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461" r:id="rId3"/>
    <p:sldId id="486" r:id="rId4"/>
    <p:sldId id="445" r:id="rId5"/>
    <p:sldId id="484" r:id="rId6"/>
    <p:sldId id="485" r:id="rId7"/>
    <p:sldId id="487" r:id="rId8"/>
    <p:sldId id="463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10" r:id="rId32"/>
    <p:sldId id="511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4D2C"/>
    <a:srgbClr val="F6D487"/>
    <a:srgbClr val="F6C0B4"/>
    <a:srgbClr val="FFAEC9"/>
    <a:srgbClr val="FFC90E"/>
    <a:srgbClr val="C8BF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516F-51D9-4FD2-873D-419746B22E0E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222E-1782-43C2-8CD4-87A9D371C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12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BC09-9598-4982-9698-136A1B9F390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74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BC09-9598-4982-9698-136A1B9F390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6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BC09-9598-4982-9698-136A1B9F390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44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717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5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304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27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6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50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50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8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174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93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57B2-8790-4FB0-B38B-BF877D5D1523}" type="datetimeFigureOut">
              <a:rPr kumimoji="1" lang="ja-JP" altLang="en-US" smtClean="0"/>
              <a:t>2024/2/21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B8270-2298-467E-B666-B58A32489C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110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eteriankey.com/canine-anatomy/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veteriankey.com/canine-anatom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teriankey.com/canine-anatomy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teriankey.com/canine-anatomy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iao-esaka.com/guide/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2357" y="850250"/>
            <a:ext cx="500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犬猫の病気と予防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骨・関節・皮膚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20070" y="5728492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文部科学省　沖縄・動物系分野における有機的高専連携プログラム開発・実証事業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https://veteriankey.com/canine-anatomy/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DD6B149-140F-49E8-1E0F-8A350ACB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479" y="2238049"/>
            <a:ext cx="4617277" cy="33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1" y="405010"/>
            <a:ext cx="4820815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股関節形成不全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352811"/>
            <a:ext cx="861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寛骨臼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かんこつきゅう</a:t>
            </a:r>
            <a:r>
              <a:rPr kumimoji="1" lang="en-US" altLang="ja-JP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のくぼみが浅く、大腿骨頭が支えられない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A14F68-0700-05D6-6670-96FB6AB3867D}"/>
              </a:ext>
            </a:extLst>
          </p:cNvPr>
          <p:cNvSpPr txBox="1"/>
          <p:nvPr/>
        </p:nvSpPr>
        <p:spPr>
          <a:xfrm>
            <a:off x="4734838" y="330687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発症しやすい犬猫種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7F0880-31C1-ABA8-5EF6-B2635125C720}"/>
              </a:ext>
            </a:extLst>
          </p:cNvPr>
          <p:cNvSpPr txBox="1"/>
          <p:nvPr/>
        </p:nvSpPr>
        <p:spPr>
          <a:xfrm>
            <a:off x="5098091" y="40709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大型犬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0270D-EB86-8B20-D911-B2CD0C56EB25}"/>
              </a:ext>
            </a:extLst>
          </p:cNvPr>
          <p:cNvSpPr txBox="1"/>
          <p:nvPr/>
        </p:nvSpPr>
        <p:spPr>
          <a:xfrm>
            <a:off x="4759890" y="199163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21EC8D-25D5-A470-6BE7-048351A4E5F1}"/>
              </a:ext>
            </a:extLst>
          </p:cNvPr>
          <p:cNvSpPr txBox="1"/>
          <p:nvPr/>
        </p:nvSpPr>
        <p:spPr>
          <a:xfrm>
            <a:off x="5060513" y="25427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遺伝</a:t>
            </a:r>
          </a:p>
        </p:txBody>
      </p:sp>
      <p:pic>
        <p:nvPicPr>
          <p:cNvPr id="1026" name="Picture 2" descr="股関節形成不全の模式図">
            <a:extLst>
              <a:ext uri="{FF2B5EF4-FFF2-40B4-BE49-F238E27FC236}">
                <a16:creationId xmlns:a16="http://schemas.microsoft.com/office/drawing/2014/main" id="{7A7BA1D5-4E88-0653-ACB1-F24543F4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50" y="1904806"/>
            <a:ext cx="42576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ＦＰＣ「犬の病気事典」：https://www.fpc-pet.co.jp/dog/disease/147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4566F8-CAA5-C9A3-DC67-B535E74102A3}"/>
              </a:ext>
            </a:extLst>
          </p:cNvPr>
          <p:cNvSpPr txBox="1"/>
          <p:nvPr/>
        </p:nvSpPr>
        <p:spPr>
          <a:xfrm>
            <a:off x="6212908" y="254278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繁殖させない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EF336F-0C64-9276-A075-7E9EBA7A8D16}"/>
              </a:ext>
            </a:extLst>
          </p:cNvPr>
          <p:cNvSpPr txBox="1"/>
          <p:nvPr/>
        </p:nvSpPr>
        <p:spPr>
          <a:xfrm>
            <a:off x="5198303" y="4622105"/>
            <a:ext cx="6789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ラブラドール・レトリーバー、ゴールデン・レトリーバー</a:t>
            </a:r>
            <a:endParaRPr lang="en-US" altLang="ja-JP" sz="2000" b="0" i="0" dirty="0">
              <a:solidFill>
                <a:srgbClr val="333333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バーニーズ・マウンテン・ドッグ、ジャーマン・シェパード・ドッグ、セント・バーナードなど</a:t>
            </a:r>
            <a:endParaRPr kumimoji="1" lang="ja-JP" altLang="en-US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FA90C4-EBEA-71DA-5FB0-B90259DAF4D8}"/>
              </a:ext>
            </a:extLst>
          </p:cNvPr>
          <p:cNvSpPr txBox="1"/>
          <p:nvPr/>
        </p:nvSpPr>
        <p:spPr>
          <a:xfrm>
            <a:off x="5098091" y="579902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B71379-682C-C070-F67D-36A6FD5265DB}"/>
              </a:ext>
            </a:extLst>
          </p:cNvPr>
          <p:cNvSpPr txBox="1"/>
          <p:nvPr/>
        </p:nvSpPr>
        <p:spPr>
          <a:xfrm>
            <a:off x="5198303" y="6350168"/>
            <a:ext cx="678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0" i="0" dirty="0">
                <a:solidFill>
                  <a:srgbClr val="333333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ペルシャ、メインクーン、ヒマラヤン</a:t>
            </a:r>
            <a:endParaRPr kumimoji="1" lang="ja-JP" altLang="en-US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5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1" y="405010"/>
            <a:ext cx="4820815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股関節形成不全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A14F68-0700-05D6-6670-96FB6AB3867D}"/>
              </a:ext>
            </a:extLst>
          </p:cNvPr>
          <p:cNvSpPr txBox="1"/>
          <p:nvPr/>
        </p:nvSpPr>
        <p:spPr>
          <a:xfrm>
            <a:off x="4196218" y="37347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0270D-EB86-8B20-D911-B2CD0C56EB25}"/>
              </a:ext>
            </a:extLst>
          </p:cNvPr>
          <p:cNvSpPr txBox="1"/>
          <p:nvPr/>
        </p:nvSpPr>
        <p:spPr>
          <a:xfrm>
            <a:off x="313150" y="145301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4566F8-CAA5-C9A3-DC67-B535E74102A3}"/>
              </a:ext>
            </a:extLst>
          </p:cNvPr>
          <p:cNvSpPr txBox="1"/>
          <p:nvPr/>
        </p:nvSpPr>
        <p:spPr>
          <a:xfrm>
            <a:off x="2921546" y="202158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までに現れる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F1C45F-537C-C3CC-5BE0-A2ABCCDACFEB}"/>
              </a:ext>
            </a:extLst>
          </p:cNvPr>
          <p:cNvSpPr txBox="1"/>
          <p:nvPr/>
        </p:nvSpPr>
        <p:spPr>
          <a:xfrm>
            <a:off x="613774" y="2505205"/>
            <a:ext cx="8802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歩くとき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腰が左右に大きく揺れる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左右後ろ肢を同時に前に出し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うさぎ跳び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のように歩く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横座り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をする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9E03E4-6A93-E855-2A9E-BB5DC21BCFAF}"/>
              </a:ext>
            </a:extLst>
          </p:cNvPr>
          <p:cNvSpPr txBox="1"/>
          <p:nvPr/>
        </p:nvSpPr>
        <p:spPr>
          <a:xfrm>
            <a:off x="165969" y="6611779"/>
            <a:ext cx="6093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日本動物遺伝病ネットワーク「遺伝性疾患について」：http://www.jahd.org/disease/d_hipjoint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D85ACE8-C6FC-9AE3-A59D-88AB71336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027" y="4447899"/>
            <a:ext cx="1196645" cy="15395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38535D7-501D-3BC9-DCA3-E70B8DFE6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30" y="4566978"/>
            <a:ext cx="1943145" cy="132025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0FE1C45-7B08-F813-A3CA-9E37BA3A33E5}"/>
              </a:ext>
            </a:extLst>
          </p:cNvPr>
          <p:cNvSpPr txBox="1"/>
          <p:nvPr/>
        </p:nvSpPr>
        <p:spPr>
          <a:xfrm>
            <a:off x="4747364" y="4399148"/>
            <a:ext cx="7444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軽症なら激しい運動をさせない・体重管理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（保存療法）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重症なら外科的手術を行うこともある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C744E6-5966-5EAE-D17F-7BD0357C5504}"/>
              </a:ext>
            </a:extLst>
          </p:cNvPr>
          <p:cNvSpPr txBox="1"/>
          <p:nvPr/>
        </p:nvSpPr>
        <p:spPr>
          <a:xfrm>
            <a:off x="4805818" y="5897329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予防はできないが、体重管理は大切。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C23ACF-0E4C-EE06-CD57-E30DAC45F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509" y="709015"/>
            <a:ext cx="4254009" cy="192378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BF0DBB-8BE9-A63E-24CB-7DA0F1ED6D8F}"/>
              </a:ext>
            </a:extLst>
          </p:cNvPr>
          <p:cNvSpPr txBox="1"/>
          <p:nvPr/>
        </p:nvSpPr>
        <p:spPr>
          <a:xfrm>
            <a:off x="783772" y="2014248"/>
            <a:ext cx="2447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ヶ月～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591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1" y="405010"/>
            <a:ext cx="4820815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股関節脱臼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だっきゅう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352811"/>
            <a:ext cx="941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股関節が完全に外れる（</a:t>
            </a:r>
            <a:r>
              <a:rPr kumimoji="1"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完全脱臼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）、外れかかっている（</a:t>
            </a:r>
            <a:r>
              <a:rPr kumimoji="1"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亜脱臼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0270D-EB86-8B20-D911-B2CD0C56EB25}"/>
              </a:ext>
            </a:extLst>
          </p:cNvPr>
          <p:cNvSpPr txBox="1"/>
          <p:nvPr/>
        </p:nvSpPr>
        <p:spPr>
          <a:xfrm>
            <a:off x="4759890" y="199163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21EC8D-25D5-A470-6BE7-048351A4E5F1}"/>
              </a:ext>
            </a:extLst>
          </p:cNvPr>
          <p:cNvSpPr txBox="1"/>
          <p:nvPr/>
        </p:nvSpPr>
        <p:spPr>
          <a:xfrm>
            <a:off x="5073039" y="2555310"/>
            <a:ext cx="62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交通事故や落下、打撲など強い衝撃が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股関節に加わる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ＦＰＣ「犬の病気事典」：https://www.fpc-pet.co.jp/dog/disease/147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3CE5E9-EEF5-3731-2ED0-B0ED1DD9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7" y="2275261"/>
            <a:ext cx="3820438" cy="294569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1C2F94-7045-668B-697D-61B7EFA46BAD}"/>
              </a:ext>
            </a:extLst>
          </p:cNvPr>
          <p:cNvSpPr txBox="1"/>
          <p:nvPr/>
        </p:nvSpPr>
        <p:spPr>
          <a:xfrm>
            <a:off x="5073039" y="3682652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股関節形成不全、レッグ・ペルテス病、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骨や関節の炎症がある場合もある。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DFC4AA-4C70-CD96-1384-9CAB1308D909}"/>
              </a:ext>
            </a:extLst>
          </p:cNvPr>
          <p:cNvSpPr txBox="1"/>
          <p:nvPr/>
        </p:nvSpPr>
        <p:spPr>
          <a:xfrm>
            <a:off x="5073039" y="4922729"/>
            <a:ext cx="62889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レッグ・ペルテス病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大腿骨頭への血液供給が乏しくなり、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壊死</a:t>
            </a:r>
            <a:r>
              <a:rPr kumimoji="1" lang="en-US" altLang="ja-JP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えし</a:t>
            </a:r>
            <a:r>
              <a:rPr kumimoji="1" lang="en-US" altLang="ja-JP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する病気。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歳前後までの</a:t>
            </a:r>
            <a:endParaRPr kumimoji="1" lang="en-US" altLang="ja-JP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小型犬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に多い。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74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1" y="405010"/>
            <a:ext cx="4820815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股関節脱臼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04691A-54B7-464F-BC60-0C85DC00F7E2}"/>
              </a:ext>
            </a:extLst>
          </p:cNvPr>
          <p:cNvSpPr txBox="1"/>
          <p:nvPr/>
        </p:nvSpPr>
        <p:spPr>
          <a:xfrm>
            <a:off x="313150" y="145301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A2B6DB-4713-FBEE-0ED3-AA2F04A96CFF}"/>
              </a:ext>
            </a:extLst>
          </p:cNvPr>
          <p:cNvSpPr txBox="1"/>
          <p:nvPr/>
        </p:nvSpPr>
        <p:spPr>
          <a:xfrm>
            <a:off x="613774" y="2066794"/>
            <a:ext cx="11315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突然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、後肢の跛行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はこう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や挙上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きょじょう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をする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激しい痛みがあり、悲鳴を上げる、震えて動かない、起き上がれない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DEE231-D1A4-3D07-2447-E7AE0C663974}"/>
              </a:ext>
            </a:extLst>
          </p:cNvPr>
          <p:cNvSpPr txBox="1"/>
          <p:nvPr/>
        </p:nvSpPr>
        <p:spPr>
          <a:xfrm>
            <a:off x="313150" y="32442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B19B79-1606-6CC4-3F43-BB69E148DCF9}"/>
              </a:ext>
            </a:extLst>
          </p:cNvPr>
          <p:cNvSpPr txBox="1"/>
          <p:nvPr/>
        </p:nvSpPr>
        <p:spPr>
          <a:xfrm>
            <a:off x="613774" y="3858015"/>
            <a:ext cx="8802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麻酔をかけて大腿骨を股関節に戻し固定する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脱臼を繰り返すようなら外科的治療をすることもある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EC6D98-A772-87EC-D7D9-F9A510337CBB}"/>
              </a:ext>
            </a:extLst>
          </p:cNvPr>
          <p:cNvSpPr txBox="1"/>
          <p:nvPr/>
        </p:nvSpPr>
        <p:spPr>
          <a:xfrm>
            <a:off x="613774" y="5323561"/>
            <a:ext cx="844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自然には治らない。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放置すると関節炎が起き激しい痛みで歩けなくなる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01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膝蓋骨脱臼（パテラ）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352811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膝蓋骨（パテラ）が正常な位置から外れる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かもがわ動物医療センター：</a:t>
            </a:r>
            <a:r>
              <a:rPr lang="en-US" altLang="ja-JP" sz="1000" dirty="0"/>
              <a:t>https://www.kamogawa-ac.jp/desease/</a:t>
            </a:r>
            <a:r>
              <a:rPr lang="ja-JP" altLang="en-US" sz="1000" dirty="0"/>
              <a:t>膝蓋骨（パテラ）脱臼</a:t>
            </a:r>
            <a:r>
              <a:rPr lang="en-US" altLang="ja-JP" sz="1000" dirty="0"/>
              <a:t>/</a:t>
            </a:r>
            <a:endParaRPr lang="ja-JP" altLang="en-US" sz="1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B1A142A-3A06-B262-7F4F-E4E90E51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82" y="1990378"/>
            <a:ext cx="3858163" cy="402963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BDF854-EBF7-21A0-9890-C646FA6C353D}"/>
              </a:ext>
            </a:extLst>
          </p:cNvPr>
          <p:cNvSpPr txBox="1"/>
          <p:nvPr/>
        </p:nvSpPr>
        <p:spPr>
          <a:xfrm>
            <a:off x="4924815" y="1843414"/>
            <a:ext cx="5224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脛骨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けいこつ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が正常な位置からずれる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滑車溝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かっしゃこう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が浅くてずれる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661985-E8BB-631E-9BDD-571CEA3F9B88}"/>
              </a:ext>
            </a:extLst>
          </p:cNvPr>
          <p:cNvSpPr txBox="1"/>
          <p:nvPr/>
        </p:nvSpPr>
        <p:spPr>
          <a:xfrm>
            <a:off x="4759890" y="31315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6FDB09-5BE7-556A-E47C-7C4DD8037C9A}"/>
              </a:ext>
            </a:extLst>
          </p:cNvPr>
          <p:cNvSpPr txBox="1"/>
          <p:nvPr/>
        </p:nvSpPr>
        <p:spPr>
          <a:xfrm>
            <a:off x="5073039" y="369517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先天的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3D141C-05E5-0FAF-EFBB-206BB77D7E04}"/>
              </a:ext>
            </a:extLst>
          </p:cNvPr>
          <p:cNvSpPr txBox="1"/>
          <p:nvPr/>
        </p:nvSpPr>
        <p:spPr>
          <a:xfrm>
            <a:off x="6701423" y="3695178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遺伝により生まれつき膝関節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に異常がある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CE6BCE8-0073-10B6-5ACB-7DF1338F8B59}"/>
              </a:ext>
            </a:extLst>
          </p:cNvPr>
          <p:cNvSpPr txBox="1"/>
          <p:nvPr/>
        </p:nvSpPr>
        <p:spPr>
          <a:xfrm>
            <a:off x="6701423" y="4935255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フローリングで滑ったり、打撲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落下などの外傷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0A98F4-4354-9688-D2F4-21E609A15FD2}"/>
              </a:ext>
            </a:extLst>
          </p:cNvPr>
          <p:cNvSpPr txBox="1"/>
          <p:nvPr/>
        </p:nvSpPr>
        <p:spPr>
          <a:xfrm>
            <a:off x="5073039" y="497283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後天的</a:t>
            </a:r>
          </a:p>
        </p:txBody>
      </p:sp>
    </p:spTree>
    <p:extLst>
      <p:ext uri="{BB962C8B-B14F-4D97-AF65-F5344CB8AC3E}">
        <p14:creationId xmlns:p14="http://schemas.microsoft.com/office/powerpoint/2010/main" val="96634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膝蓋骨脱臼（パテラ）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かもがわ動物医療センター：</a:t>
            </a:r>
            <a:r>
              <a:rPr lang="en-US" altLang="ja-JP" sz="1000" dirty="0"/>
              <a:t>https://www.kamogawa-ac.jp/desease/</a:t>
            </a:r>
            <a:r>
              <a:rPr lang="ja-JP" altLang="en-US" sz="1000" dirty="0"/>
              <a:t>膝蓋骨（パテラ）脱臼</a:t>
            </a:r>
            <a:r>
              <a:rPr lang="en-US" altLang="ja-JP" sz="1000" dirty="0"/>
              <a:t>/</a:t>
            </a:r>
            <a:endParaRPr lang="ja-JP" altLang="en-US" sz="1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DEC5AD-E01F-AACB-F4BA-1EA9D31F9346}"/>
              </a:ext>
            </a:extLst>
          </p:cNvPr>
          <p:cNvSpPr txBox="1"/>
          <p:nvPr/>
        </p:nvSpPr>
        <p:spPr>
          <a:xfrm>
            <a:off x="313150" y="145301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B2C385-E8DB-C6B4-3366-B6759D989711}"/>
              </a:ext>
            </a:extLst>
          </p:cNvPr>
          <p:cNvSpPr txBox="1"/>
          <p:nvPr/>
        </p:nvSpPr>
        <p:spPr>
          <a:xfrm>
            <a:off x="613774" y="2066794"/>
            <a:ext cx="62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軽症や先天性：無症状、スキップ跛行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重症や慢性：跛行や挙上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C25A5E-7F32-C1C0-FE20-07724F751CE3}"/>
              </a:ext>
            </a:extLst>
          </p:cNvPr>
          <p:cNvSpPr txBox="1"/>
          <p:nvPr/>
        </p:nvSpPr>
        <p:spPr>
          <a:xfrm>
            <a:off x="313150" y="32442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BA156A-5106-A2E8-3681-CCE73D456C1D}"/>
              </a:ext>
            </a:extLst>
          </p:cNvPr>
          <p:cNvSpPr txBox="1"/>
          <p:nvPr/>
        </p:nvSpPr>
        <p:spPr>
          <a:xfrm>
            <a:off x="613774" y="3858015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軽症：体重管理、環境整備、消炎鎮痛剤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D5D199-5026-D734-1286-E519D0812D07}"/>
              </a:ext>
            </a:extLst>
          </p:cNvPr>
          <p:cNvSpPr txBox="1"/>
          <p:nvPr/>
        </p:nvSpPr>
        <p:spPr>
          <a:xfrm>
            <a:off x="613774" y="449684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重症：手術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536C7CD-1097-D548-587E-57389D8B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19" y="181231"/>
            <a:ext cx="2759975" cy="288264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6D6D7D5-D403-5747-98AA-3EDB96BA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482" y="0"/>
            <a:ext cx="2538518" cy="445492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7ACA02-9EDD-56AF-59F9-4601968EA69A}"/>
              </a:ext>
            </a:extLst>
          </p:cNvPr>
          <p:cNvSpPr txBox="1"/>
          <p:nvPr/>
        </p:nvSpPr>
        <p:spPr>
          <a:xfrm>
            <a:off x="450936" y="547387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小型犬に多い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0FEAFA-B851-4EEF-EA18-39E4A8C895EB}"/>
              </a:ext>
            </a:extLst>
          </p:cNvPr>
          <p:cNvSpPr txBox="1"/>
          <p:nvPr/>
        </p:nvSpPr>
        <p:spPr>
          <a:xfrm>
            <a:off x="2872637" y="5511453"/>
            <a:ext cx="931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0" i="0" dirty="0">
                <a:solidFill>
                  <a:srgbClr val="0070C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トイプードル、ポメラニアン、マルチーズ、チワワ、ヨークシャテリアなど</a:t>
            </a:r>
            <a:endParaRPr kumimoji="1" lang="ja-JP" altLang="en-US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A4C061-7683-CA6A-4F51-AB178DA849A6}"/>
              </a:ext>
            </a:extLst>
          </p:cNvPr>
          <p:cNvSpPr txBox="1"/>
          <p:nvPr/>
        </p:nvSpPr>
        <p:spPr>
          <a:xfrm>
            <a:off x="450936" y="60500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猫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D1F0073-2EDB-4E6F-9CF9-E958925DE5F0}"/>
              </a:ext>
            </a:extLst>
          </p:cNvPr>
          <p:cNvSpPr txBox="1"/>
          <p:nvPr/>
        </p:nvSpPr>
        <p:spPr>
          <a:xfrm>
            <a:off x="2872637" y="6100176"/>
            <a:ext cx="931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0" i="0" dirty="0">
                <a:solidFill>
                  <a:srgbClr val="0070C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ペルシャ、スコティッシュ・フォールド、メインクーンなど</a:t>
            </a:r>
            <a:endParaRPr kumimoji="1" lang="ja-JP" altLang="en-US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68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関節炎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352811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様々な関節の軟骨に障害が起こり、炎症が起こる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物産アニマルヘルス「犬の骨関節炎」：</a:t>
            </a:r>
            <a:r>
              <a:rPr lang="en-US" altLang="ja-JP" sz="1000" dirty="0"/>
              <a:t>https://asa-yota.jp/contents.html</a:t>
            </a:r>
            <a:endParaRPr lang="ja-JP" altLang="en-US" sz="1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05E466-A94C-85E5-2F73-B9256AF6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2" y="1927004"/>
            <a:ext cx="6576950" cy="36721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8F6893-E8E1-B956-15C8-597282DDAA9D}"/>
              </a:ext>
            </a:extLst>
          </p:cNvPr>
          <p:cNvSpPr txBox="1"/>
          <p:nvPr/>
        </p:nvSpPr>
        <p:spPr>
          <a:xfrm>
            <a:off x="6889312" y="2167004"/>
            <a:ext cx="5035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①軟骨がすり減る（骨関節炎）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②免疫細胞が軟骨を異物として攻撃して傷つける（免疫介在性関節炎）</a:t>
            </a:r>
          </a:p>
        </p:txBody>
      </p:sp>
    </p:spTree>
    <p:extLst>
      <p:ext uri="{BB962C8B-B14F-4D97-AF65-F5344CB8AC3E}">
        <p14:creationId xmlns:p14="http://schemas.microsoft.com/office/powerpoint/2010/main" val="72341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骨関節炎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6328775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物産アニマルヘルス「犬の骨関節炎」：</a:t>
            </a:r>
            <a:r>
              <a:rPr lang="en-US" altLang="ja-JP" sz="1000" dirty="0"/>
              <a:t>https://asa-yota.jp/contents.html</a:t>
            </a:r>
            <a:endParaRPr lang="ja-JP" altLang="en-US" sz="1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87EA8D-93EC-BCB3-52F0-0742C566468C}"/>
              </a:ext>
            </a:extLst>
          </p:cNvPr>
          <p:cNvSpPr txBox="1"/>
          <p:nvPr/>
        </p:nvSpPr>
        <p:spPr>
          <a:xfrm>
            <a:off x="313150" y="216700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6169A3-FAA1-0AA8-6AF2-2581C657E59F}"/>
              </a:ext>
            </a:extLst>
          </p:cNvPr>
          <p:cNvSpPr txBox="1"/>
          <p:nvPr/>
        </p:nvSpPr>
        <p:spPr>
          <a:xfrm>
            <a:off x="613774" y="142796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軟骨がすり減り、炎症が起こる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5F2AE3-6FF1-A7BF-2D69-18DAC95E6680}"/>
              </a:ext>
            </a:extLst>
          </p:cNvPr>
          <p:cNvSpPr txBox="1"/>
          <p:nvPr/>
        </p:nvSpPr>
        <p:spPr>
          <a:xfrm>
            <a:off x="1039659" y="2642991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若齢犬：股関節形成不全や骨軟化症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B95B45-A65A-0434-73B7-7F231E853D4F}"/>
              </a:ext>
            </a:extLst>
          </p:cNvPr>
          <p:cNvSpPr txBox="1"/>
          <p:nvPr/>
        </p:nvSpPr>
        <p:spPr>
          <a:xfrm>
            <a:off x="1039659" y="3256767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成犬：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激しい運動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や外傷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560D1B-2B47-1AE8-C7B9-3C57F7A8DCD1}"/>
              </a:ext>
            </a:extLst>
          </p:cNvPr>
          <p:cNvSpPr txBox="1"/>
          <p:nvPr/>
        </p:nvSpPr>
        <p:spPr>
          <a:xfrm>
            <a:off x="1039659" y="3870542"/>
            <a:ext cx="1075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高齢犬：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による軟骨の摩耗、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  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による軟骨への負荷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1E3800-1389-9625-C17B-A3B8BDF71962}"/>
              </a:ext>
            </a:extLst>
          </p:cNvPr>
          <p:cNvSpPr txBox="1"/>
          <p:nvPr/>
        </p:nvSpPr>
        <p:spPr>
          <a:xfrm>
            <a:off x="4208744" y="5636711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股関節、膝関節、肘関節、肩関節に多い</a:t>
            </a:r>
            <a:endParaRPr kumimoji="1" lang="en-US" altLang="ja-JP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32EC764-A298-BD9B-01CB-D5F4B9DD6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028" y="787135"/>
            <a:ext cx="4647570" cy="2594893"/>
          </a:xfrm>
          <a:prstGeom prst="rect">
            <a:avLst/>
          </a:prstGeom>
        </p:spPr>
      </p:pic>
      <p:pic>
        <p:nvPicPr>
          <p:cNvPr id="15" name="Picture 2" descr="image">
            <a:extLst>
              <a:ext uri="{FF2B5EF4-FFF2-40B4-BE49-F238E27FC236}">
                <a16:creationId xmlns:a16="http://schemas.microsoft.com/office/drawing/2014/main" id="{4F04CDA0-1953-ADDC-77F9-397E01C1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77" y="4357950"/>
            <a:ext cx="3284578" cy="23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F84B5E8-16FE-2089-8E6F-BF699AE93BBD}"/>
              </a:ext>
            </a:extLst>
          </p:cNvPr>
          <p:cNvSpPr txBox="1"/>
          <p:nvPr/>
        </p:nvSpPr>
        <p:spPr>
          <a:xfrm>
            <a:off x="4221271" y="475989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2A4754F-B052-762D-8B17-CC70FD2B7996}"/>
              </a:ext>
            </a:extLst>
          </p:cNvPr>
          <p:cNvSpPr txBox="1"/>
          <p:nvPr/>
        </p:nvSpPr>
        <p:spPr>
          <a:xfrm>
            <a:off x="5436293" y="4772415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散歩や段差を嫌がる、動作が遅い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4BDF4F-E8FB-4B47-9FFC-7A8B6F3750D9}"/>
              </a:ext>
            </a:extLst>
          </p:cNvPr>
          <p:cNvSpPr txBox="1"/>
          <p:nvPr/>
        </p:nvSpPr>
        <p:spPr>
          <a:xfrm>
            <a:off x="2669178" y="3917070"/>
            <a:ext cx="814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加齢</a:t>
            </a:r>
            <a:endParaRPr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FD1AE9-993B-491C-E095-03C4007196FF}"/>
              </a:ext>
            </a:extLst>
          </p:cNvPr>
          <p:cNvSpPr txBox="1"/>
          <p:nvPr/>
        </p:nvSpPr>
        <p:spPr>
          <a:xfrm>
            <a:off x="6918960" y="3951904"/>
            <a:ext cx="1650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体重増加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77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免疫介在性関節炎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6328775" y="6611779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物産アニマルヘルス「犬の骨関節炎」：</a:t>
            </a:r>
            <a:r>
              <a:rPr lang="en-US" altLang="ja-JP" sz="1000" dirty="0"/>
              <a:t>https://asa-yota.jp/contents.html</a:t>
            </a:r>
            <a:endParaRPr lang="ja-JP" altLang="en-US" sz="1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87EA8D-93EC-BCB3-52F0-0742C566468C}"/>
              </a:ext>
            </a:extLst>
          </p:cNvPr>
          <p:cNvSpPr txBox="1"/>
          <p:nvPr/>
        </p:nvSpPr>
        <p:spPr>
          <a:xfrm>
            <a:off x="313150" y="204174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6169A3-FAA1-0AA8-6AF2-2581C657E59F}"/>
              </a:ext>
            </a:extLst>
          </p:cNvPr>
          <p:cNvSpPr txBox="1"/>
          <p:nvPr/>
        </p:nvSpPr>
        <p:spPr>
          <a:xfrm>
            <a:off x="613774" y="1427966"/>
            <a:ext cx="952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自己抗体による免疫反応（組織破壊）により炎症が起こる</a:t>
            </a:r>
            <a:endParaRPr kumimoji="1"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5F2AE3-6FF1-A7BF-2D69-18DAC95E6680}"/>
              </a:ext>
            </a:extLst>
          </p:cNvPr>
          <p:cNvSpPr txBox="1"/>
          <p:nvPr/>
        </p:nvSpPr>
        <p:spPr>
          <a:xfrm>
            <a:off x="1039659" y="264299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原因不明が大半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1E3800-1389-9625-C17B-A3B8BDF71962}"/>
              </a:ext>
            </a:extLst>
          </p:cNvPr>
          <p:cNvSpPr txBox="1"/>
          <p:nvPr/>
        </p:nvSpPr>
        <p:spPr>
          <a:xfrm>
            <a:off x="4208744" y="5636711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足根関節、膝関節、肘関節、手根関節に多い</a:t>
            </a:r>
            <a:endParaRPr kumimoji="1" lang="en-US" altLang="ja-JP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Picture 2" descr="image">
            <a:extLst>
              <a:ext uri="{FF2B5EF4-FFF2-40B4-BE49-F238E27FC236}">
                <a16:creationId xmlns:a16="http://schemas.microsoft.com/office/drawing/2014/main" id="{4F04CDA0-1953-ADDC-77F9-397E01C1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77" y="4357950"/>
            <a:ext cx="3284578" cy="23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1C4740-672D-5957-1606-C3777F569F1C}"/>
              </a:ext>
            </a:extLst>
          </p:cNvPr>
          <p:cNvSpPr txBox="1"/>
          <p:nvPr/>
        </p:nvSpPr>
        <p:spPr>
          <a:xfrm>
            <a:off x="313150" y="33319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C0FFEA-C224-211D-B37E-F481B37596DD}"/>
              </a:ext>
            </a:extLst>
          </p:cNvPr>
          <p:cNvSpPr txBox="1"/>
          <p:nvPr/>
        </p:nvSpPr>
        <p:spPr>
          <a:xfrm>
            <a:off x="1039659" y="3933172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歩きたがらない、発熱を繰り返す、ひょこひょこ歩く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96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2357" y="850250"/>
            <a:ext cx="500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犬猫の病気と予防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骨・関節・皮膚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https://veteriankey.com/canine-anatomy/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DD6B149-140F-49E8-1E0F-8A350ACB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479" y="2238049"/>
            <a:ext cx="4617277" cy="33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53976" y="832057"/>
            <a:ext cx="257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骨・関節</a:t>
            </a: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52292B78-1BC4-DB0C-3FF9-1F074311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271" y="2392471"/>
            <a:ext cx="5515491" cy="39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CAF7B9-C6C5-7712-19AA-6DDCFB66C241}"/>
              </a:ext>
            </a:extLst>
          </p:cNvPr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https://veteriankey.com/canine-anatomy/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ADDB42-CEB4-336C-9B35-C8294CD4ADB4}"/>
              </a:ext>
            </a:extLst>
          </p:cNvPr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A035FF-BA8E-294E-9F0A-F7B9E49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18" y="610824"/>
            <a:ext cx="2808485" cy="51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67543" y="832057"/>
            <a:ext cx="135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CAF7B9-C6C5-7712-19AA-6DDCFB66C241}"/>
              </a:ext>
            </a:extLst>
          </p:cNvPr>
          <p:cNvSpPr txBox="1"/>
          <p:nvPr/>
        </p:nvSpPr>
        <p:spPr>
          <a:xfrm>
            <a:off x="8214568" y="6519446"/>
            <a:ext cx="3835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https://sentrxanimalcare.com/conditions/skin-and-wound/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ADDB42-CEB4-336C-9B35-C8294CD4ADB4}"/>
              </a:ext>
            </a:extLst>
          </p:cNvPr>
          <p:cNvSpPr txBox="1"/>
          <p:nvPr/>
        </p:nvSpPr>
        <p:spPr>
          <a:xfrm>
            <a:off x="8176989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BB8574-ACF4-D035-123E-360D5745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2147708"/>
            <a:ext cx="6716062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皮膚構造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B11E76A-1044-36F1-ED3A-D3D3C740F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84" y="1294902"/>
            <a:ext cx="6501881" cy="405371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A87DAE-67E4-254D-4B25-5663597CB527}"/>
              </a:ext>
            </a:extLst>
          </p:cNvPr>
          <p:cNvSpPr txBox="1"/>
          <p:nvPr/>
        </p:nvSpPr>
        <p:spPr>
          <a:xfrm>
            <a:off x="626299" y="5599132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エクリン汗腺は体温調節の汗</a:t>
            </a:r>
            <a:endParaRPr kumimoji="1"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EF15F5-1AFE-E65A-B4D1-41771AD61849}"/>
              </a:ext>
            </a:extLst>
          </p:cNvPr>
          <p:cNvSpPr txBox="1"/>
          <p:nvPr/>
        </p:nvSpPr>
        <p:spPr>
          <a:xfrm>
            <a:off x="7172162" y="1653435"/>
            <a:ext cx="449353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表皮が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)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刺激や乾燥に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弱い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体温調節のエクリン汗腺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)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のみ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に存在する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アポクリン汗腺は全身に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分布し皮脂とともに分泌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   )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性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で細菌が繁殖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しやすい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C74771-8385-949E-3BEB-A3BF66F96CC9}"/>
              </a:ext>
            </a:extLst>
          </p:cNvPr>
          <p:cNvSpPr txBox="1"/>
          <p:nvPr/>
        </p:nvSpPr>
        <p:spPr>
          <a:xfrm>
            <a:off x="626299" y="5962387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アポクリン汗腺はフェロモンの役割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F6E6915-37E1-D0FE-EB9B-73BC26FDCBFC}"/>
              </a:ext>
            </a:extLst>
          </p:cNvPr>
          <p:cNvSpPr txBox="1"/>
          <p:nvPr/>
        </p:nvSpPr>
        <p:spPr>
          <a:xfrm>
            <a:off x="626299" y="628806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皮脂腺は表皮の保護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E3C7A6-502F-D0BC-7298-2AFF96A33AC6}"/>
              </a:ext>
            </a:extLst>
          </p:cNvPr>
          <p:cNvSpPr txBox="1"/>
          <p:nvPr/>
        </p:nvSpPr>
        <p:spPr>
          <a:xfrm>
            <a:off x="8421188" y="1731219"/>
            <a:ext cx="1062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薄く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721BDB-E6F2-E7D5-6656-420B20725D6E}"/>
              </a:ext>
            </a:extLst>
          </p:cNvPr>
          <p:cNvSpPr txBox="1"/>
          <p:nvPr/>
        </p:nvSpPr>
        <p:spPr>
          <a:xfrm>
            <a:off x="7698377" y="3403266"/>
            <a:ext cx="870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肉球</a:t>
            </a:r>
            <a:endParaRPr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A707D6-681E-6BF8-B7EA-0DB4984567AD}"/>
              </a:ext>
            </a:extLst>
          </p:cNvPr>
          <p:cNvSpPr txBox="1"/>
          <p:nvPr/>
        </p:nvSpPr>
        <p:spPr>
          <a:xfrm>
            <a:off x="7332618" y="5571700"/>
            <a:ext cx="2046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弱アルカリ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5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アレルギー性皮膚炎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352811"/>
            <a:ext cx="1055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外部から侵入してくる細菌やウイルスから体を守る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免疫反応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が過剰に働き、皮膚に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腫脹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痒み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などの炎症反応が出る病気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398837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第一三共ヘルスケア「くすりと健康の情報局」：</a:t>
            </a:r>
            <a:r>
              <a:rPr lang="en-US" altLang="ja-JP" sz="1000" dirty="0"/>
              <a:t>https://www.daiichisankyo-hc.co.jp/health/selfcare/coldsyndrome-01/</a:t>
            </a:r>
            <a:endParaRPr lang="ja-JP" altLang="en-US" sz="1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68DB58-89DC-15D3-90D6-135D5EB9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7" y="2377632"/>
            <a:ext cx="5232475" cy="343356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5962388" y="2592887"/>
            <a:ext cx="4624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種類のヘルパーＴ細胞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①細菌やウイルス対応（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Th1)</a:t>
            </a: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②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寄生虫対応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(Th2)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←過剰に働く</a:t>
            </a:r>
            <a:endParaRPr kumimoji="1"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③大腸菌や真菌（カビ）対応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(Th17)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377CC59-5810-6041-58C2-F8B7D86E7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957" y="4119241"/>
            <a:ext cx="4082553" cy="179037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7C2368-9206-9715-EDEF-EE423D9BB8C1}"/>
              </a:ext>
            </a:extLst>
          </p:cNvPr>
          <p:cNvSpPr txBox="1"/>
          <p:nvPr/>
        </p:nvSpPr>
        <p:spPr>
          <a:xfrm>
            <a:off x="153444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ヴァアトリス制約「アナギラキシーってなあに</a:t>
            </a:r>
            <a:r>
              <a:rPr lang="en-US" altLang="ja-JP" sz="1000" dirty="0"/>
              <a:t>.</a:t>
            </a:r>
            <a:r>
              <a:rPr lang="en-US" altLang="ja-JP" sz="1000" dirty="0" err="1"/>
              <a:t>jp</a:t>
            </a:r>
            <a:r>
              <a:rPr lang="ja-JP" altLang="en-US" sz="1000" dirty="0"/>
              <a:t>」：</a:t>
            </a:r>
            <a:r>
              <a:rPr lang="en-US" altLang="ja-JP" sz="1000" dirty="0"/>
              <a:t>https://allergy72.jp/cause/allergy.html</a:t>
            </a:r>
            <a:endParaRPr lang="ja-JP" altLang="en-US" sz="1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181AE9-A588-38EF-3BF1-471B4283B4EA}"/>
              </a:ext>
            </a:extLst>
          </p:cNvPr>
          <p:cNvSpPr txBox="1"/>
          <p:nvPr/>
        </p:nvSpPr>
        <p:spPr>
          <a:xfrm>
            <a:off x="6516665" y="6084610"/>
            <a:ext cx="5232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ヒスタミンは、血管を拡張させ、体液・血液を集め、神経を刺激する＝炎症反応</a:t>
            </a:r>
            <a:endParaRPr kumimoji="1" lang="en-US" altLang="ja-JP" sz="1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4CFA445-F660-9D08-D92A-A6E3B9DD7351}"/>
              </a:ext>
            </a:extLst>
          </p:cNvPr>
          <p:cNvCxnSpPr/>
          <p:nvPr/>
        </p:nvCxnSpPr>
        <p:spPr>
          <a:xfrm flipV="1">
            <a:off x="4935255" y="4860099"/>
            <a:ext cx="889348" cy="175364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7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アレルギー性皮膚炎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240077"/>
            <a:ext cx="354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①アトピー性皮膚炎</a:t>
            </a:r>
            <a:endParaRPr lang="en-US" altLang="ja-JP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ゼノアック「犬アトピー性皮膚炎」：</a:t>
            </a:r>
            <a:r>
              <a:rPr lang="en-US" altLang="ja-JP" sz="1000" dirty="0"/>
              <a:t>https://www.genkansa.jp/atopic/</a:t>
            </a:r>
            <a:endParaRPr lang="ja-JP" altLang="en-US" sz="1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703539"/>
            <a:ext cx="1018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皮膚のバリア機能が低下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し、かゆみを伴う湿疹がよくなったり悪くなったりを繰り返す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0FDE57-024C-B756-9E38-44E9F8D02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6" y="2154479"/>
            <a:ext cx="4276545" cy="22421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1CA73-25A6-FCCA-5261-3B96531BCBBE}"/>
              </a:ext>
            </a:extLst>
          </p:cNvPr>
          <p:cNvSpPr txBox="1"/>
          <p:nvPr/>
        </p:nvSpPr>
        <p:spPr>
          <a:xfrm>
            <a:off x="4897675" y="2442574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原因：ハウスダストマイト（ダニの糞や死骸）、カビ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（真菌）、花粉、ほこりなどがアレルゲン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4897675" y="3394553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症状：強いかゆみ、発赤、脱毛など。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慢性になると皮膚が肥厚し黒くなる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梅雨から夏の終わりに悪化する</a:t>
            </a:r>
            <a:endParaRPr kumimoji="1"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2E09005-6902-94B5-5C84-0A25A89CC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42" y="4415368"/>
            <a:ext cx="2857644" cy="21858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2D21D46-3B10-6EDC-C806-CD27F2CA4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095" y="4413173"/>
            <a:ext cx="2451242" cy="223017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8A640C-5EEF-8066-6AE5-AAC145FACDDF}"/>
              </a:ext>
            </a:extLst>
          </p:cNvPr>
          <p:cNvSpPr txBox="1"/>
          <p:nvPr/>
        </p:nvSpPr>
        <p:spPr>
          <a:xfrm>
            <a:off x="6214996" y="4599140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好発犬種：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フレンチブルドッグ、柴、シーズー</a:t>
            </a:r>
            <a:endParaRPr kumimoji="1"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7C0358F-41D0-7419-3DD7-D2F83484AD72}"/>
              </a:ext>
            </a:extLst>
          </p:cNvPr>
          <p:cNvSpPr txBox="1"/>
          <p:nvPr/>
        </p:nvSpPr>
        <p:spPr>
          <a:xfrm>
            <a:off x="6214996" y="531312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初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発年齢：６ヵ月～３歳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6214996" y="6014581"/>
            <a:ext cx="531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アレルゲンの除去、投薬、スキンケア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511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アレルギー性皮膚炎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240077"/>
            <a:ext cx="439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②食物アレルギー性皮膚炎</a:t>
            </a:r>
            <a:endParaRPr lang="en-US" altLang="ja-JP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オークどうぶつ病院「食物アレルギー」：</a:t>
            </a:r>
            <a:r>
              <a:rPr lang="en-US" altLang="ja-JP" sz="1000" dirty="0"/>
              <a:t>https://www.oak-animal.com/32968</a:t>
            </a:r>
            <a:endParaRPr lang="ja-JP" altLang="en-US" sz="1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703539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食物中の成分に対して起こる、かゆみを伴う湿疹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D1CA73-25A6-FCCA-5261-3B96531BCBBE}"/>
              </a:ext>
            </a:extLst>
          </p:cNvPr>
          <p:cNvSpPr txBox="1"/>
          <p:nvPr/>
        </p:nvSpPr>
        <p:spPr>
          <a:xfrm>
            <a:off x="4897675" y="2442574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原因：</a:t>
            </a:r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高分子たんぱく質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がアレルゲンになりやすい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肉（牛・鶏・ラム）、卵・乳製品、大豆・小麦など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4897675" y="3394553"/>
            <a:ext cx="6083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症状：強いかゆみ、発赤、脱毛、腸炎など。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季節関係なく症状が出る。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排便が多くなる。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目や背中・肛門周りのかゆみが特徴</a:t>
            </a:r>
            <a:endParaRPr kumimoji="1"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7C0358F-41D0-7419-3DD7-D2F83484AD72}"/>
              </a:ext>
            </a:extLst>
          </p:cNvPr>
          <p:cNvSpPr txBox="1"/>
          <p:nvPr/>
        </p:nvSpPr>
        <p:spPr>
          <a:xfrm>
            <a:off x="4847750" y="4649245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初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発年齢：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歳未満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4847750" y="512523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：食事療法（除去食試験）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74B18FB-634F-D3B9-1044-ABEDDD100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0" y="2388671"/>
            <a:ext cx="4425178" cy="243587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1EBAFB-7DB7-2ACB-2866-6053AD2C8D75}"/>
              </a:ext>
            </a:extLst>
          </p:cNvPr>
          <p:cNvSpPr txBox="1"/>
          <p:nvPr/>
        </p:nvSpPr>
        <p:spPr>
          <a:xfrm>
            <a:off x="5048166" y="5526066"/>
            <a:ext cx="662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療法食に変えて症状が改善後、元の食事に戻すと再び症状が出る→元の食事がアレルゲン確定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F7851D-6E17-B606-EE93-E4C081AD3E15}"/>
              </a:ext>
            </a:extLst>
          </p:cNvPr>
          <p:cNvSpPr txBox="1"/>
          <p:nvPr/>
        </p:nvSpPr>
        <p:spPr>
          <a:xfrm>
            <a:off x="5048167" y="628252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最低１～２か月はかかる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39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アレルギー性皮膚炎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240077"/>
            <a:ext cx="439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③ノミアレルギー性皮膚炎</a:t>
            </a:r>
            <a:endParaRPr lang="en-US" altLang="ja-JP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アース製薬「ペットの虫ケア」：</a:t>
            </a:r>
            <a:r>
              <a:rPr lang="en-US" altLang="ja-JP" sz="1000" dirty="0"/>
              <a:t>https://www.earth-pet.co.jp/mushicare/flea/</a:t>
            </a:r>
            <a:endParaRPr lang="ja-JP" altLang="en-US" sz="1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703539"/>
            <a:ext cx="890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ノミが血を吸うときに出す唾液成分、糞や死骸がアレルゲンとなる皮膚炎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4497080" y="2393068"/>
            <a:ext cx="6853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症状：強いかゆみ、発赤、広い脱毛、丘疹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ノミが寄生しやすい尾の付け根から始まる</a:t>
            </a:r>
            <a:endParaRPr kumimoji="1"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春～夏に多いが、暖かい室内では一年中みられる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8226676" y="394086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：ノミの駆除、投薬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A2A755-016D-3200-1191-7985591C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00" y="2319530"/>
            <a:ext cx="3397912" cy="22698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99D7A90-5133-1A28-5532-66133EF49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053" y="3690682"/>
            <a:ext cx="3527104" cy="284945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7F90F2-4B09-BCCB-0902-E2592194A97F}"/>
              </a:ext>
            </a:extLst>
          </p:cNvPr>
          <p:cNvSpPr txBox="1"/>
          <p:nvPr/>
        </p:nvSpPr>
        <p:spPr>
          <a:xfrm>
            <a:off x="8226676" y="4890102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野外を散歩するネコに多い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E966E22-17D4-3FE8-9579-181D84E5646F}"/>
              </a:ext>
            </a:extLst>
          </p:cNvPr>
          <p:cNvSpPr txBox="1"/>
          <p:nvPr/>
        </p:nvSpPr>
        <p:spPr>
          <a:xfrm>
            <a:off x="8226676" y="542132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１匹でもアレルギーが発症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660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外部寄生虫性皮膚炎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240077"/>
            <a:ext cx="548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①毛包虫症</a:t>
            </a:r>
            <a:r>
              <a:rPr lang="en-US" altLang="ja-JP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もうほうちゅうしょう</a:t>
            </a:r>
            <a:r>
              <a:rPr lang="en-US" altLang="ja-JP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endParaRPr lang="en-US" altLang="ja-JP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497A3-655B-48FD-2E39-4FED7B09F37B}"/>
              </a:ext>
            </a:extLst>
          </p:cNvPr>
          <p:cNvSpPr txBox="1"/>
          <p:nvPr/>
        </p:nvSpPr>
        <p:spPr>
          <a:xfrm>
            <a:off x="153444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アース製薬「ペットの虫ケア」：</a:t>
            </a:r>
            <a:r>
              <a:rPr lang="en-US" altLang="ja-JP" sz="1000" dirty="0"/>
              <a:t>https://www.earth-pet.co.jp/mushicare/flea/</a:t>
            </a:r>
            <a:endParaRPr lang="ja-JP" altLang="en-US" sz="1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703539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毛包や脂質腺に寄生する毛包虫（ニキビダニなど）が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異常増殖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4497080" y="2393068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原因：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)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の低下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若齢：皮膚バリアの未熟、栄養不足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成齢：ステロイドの投与、慢性疾患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老齢：加齢、他の疾患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4508116" y="5087862"/>
            <a:ext cx="6083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：局所性であれば、薬浴・シャンプーや外用薬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全身性であれば、投薬（殺ダニ薬）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" name="Picture 2" descr="犬の毛包虫症（ニキビダニ症・アカルス）～症状・原因から治療・予防法まで皮膚病を知る | 子犬のへや">
            <a:extLst>
              <a:ext uri="{FF2B5EF4-FFF2-40B4-BE49-F238E27FC236}">
                <a16:creationId xmlns:a16="http://schemas.microsoft.com/office/drawing/2014/main" id="{47FCAF61-FD94-50BD-F89C-F816FAE6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92" y="2317024"/>
            <a:ext cx="3534591" cy="22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932891-190B-204E-90D0-E625EF4A0985}"/>
              </a:ext>
            </a:extLst>
          </p:cNvPr>
          <p:cNvSpPr txBox="1"/>
          <p:nvPr/>
        </p:nvSpPr>
        <p:spPr>
          <a:xfrm>
            <a:off x="4497080" y="4012861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症状：１）局所性：若齢に多く局所の脱毛や紅斑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２）全身性：あらゆる年齢で起こる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03794F3-1429-BF8C-22C9-345081502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52" y="4826326"/>
            <a:ext cx="1940499" cy="138804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8137581-8B59-11C5-4454-8E5A6537C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377" y="4804686"/>
            <a:ext cx="1854270" cy="142743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069BA6-B6B9-832B-4C18-D6559DB3C738}"/>
              </a:ext>
            </a:extLst>
          </p:cNvPr>
          <p:cNvSpPr txBox="1"/>
          <p:nvPr/>
        </p:nvSpPr>
        <p:spPr>
          <a:xfrm>
            <a:off x="5442858" y="2427905"/>
            <a:ext cx="103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免疫力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18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627383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外部寄生虫性皮膚炎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839242" y="1240077"/>
            <a:ext cx="268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②疥癬</a:t>
            </a:r>
            <a:r>
              <a:rPr lang="en-US" altLang="ja-JP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かいせん</a:t>
            </a:r>
            <a:r>
              <a:rPr lang="en-US" altLang="ja-JP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endParaRPr lang="en-US" altLang="ja-JP" sz="24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703539"/>
            <a:ext cx="7430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       )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が皮膚に穴を掘って寄生する。人にも感染する。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4497080" y="2393068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症状：非常に強いかゆみ、炎症や脱毛、</a:t>
            </a:r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ふけや黄色のかさぶた</a:t>
            </a:r>
            <a:endParaRPr kumimoji="1"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慢性化すると膿皮症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のうひしょう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に移行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免疫力の低下で感染しやすい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耳介、肘、膝に多くみられる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4508116" y="4034125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           )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し、投薬（殺ダニ薬）や薬浴などをする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Picture 2" descr="【獣医師監修】犬の「疥癬（ヒゼンダニ症）」原因や症状、診断、治療法（シャンプー）、予防対策は？｜hotto（ホット）">
            <a:extLst>
              <a:ext uri="{FF2B5EF4-FFF2-40B4-BE49-F238E27FC236}">
                <a16:creationId xmlns:a16="http://schemas.microsoft.com/office/drawing/2014/main" id="{244B2F96-C3AB-7263-2336-CF4C9D297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872" y="2336241"/>
            <a:ext cx="2910253" cy="19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723772-771B-F1DB-4734-7B1C2BC0169D}"/>
              </a:ext>
            </a:extLst>
          </p:cNvPr>
          <p:cNvSpPr txBox="1"/>
          <p:nvPr/>
        </p:nvSpPr>
        <p:spPr>
          <a:xfrm>
            <a:off x="4569076" y="4748229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多頭飼育の場合、他の犬に感染することがある</a:t>
            </a:r>
            <a:endParaRPr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C3318B-5B12-D6FB-275C-8F228540A5F8}"/>
              </a:ext>
            </a:extLst>
          </p:cNvPr>
          <p:cNvSpPr txBox="1"/>
          <p:nvPr/>
        </p:nvSpPr>
        <p:spPr>
          <a:xfrm>
            <a:off x="4569076" y="513140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アレルギー性皮膚炎に似ている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検査で検出されないこともある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EBCB05-FC4B-9349-D58E-EC8C1CBC2015}"/>
              </a:ext>
            </a:extLst>
          </p:cNvPr>
          <p:cNvSpPr txBox="1"/>
          <p:nvPr/>
        </p:nvSpPr>
        <p:spPr>
          <a:xfrm>
            <a:off x="1741714" y="1757345"/>
            <a:ext cx="144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ヒゼンダニ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39818A-F542-CCE0-96C6-9A1BD7DEB7A3}"/>
              </a:ext>
            </a:extLst>
          </p:cNvPr>
          <p:cNvSpPr txBox="1"/>
          <p:nvPr/>
        </p:nvSpPr>
        <p:spPr>
          <a:xfrm>
            <a:off x="5564777" y="4056408"/>
            <a:ext cx="9231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隔離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28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837176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皮膚糸状菌症（皮膚真菌症）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5" y="1390030"/>
            <a:ext cx="898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糸状</a:t>
            </a:r>
            <a:r>
              <a:rPr lang="en-US" altLang="ja-JP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しじょう</a:t>
            </a:r>
            <a:r>
              <a:rPr lang="en-US" altLang="ja-JP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菌という真菌</a:t>
            </a:r>
            <a:r>
              <a:rPr lang="en-US" altLang="ja-JP" sz="1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sz="1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しんきん</a:t>
            </a:r>
            <a:r>
              <a:rPr lang="en-US" altLang="ja-JP" sz="1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（カビ）が感染する。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人にも感染する。</a:t>
            </a:r>
            <a:endParaRPr kumimoji="1"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3469469" y="2088268"/>
            <a:ext cx="840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原因：皮膚バリアの低下・免疫力低下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3489214" y="4034125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：投薬（抗真菌薬）や薬浴などをする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723772-771B-F1DB-4734-7B1C2BC0169D}"/>
              </a:ext>
            </a:extLst>
          </p:cNvPr>
          <p:cNvSpPr txBox="1"/>
          <p:nvPr/>
        </p:nvSpPr>
        <p:spPr>
          <a:xfrm>
            <a:off x="3532756" y="500077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人獣共通感染症</a:t>
            </a:r>
            <a:endParaRPr lang="en-US" altLang="ja-JP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9DF167-79F7-E50B-8073-E94E144D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64" y="2050325"/>
            <a:ext cx="2586843" cy="20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11D0C-2637-FAD1-C2AF-9930945FE5AF}"/>
              </a:ext>
            </a:extLst>
          </p:cNvPr>
          <p:cNvSpPr txBox="1"/>
          <p:nvPr/>
        </p:nvSpPr>
        <p:spPr>
          <a:xfrm>
            <a:off x="225986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アリアスグループ「皮膚糸状菌症」：</a:t>
            </a:r>
            <a:r>
              <a:rPr lang="en-US" altLang="ja-JP" sz="1000" dirty="0"/>
              <a:t>https://www.arias-petclinic.com/dermatophytosis</a:t>
            </a:r>
            <a:endParaRPr lang="ja-JP" altLang="en-US" sz="1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0055DE-95C6-1942-C912-37090E9A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07" y="4248190"/>
            <a:ext cx="25812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D894CF-0183-A16F-1589-80F1C058BC64}"/>
              </a:ext>
            </a:extLst>
          </p:cNvPr>
          <p:cNvSpPr txBox="1"/>
          <p:nvPr/>
        </p:nvSpPr>
        <p:spPr>
          <a:xfrm>
            <a:off x="3469469" y="2941708"/>
            <a:ext cx="8409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症状：円形脱毛</a:t>
            </a:r>
            <a:r>
              <a:rPr kumimoji="1"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（リングワーム）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、丘疹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きゅうしん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 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、鱗屑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りんせつ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発赤など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特に頭部、顔面、前肢に発症しやすい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31329BC-2A7D-7AB2-220D-189C3114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856" y="5176295"/>
            <a:ext cx="1913436" cy="12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837176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膿皮症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のうひしょう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390030"/>
            <a:ext cx="692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細菌（ブドウ球菌）感染による皮膚疾患</a:t>
            </a:r>
            <a:endParaRPr kumimoji="1"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3469469" y="2088268"/>
            <a:ext cx="8409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原因：皮膚バリアの低下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皮膚が薄く、皮膚のｐ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が弱アルカリ性の犬に多くみられる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基礎疾患としてアレルギー性皮膚炎、真菌症、寄生虫などがある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3489214" y="500077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：投薬（抗生剤）や薬浴などをする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基礎疾患の治療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11D0C-2637-FAD1-C2AF-9930945FE5AF}"/>
              </a:ext>
            </a:extLst>
          </p:cNvPr>
          <p:cNvSpPr txBox="1"/>
          <p:nvPr/>
        </p:nvSpPr>
        <p:spPr>
          <a:xfrm>
            <a:off x="225986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夕やけの丘動物病院グループ「膿皮症」：</a:t>
            </a:r>
            <a:r>
              <a:rPr lang="en-US" altLang="ja-JP" sz="1000" dirty="0"/>
              <a:t>https://yuyake.co.jp/medical/der/pyod/</a:t>
            </a:r>
            <a:endParaRPr lang="ja-JP" altLang="en-US" sz="1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D894CF-0183-A16F-1589-80F1C058BC64}"/>
              </a:ext>
            </a:extLst>
          </p:cNvPr>
          <p:cNvSpPr txBox="1"/>
          <p:nvPr/>
        </p:nvSpPr>
        <p:spPr>
          <a:xfrm>
            <a:off x="3469469" y="3542600"/>
            <a:ext cx="8409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症状：丘疹や紅斑、痂疲、脱毛な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重度になるとびらん（ただれ）や潰瘍になる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552D08-7942-6A4A-D527-572AEDA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6" y="2240153"/>
            <a:ext cx="2340844" cy="26480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6D18D35-2219-6388-76C4-998266F04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134" y="811984"/>
            <a:ext cx="1825954" cy="133903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9E7AE9-749B-6EC8-1546-1FAB06120C23}"/>
              </a:ext>
            </a:extLst>
          </p:cNvPr>
          <p:cNvSpPr txBox="1"/>
          <p:nvPr/>
        </p:nvSpPr>
        <p:spPr>
          <a:xfrm>
            <a:off x="3558882" y="5958720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日ごろから全身を観察することが大切</a:t>
            </a:r>
            <a:endParaRPr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13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18786" y="6452195"/>
            <a:ext cx="2727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使用したイラストの掲載ＵＲＬ、著作者、著作権レベル表示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91F858-32F5-44BD-884B-46E5C9FDE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D41AE2F-3C7A-F81E-A0B1-AA44AA326870}"/>
              </a:ext>
            </a:extLst>
          </p:cNvPr>
          <p:cNvSpPr txBox="1">
            <a:spLocks/>
          </p:cNvSpPr>
          <p:nvPr/>
        </p:nvSpPr>
        <p:spPr>
          <a:xfrm>
            <a:off x="1529881" y="405010"/>
            <a:ext cx="3886849" cy="83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犬猫の骨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60B0EC-1ADD-C152-197A-612466F85DB0}"/>
              </a:ext>
            </a:extLst>
          </p:cNvPr>
          <p:cNvSpPr txBox="1"/>
          <p:nvPr/>
        </p:nvSpPr>
        <p:spPr>
          <a:xfrm>
            <a:off x="1052186" y="1565751"/>
            <a:ext cx="166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骨の役割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051E01-F8CC-2BAF-5767-38EA6499ED5B}"/>
              </a:ext>
            </a:extLst>
          </p:cNvPr>
          <p:cNvSpPr txBox="1"/>
          <p:nvPr/>
        </p:nvSpPr>
        <p:spPr>
          <a:xfrm>
            <a:off x="1716065" y="2154474"/>
            <a:ext cx="338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からだを支える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42BE6C-90E6-EDF1-106B-2624488E6153}"/>
              </a:ext>
            </a:extLst>
          </p:cNvPr>
          <p:cNvSpPr txBox="1"/>
          <p:nvPr/>
        </p:nvSpPr>
        <p:spPr>
          <a:xfrm>
            <a:off x="1716065" y="2549044"/>
            <a:ext cx="363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脳や内臓を保護する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70AF99-625D-296A-F198-7BAF119C6E24}"/>
              </a:ext>
            </a:extLst>
          </p:cNvPr>
          <p:cNvSpPr txBox="1"/>
          <p:nvPr/>
        </p:nvSpPr>
        <p:spPr>
          <a:xfrm>
            <a:off x="1716065" y="2968665"/>
            <a:ext cx="363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運動を支える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BDE374-1FBC-C94E-F5E1-A9C80244289F}"/>
              </a:ext>
            </a:extLst>
          </p:cNvPr>
          <p:cNvSpPr txBox="1"/>
          <p:nvPr/>
        </p:nvSpPr>
        <p:spPr>
          <a:xfrm>
            <a:off x="1716065" y="3795384"/>
            <a:ext cx="766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血をつくる（赤血球、血小板、白血球、抗体）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5CC5FF-2241-DCF1-CC02-3662FB737042}"/>
              </a:ext>
            </a:extLst>
          </p:cNvPr>
          <p:cNvSpPr txBox="1"/>
          <p:nvPr/>
        </p:nvSpPr>
        <p:spPr>
          <a:xfrm>
            <a:off x="1716065" y="3375761"/>
            <a:ext cx="521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）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を蓄える</a:t>
            </a:r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5C00F709-AEB8-D18B-AAA1-529796DB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554" y="772502"/>
            <a:ext cx="4050440" cy="28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87FE86-93DB-33CB-A88D-25A6AE2DF27F}"/>
              </a:ext>
            </a:extLst>
          </p:cNvPr>
          <p:cNvSpPr txBox="1"/>
          <p:nvPr/>
        </p:nvSpPr>
        <p:spPr>
          <a:xfrm>
            <a:off x="1052186" y="4647154"/>
            <a:ext cx="166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骨の代謝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30E2AE-B0E4-3E7A-A765-EEE5883F0356}"/>
              </a:ext>
            </a:extLst>
          </p:cNvPr>
          <p:cNvSpPr txBox="1"/>
          <p:nvPr/>
        </p:nvSpPr>
        <p:spPr>
          <a:xfrm>
            <a:off x="1766168" y="5173247"/>
            <a:ext cx="72048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破骨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はこつ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細胞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（骨を酵素で溶かす）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骨芽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こつが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細胞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（コラーゲン線維をつくりカルシウムとリンを沈着結晶化させる）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034EDE8-981C-6817-B7DB-8703A86A8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613" y="4730218"/>
            <a:ext cx="3255762" cy="212778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E305F7-C034-A624-4ED6-E027A772C150}"/>
              </a:ext>
            </a:extLst>
          </p:cNvPr>
          <p:cNvSpPr txBox="1"/>
          <p:nvPr/>
        </p:nvSpPr>
        <p:spPr>
          <a:xfrm>
            <a:off x="373275" y="6626268"/>
            <a:ext cx="697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5"/>
              </a:rPr>
              <a:t>https://veteriankey.com/canine-anatomy/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株式会社ナツメ社「プロが教える骨と関節のしくみ・はたらきパーフェクト事典」Ｐ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030072-C6BE-6597-A6CA-35D8CC7AA735}"/>
              </a:ext>
            </a:extLst>
          </p:cNvPr>
          <p:cNvSpPr txBox="1"/>
          <p:nvPr/>
        </p:nvSpPr>
        <p:spPr>
          <a:xfrm>
            <a:off x="2232765" y="3422829"/>
            <a:ext cx="1737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カルシウム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8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837176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マラセチア皮膚炎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390030"/>
            <a:ext cx="89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皮膚や外耳道に存在するマラセチア（酵母真菌）が増殖する</a:t>
            </a:r>
            <a:endParaRPr kumimoji="1"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3469469" y="2088268"/>
            <a:ext cx="8409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原因：脂漏症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しろうしょう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の犬に多い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基礎疾患としてアレルギー性皮膚炎がある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3489214" y="5000776"/>
            <a:ext cx="5057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：投薬（抗真菌薬）や薬浴などをする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基礎疾患の治療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11D0C-2637-FAD1-C2AF-9930945FE5AF}"/>
              </a:ext>
            </a:extLst>
          </p:cNvPr>
          <p:cNvSpPr txBox="1"/>
          <p:nvPr/>
        </p:nvSpPr>
        <p:spPr>
          <a:xfrm>
            <a:off x="225986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あいむ動物病院「マラセチア皮膚炎」：</a:t>
            </a:r>
            <a:r>
              <a:rPr lang="en-US" altLang="ja-JP" sz="1000" dirty="0"/>
              <a:t>https://119.vc/illness/archives/138</a:t>
            </a:r>
            <a:endParaRPr lang="ja-JP" altLang="en-US" sz="1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D894CF-0183-A16F-1589-80F1C058BC64}"/>
              </a:ext>
            </a:extLst>
          </p:cNvPr>
          <p:cNvSpPr txBox="1"/>
          <p:nvPr/>
        </p:nvSpPr>
        <p:spPr>
          <a:xfrm>
            <a:off x="3469469" y="3542600"/>
            <a:ext cx="8409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症状：皮膚のべたつき、かゆみ、発赤、脂漏臭（酸っぱいにおい）な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慢性化すると肥厚し黒くなる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脇や内股に多くみられる。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9E7AE9-749B-6EC8-1546-1FAB06120C23}"/>
              </a:ext>
            </a:extLst>
          </p:cNvPr>
          <p:cNvSpPr txBox="1"/>
          <p:nvPr/>
        </p:nvSpPr>
        <p:spPr>
          <a:xfrm>
            <a:off x="3558882" y="5897760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フレンチブルドッグ、ダックス、テリアに多い</a:t>
            </a:r>
            <a:endParaRPr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423BA9-FF98-8B7B-3639-FD63356B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060" y="2069918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E7B6D31-8207-92CA-149F-B160AC5E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6404" y="687890"/>
            <a:ext cx="2151561" cy="15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75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2" y="405010"/>
            <a:ext cx="8371764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皮膚膿瘍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のうよう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A1BDD3-A8EB-CB17-F80F-7D18C999BCF9}"/>
              </a:ext>
            </a:extLst>
          </p:cNvPr>
          <p:cNvSpPr txBox="1"/>
          <p:nvPr/>
        </p:nvSpPr>
        <p:spPr>
          <a:xfrm>
            <a:off x="1490596" y="1390030"/>
            <a:ext cx="89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皮膚の下に膿が溜まった状態</a:t>
            </a:r>
            <a:endParaRPr kumimoji="1" lang="en-US" altLang="ja-JP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BF5E7A-40E5-F2BC-664B-21198B4D4FE4}"/>
              </a:ext>
            </a:extLst>
          </p:cNvPr>
          <p:cNvSpPr txBox="1"/>
          <p:nvPr/>
        </p:nvSpPr>
        <p:spPr>
          <a:xfrm>
            <a:off x="3469469" y="2088268"/>
            <a:ext cx="840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原因：ケンカやケガによる傷からの細菌感染。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）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に多い。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C3515F-C0EC-1ADC-381B-47AA9FE7E911}"/>
              </a:ext>
            </a:extLst>
          </p:cNvPr>
          <p:cNvSpPr txBox="1"/>
          <p:nvPr/>
        </p:nvSpPr>
        <p:spPr>
          <a:xfrm>
            <a:off x="3489214" y="3825119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治療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：切開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せっかい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して排膿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[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はいのう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]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し消毒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投薬（抗生物質）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111D0C-2637-FAD1-C2AF-9930945FE5AF}"/>
              </a:ext>
            </a:extLst>
          </p:cNvPr>
          <p:cNvSpPr txBox="1"/>
          <p:nvPr/>
        </p:nvSpPr>
        <p:spPr>
          <a:xfrm>
            <a:off x="225986" y="6611779"/>
            <a:ext cx="72870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なつ動物病院「猫の膿瘍」：</a:t>
            </a:r>
            <a:r>
              <a:rPr lang="en-US" altLang="ja-JP" sz="1000" dirty="0"/>
              <a:t>https://natsu-ah.com/2017/06/post-228/</a:t>
            </a:r>
            <a:endParaRPr lang="ja-JP" altLang="en-US" sz="1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D894CF-0183-A16F-1589-80F1C058BC64}"/>
              </a:ext>
            </a:extLst>
          </p:cNvPr>
          <p:cNvSpPr txBox="1"/>
          <p:nvPr/>
        </p:nvSpPr>
        <p:spPr>
          <a:xfrm>
            <a:off x="3469469" y="2880749"/>
            <a:ext cx="840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症状：腫れや痛み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E5E88A-49E8-E728-2703-86517B2D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27" y="2096182"/>
            <a:ext cx="2801800" cy="210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928F6E-8B71-0343-8092-304294C1555E}"/>
              </a:ext>
            </a:extLst>
          </p:cNvPr>
          <p:cNvSpPr txBox="1"/>
          <p:nvPr/>
        </p:nvSpPr>
        <p:spPr>
          <a:xfrm>
            <a:off x="9109165" y="2053437"/>
            <a:ext cx="1210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オス猫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1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2357" y="850250"/>
            <a:ext cx="500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犬猫の病気と予防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骨・関節・皮膚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https://veteriankey.com/canine-anatomy/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DD6B149-140F-49E8-1E0F-8A350ACB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479" y="2238049"/>
            <a:ext cx="4617277" cy="33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1529881" y="405010"/>
            <a:ext cx="3886849" cy="83554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犬猫の骨</a:t>
            </a:r>
          </a:p>
        </p:txBody>
      </p:sp>
      <p:pic>
        <p:nvPicPr>
          <p:cNvPr id="15" name="Picture 2" descr="image">
            <a:extLst>
              <a:ext uri="{FF2B5EF4-FFF2-40B4-BE49-F238E27FC236}">
                <a16:creationId xmlns:a16="http://schemas.microsoft.com/office/drawing/2014/main" id="{02E656CF-3A9F-58BE-8D6B-AA296F87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683" y="1586694"/>
            <a:ext cx="6869471" cy="49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CE1949-2BDC-DB84-1FEC-735361D4E6B9}"/>
              </a:ext>
            </a:extLst>
          </p:cNvPr>
          <p:cNvSpPr txBox="1"/>
          <p:nvPr/>
        </p:nvSpPr>
        <p:spPr>
          <a:xfrm>
            <a:off x="3407079" y="1741116"/>
            <a:ext cx="104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頚椎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2C3B9F-EC94-9A74-35E1-276C3CC9CAA0}"/>
              </a:ext>
            </a:extLst>
          </p:cNvPr>
          <p:cNvSpPr txBox="1"/>
          <p:nvPr/>
        </p:nvSpPr>
        <p:spPr>
          <a:xfrm>
            <a:off x="2382032" y="3033384"/>
            <a:ext cx="104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肩甲骨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AC271FE-2199-6B6B-4443-3910DCAB928A}"/>
              </a:ext>
            </a:extLst>
          </p:cNvPr>
          <p:cNvSpPr txBox="1"/>
          <p:nvPr/>
        </p:nvSpPr>
        <p:spPr>
          <a:xfrm>
            <a:off x="2695183" y="3922732"/>
            <a:ext cx="104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上腕骨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B988BB8-6255-9310-CD14-4F0AA7CF0777}"/>
              </a:ext>
            </a:extLst>
          </p:cNvPr>
          <p:cNvSpPr txBox="1"/>
          <p:nvPr/>
        </p:nvSpPr>
        <p:spPr>
          <a:xfrm>
            <a:off x="2933178" y="4549033"/>
            <a:ext cx="77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橈骨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8F60C49-6C1E-5983-3EF0-35293D7518A8}"/>
              </a:ext>
            </a:extLst>
          </p:cNvPr>
          <p:cNvSpPr txBox="1"/>
          <p:nvPr/>
        </p:nvSpPr>
        <p:spPr>
          <a:xfrm>
            <a:off x="2379945" y="5390364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手根骨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20AE7B5-57BF-BF55-15E3-11D693CAF643}"/>
              </a:ext>
            </a:extLst>
          </p:cNvPr>
          <p:cNvSpPr txBox="1"/>
          <p:nvPr/>
        </p:nvSpPr>
        <p:spPr>
          <a:xfrm>
            <a:off x="4949867" y="4052167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肋骨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2D3E42A-A7E3-4830-4176-556509A25564}"/>
              </a:ext>
            </a:extLst>
          </p:cNvPr>
          <p:cNvSpPr txBox="1"/>
          <p:nvPr/>
        </p:nvSpPr>
        <p:spPr>
          <a:xfrm>
            <a:off x="4601226" y="2363241"/>
            <a:ext cx="77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胸椎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2398CE8-E9D2-7531-B3B3-2F0E7F4B9BA8}"/>
              </a:ext>
            </a:extLst>
          </p:cNvPr>
          <p:cNvSpPr txBox="1"/>
          <p:nvPr/>
        </p:nvSpPr>
        <p:spPr>
          <a:xfrm>
            <a:off x="5891407" y="2313137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腰椎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59AC18F-5C57-E3D1-74BA-51294484328B}"/>
              </a:ext>
            </a:extLst>
          </p:cNvPr>
          <p:cNvSpPr txBox="1"/>
          <p:nvPr/>
        </p:nvSpPr>
        <p:spPr>
          <a:xfrm>
            <a:off x="7995779" y="2588711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尾椎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C611A2B-F430-A57C-3761-60B86BEE320D}"/>
              </a:ext>
            </a:extLst>
          </p:cNvPr>
          <p:cNvSpPr txBox="1"/>
          <p:nvPr/>
        </p:nvSpPr>
        <p:spPr>
          <a:xfrm>
            <a:off x="8058409" y="3302694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大腿骨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7920A13-08C4-325D-76A7-BE73D76B0C4C}"/>
              </a:ext>
            </a:extLst>
          </p:cNvPr>
          <p:cNvSpPr txBox="1"/>
          <p:nvPr/>
        </p:nvSpPr>
        <p:spPr>
          <a:xfrm>
            <a:off x="7670103" y="3991626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膝蓋骨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E8B8E12-785E-396C-5751-860BC1DDDDB9}"/>
              </a:ext>
            </a:extLst>
          </p:cNvPr>
          <p:cNvSpPr txBox="1"/>
          <p:nvPr/>
        </p:nvSpPr>
        <p:spPr>
          <a:xfrm>
            <a:off x="5941512" y="4730661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脛骨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7F6D699-7BCA-6879-ACCF-A3AC9E2BEE7B}"/>
              </a:ext>
            </a:extLst>
          </p:cNvPr>
          <p:cNvSpPr txBox="1"/>
          <p:nvPr/>
        </p:nvSpPr>
        <p:spPr>
          <a:xfrm>
            <a:off x="8133567" y="5118968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踵骨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7F00570-006B-D097-AFA7-27BE05DCDCD8}"/>
              </a:ext>
            </a:extLst>
          </p:cNvPr>
          <p:cNvSpPr txBox="1"/>
          <p:nvPr/>
        </p:nvSpPr>
        <p:spPr>
          <a:xfrm>
            <a:off x="4787030" y="4749449"/>
            <a:ext cx="77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尺骨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93BF7F2A-D221-14CE-011F-BDB307B60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357" y="1799519"/>
            <a:ext cx="1886213" cy="5058481"/>
          </a:xfrm>
          <a:prstGeom prst="rect">
            <a:avLst/>
          </a:prstGeom>
        </p:spPr>
      </p:pic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FDFAADB-948B-D16C-F221-EC9F2E40A3B4}"/>
              </a:ext>
            </a:extLst>
          </p:cNvPr>
          <p:cNvCxnSpPr>
            <a:stCxn id="46" idx="1"/>
          </p:cNvCxnSpPr>
          <p:nvPr/>
        </p:nvCxnSpPr>
        <p:spPr>
          <a:xfrm flipH="1">
            <a:off x="7315200" y="3502749"/>
            <a:ext cx="743209" cy="292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4B09EFA2-E613-8A15-9E72-0BE612497AE6}"/>
              </a:ext>
            </a:extLst>
          </p:cNvPr>
          <p:cNvCxnSpPr>
            <a:cxnSpLocks/>
          </p:cNvCxnSpPr>
          <p:nvPr/>
        </p:nvCxnSpPr>
        <p:spPr>
          <a:xfrm>
            <a:off x="7089732" y="4216733"/>
            <a:ext cx="580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B3E5A74C-4761-D7A3-C900-3B727C77E252}"/>
              </a:ext>
            </a:extLst>
          </p:cNvPr>
          <p:cNvCxnSpPr/>
          <p:nvPr/>
        </p:nvCxnSpPr>
        <p:spPr>
          <a:xfrm>
            <a:off x="6576164" y="4972833"/>
            <a:ext cx="2254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ECB265A2-A75B-9DD3-3865-0B3F39001772}"/>
              </a:ext>
            </a:extLst>
          </p:cNvPr>
          <p:cNvCxnSpPr/>
          <p:nvPr/>
        </p:nvCxnSpPr>
        <p:spPr>
          <a:xfrm>
            <a:off x="3507288" y="4784942"/>
            <a:ext cx="5010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6AEA8156-0F8D-6FEE-25D6-767B75440DAA}"/>
              </a:ext>
            </a:extLst>
          </p:cNvPr>
          <p:cNvCxnSpPr>
            <a:stCxn id="50" idx="1"/>
          </p:cNvCxnSpPr>
          <p:nvPr/>
        </p:nvCxnSpPr>
        <p:spPr>
          <a:xfrm flipH="1" flipV="1">
            <a:off x="4233797" y="4684734"/>
            <a:ext cx="553233" cy="264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E24FAE0-2E1A-8E68-BB1F-18738668829B}"/>
              </a:ext>
            </a:extLst>
          </p:cNvPr>
          <p:cNvCxnSpPr/>
          <p:nvPr/>
        </p:nvCxnSpPr>
        <p:spPr>
          <a:xfrm flipV="1">
            <a:off x="3569918" y="3858016"/>
            <a:ext cx="363255" cy="212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2E86B15-BFE0-662B-1DD2-B4B96C58C56E}"/>
              </a:ext>
            </a:extLst>
          </p:cNvPr>
          <p:cNvCxnSpPr/>
          <p:nvPr/>
        </p:nvCxnSpPr>
        <p:spPr>
          <a:xfrm flipV="1">
            <a:off x="3269293" y="3018773"/>
            <a:ext cx="789140" cy="25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D320487-A330-26FB-9865-7421C89F329A}"/>
              </a:ext>
            </a:extLst>
          </p:cNvPr>
          <p:cNvCxnSpPr/>
          <p:nvPr/>
        </p:nvCxnSpPr>
        <p:spPr>
          <a:xfrm>
            <a:off x="3319397" y="5574082"/>
            <a:ext cx="5010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9" name="図 78">
            <a:extLst>
              <a:ext uri="{FF2B5EF4-FFF2-40B4-BE49-F238E27FC236}">
                <a16:creationId xmlns:a16="http://schemas.microsoft.com/office/drawing/2014/main" id="{A33B0E04-F4AF-6CF7-E61D-219DDFBF6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6832"/>
            <a:ext cx="1703540" cy="3731167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8C50388-4507-BE39-2B07-C1B2D88FF5CB}"/>
              </a:ext>
            </a:extLst>
          </p:cNvPr>
          <p:cNvSpPr txBox="1"/>
          <p:nvPr/>
        </p:nvSpPr>
        <p:spPr>
          <a:xfrm>
            <a:off x="3822525" y="1743204"/>
            <a:ext cx="179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）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EB39892-AC48-0ECC-1D1D-BAD237980F8D}"/>
              </a:ext>
            </a:extLst>
          </p:cNvPr>
          <p:cNvSpPr txBox="1"/>
          <p:nvPr/>
        </p:nvSpPr>
        <p:spPr>
          <a:xfrm>
            <a:off x="8707675" y="3296431"/>
            <a:ext cx="201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　）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F57F469-30B7-35BC-6967-588D03131912}"/>
              </a:ext>
            </a:extLst>
          </p:cNvPr>
          <p:cNvSpPr txBox="1"/>
          <p:nvPr/>
        </p:nvSpPr>
        <p:spPr>
          <a:xfrm>
            <a:off x="8308929" y="4025029"/>
            <a:ext cx="201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　）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352E863-8805-523C-965E-40D93F5FC0DF}"/>
              </a:ext>
            </a:extLst>
          </p:cNvPr>
          <p:cNvSpPr txBox="1"/>
          <p:nvPr/>
        </p:nvSpPr>
        <p:spPr>
          <a:xfrm>
            <a:off x="8571975" y="5152371"/>
            <a:ext cx="201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）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F8DC883-D9F6-61B4-944A-21B830462CC2}"/>
              </a:ext>
            </a:extLst>
          </p:cNvPr>
          <p:cNvSpPr txBox="1"/>
          <p:nvPr/>
        </p:nvSpPr>
        <p:spPr>
          <a:xfrm>
            <a:off x="5490572" y="5027111"/>
            <a:ext cx="201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）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05BD873-6432-1EA1-EAA6-FDBF2727001B}"/>
              </a:ext>
            </a:extLst>
          </p:cNvPr>
          <p:cNvSpPr txBox="1"/>
          <p:nvPr/>
        </p:nvSpPr>
        <p:spPr>
          <a:xfrm>
            <a:off x="4626277" y="4300601"/>
            <a:ext cx="161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）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EE31788A-0C47-16AD-08E1-D58166458530}"/>
              </a:ext>
            </a:extLst>
          </p:cNvPr>
          <p:cNvSpPr txBox="1"/>
          <p:nvPr/>
        </p:nvSpPr>
        <p:spPr>
          <a:xfrm>
            <a:off x="2348626" y="4841308"/>
            <a:ext cx="167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）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F9E074E-13C7-12AA-79D6-8A3E84FBE799}"/>
              </a:ext>
            </a:extLst>
          </p:cNvPr>
          <p:cNvSpPr txBox="1"/>
          <p:nvPr/>
        </p:nvSpPr>
        <p:spPr>
          <a:xfrm>
            <a:off x="1728594" y="3365324"/>
            <a:ext cx="201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　　）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E5289B2-46F4-DC42-2F1F-EA78FA478453}"/>
              </a:ext>
            </a:extLst>
          </p:cNvPr>
          <p:cNvSpPr txBox="1"/>
          <p:nvPr/>
        </p:nvSpPr>
        <p:spPr>
          <a:xfrm>
            <a:off x="2455104" y="4204568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じょうわんこつ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843F89E-A72A-13FF-FF62-C7E0ECFF088B}"/>
              </a:ext>
            </a:extLst>
          </p:cNvPr>
          <p:cNvSpPr txBox="1"/>
          <p:nvPr/>
        </p:nvSpPr>
        <p:spPr>
          <a:xfrm>
            <a:off x="2118989" y="5697253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しゅこんこつ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6B7BA091-1421-DF27-CDB1-0E937710235C}"/>
              </a:ext>
            </a:extLst>
          </p:cNvPr>
          <p:cNvSpPr txBox="1"/>
          <p:nvPr/>
        </p:nvSpPr>
        <p:spPr>
          <a:xfrm>
            <a:off x="4450919" y="2179527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きょうつい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7EE084B-1CAC-3804-3179-3E0C5AE604E1}"/>
              </a:ext>
            </a:extLst>
          </p:cNvPr>
          <p:cNvSpPr txBox="1"/>
          <p:nvPr/>
        </p:nvSpPr>
        <p:spPr>
          <a:xfrm>
            <a:off x="5753625" y="2129423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ようつい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0D67929-D647-B84A-E2C6-511B77C5AB13}"/>
              </a:ext>
            </a:extLst>
          </p:cNvPr>
          <p:cNvSpPr txBox="1"/>
          <p:nvPr/>
        </p:nvSpPr>
        <p:spPr>
          <a:xfrm>
            <a:off x="8008309" y="2367418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びつい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7998D8C-F1E5-2808-F55F-1F6A161BAD0D}"/>
              </a:ext>
            </a:extLst>
          </p:cNvPr>
          <p:cNvSpPr txBox="1"/>
          <p:nvPr/>
        </p:nvSpPr>
        <p:spPr>
          <a:xfrm>
            <a:off x="4651334" y="5060513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しゃっこつ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EFF6875-E904-5911-5FDB-4E4BC78AABA8}"/>
              </a:ext>
            </a:extLst>
          </p:cNvPr>
          <p:cNvSpPr txBox="1"/>
          <p:nvPr/>
        </p:nvSpPr>
        <p:spPr>
          <a:xfrm>
            <a:off x="7797452" y="4607488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腓骨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66F3D199-D801-F4E9-D6EA-780E15C36FD5}"/>
              </a:ext>
            </a:extLst>
          </p:cNvPr>
          <p:cNvSpPr txBox="1"/>
          <p:nvPr/>
        </p:nvSpPr>
        <p:spPr>
          <a:xfrm>
            <a:off x="8421670" y="4672206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ひこつ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4C72FA5C-924B-438F-2E71-FDBC4C07A86A}"/>
              </a:ext>
            </a:extLst>
          </p:cNvPr>
          <p:cNvCxnSpPr>
            <a:cxnSpLocks/>
          </p:cNvCxnSpPr>
          <p:nvPr/>
        </p:nvCxnSpPr>
        <p:spPr>
          <a:xfrm flipH="1">
            <a:off x="7690981" y="4769965"/>
            <a:ext cx="181627" cy="40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27C1CF-1107-CB6A-B2C9-49F1558AFCBB}"/>
              </a:ext>
            </a:extLst>
          </p:cNvPr>
          <p:cNvSpPr txBox="1"/>
          <p:nvPr/>
        </p:nvSpPr>
        <p:spPr>
          <a:xfrm>
            <a:off x="2122742" y="6468483"/>
            <a:ext cx="2727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使用したイラストの掲載ＵＲＬ、著作者、著作権レベル表示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B78029-8653-F5BE-5E40-337D207C683F}"/>
              </a:ext>
            </a:extLst>
          </p:cNvPr>
          <p:cNvSpPr txBox="1"/>
          <p:nvPr/>
        </p:nvSpPr>
        <p:spPr>
          <a:xfrm>
            <a:off x="2277231" y="6642556"/>
            <a:ext cx="697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7"/>
              </a:rPr>
              <a:t>https://veteriankey.com/canine-anatomy/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https://kigyou-pt.hatenablog.jp/entry/bone-shape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1B92A6-5911-DEF0-BEEA-42D22ACC6769}"/>
              </a:ext>
            </a:extLst>
          </p:cNvPr>
          <p:cNvSpPr txBox="1"/>
          <p:nvPr/>
        </p:nvSpPr>
        <p:spPr>
          <a:xfrm>
            <a:off x="4110445" y="1748636"/>
            <a:ext cx="128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けいつい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78E039-148B-0365-F221-A9CD66B36D3D}"/>
              </a:ext>
            </a:extLst>
          </p:cNvPr>
          <p:cNvSpPr txBox="1"/>
          <p:nvPr/>
        </p:nvSpPr>
        <p:spPr>
          <a:xfrm>
            <a:off x="1959429" y="3377139"/>
            <a:ext cx="1619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けんこうこつ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951FBD-E04C-803B-FB37-7D502F7C3176}"/>
              </a:ext>
            </a:extLst>
          </p:cNvPr>
          <p:cNvSpPr txBox="1"/>
          <p:nvPr/>
        </p:nvSpPr>
        <p:spPr>
          <a:xfrm>
            <a:off x="2577737" y="4848888"/>
            <a:ext cx="111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とうこつ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F70486-8D5E-1744-141D-A1E175658220}"/>
              </a:ext>
            </a:extLst>
          </p:cNvPr>
          <p:cNvSpPr txBox="1"/>
          <p:nvPr/>
        </p:nvSpPr>
        <p:spPr>
          <a:xfrm>
            <a:off x="4824548" y="4308957"/>
            <a:ext cx="1262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ろっこつ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EB4E7C-503E-56EC-BDEA-9A76C44B5D66}"/>
              </a:ext>
            </a:extLst>
          </p:cNvPr>
          <p:cNvSpPr txBox="1"/>
          <p:nvPr/>
        </p:nvSpPr>
        <p:spPr>
          <a:xfrm>
            <a:off x="5721532" y="5031768"/>
            <a:ext cx="1245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けいこつ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2B13AD-B210-D8FE-74D8-E40E4ADF7F66}"/>
              </a:ext>
            </a:extLst>
          </p:cNvPr>
          <p:cNvSpPr txBox="1"/>
          <p:nvPr/>
        </p:nvSpPr>
        <p:spPr>
          <a:xfrm>
            <a:off x="8934994" y="3298762"/>
            <a:ext cx="1715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だいたいこつ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F5F091-2805-D3BE-48B0-C333366D3A08}"/>
              </a:ext>
            </a:extLst>
          </p:cNvPr>
          <p:cNvSpPr txBox="1"/>
          <p:nvPr/>
        </p:nvSpPr>
        <p:spPr>
          <a:xfrm>
            <a:off x="8516983" y="4030282"/>
            <a:ext cx="1645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しつがいこつ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CE1CD6-709B-7C50-3E02-5DD4B7808084}"/>
              </a:ext>
            </a:extLst>
          </p:cNvPr>
          <p:cNvSpPr txBox="1"/>
          <p:nvPr/>
        </p:nvSpPr>
        <p:spPr>
          <a:xfrm>
            <a:off x="8795657" y="5162396"/>
            <a:ext cx="143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しょうこつ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9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1529881" y="405010"/>
            <a:ext cx="3886849" cy="83554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犬猫の骨</a:t>
            </a:r>
          </a:p>
        </p:txBody>
      </p:sp>
      <p:pic>
        <p:nvPicPr>
          <p:cNvPr id="15" name="Picture 2" descr="image">
            <a:extLst>
              <a:ext uri="{FF2B5EF4-FFF2-40B4-BE49-F238E27FC236}">
                <a16:creationId xmlns:a16="http://schemas.microsoft.com/office/drawing/2014/main" id="{02E656CF-3A9F-58BE-8D6B-AA296F87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55" y="1586694"/>
            <a:ext cx="6869471" cy="49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CE1949-2BDC-DB84-1FEC-735361D4E6B9}"/>
              </a:ext>
            </a:extLst>
          </p:cNvPr>
          <p:cNvSpPr txBox="1"/>
          <p:nvPr/>
        </p:nvSpPr>
        <p:spPr>
          <a:xfrm>
            <a:off x="2016690" y="1878902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2C3B9F-EC94-9A74-35E1-276C3CC9CAA0}"/>
              </a:ext>
            </a:extLst>
          </p:cNvPr>
          <p:cNvSpPr txBox="1"/>
          <p:nvPr/>
        </p:nvSpPr>
        <p:spPr>
          <a:xfrm>
            <a:off x="676405" y="3108540"/>
            <a:ext cx="172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AC271FE-2199-6B6B-4443-3910DCAB928A}"/>
              </a:ext>
            </a:extLst>
          </p:cNvPr>
          <p:cNvSpPr txBox="1"/>
          <p:nvPr/>
        </p:nvSpPr>
        <p:spPr>
          <a:xfrm>
            <a:off x="1430055" y="3922732"/>
            <a:ext cx="104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上腕骨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B988BB8-6255-9310-CD14-4F0AA7CF0777}"/>
              </a:ext>
            </a:extLst>
          </p:cNvPr>
          <p:cNvSpPr txBox="1"/>
          <p:nvPr/>
        </p:nvSpPr>
        <p:spPr>
          <a:xfrm>
            <a:off x="1668050" y="4549033"/>
            <a:ext cx="77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橈骨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8F60C49-6C1E-5983-3EF0-35293D7518A8}"/>
              </a:ext>
            </a:extLst>
          </p:cNvPr>
          <p:cNvSpPr txBox="1"/>
          <p:nvPr/>
        </p:nvSpPr>
        <p:spPr>
          <a:xfrm>
            <a:off x="1114817" y="5390364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手根骨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20AE7B5-57BF-BF55-15E3-11D693CAF643}"/>
              </a:ext>
            </a:extLst>
          </p:cNvPr>
          <p:cNvSpPr txBox="1"/>
          <p:nvPr/>
        </p:nvSpPr>
        <p:spPr>
          <a:xfrm>
            <a:off x="3684739" y="4052167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肋骨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2D3E42A-A7E3-4830-4176-556509A25564}"/>
              </a:ext>
            </a:extLst>
          </p:cNvPr>
          <p:cNvSpPr txBox="1"/>
          <p:nvPr/>
        </p:nvSpPr>
        <p:spPr>
          <a:xfrm>
            <a:off x="3336098" y="2363241"/>
            <a:ext cx="77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胸椎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2398CE8-E9D2-7531-B3B3-2F0E7F4B9BA8}"/>
              </a:ext>
            </a:extLst>
          </p:cNvPr>
          <p:cNvSpPr txBox="1"/>
          <p:nvPr/>
        </p:nvSpPr>
        <p:spPr>
          <a:xfrm>
            <a:off x="4626279" y="2313137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腰椎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59AC18F-5C57-E3D1-74BA-51294484328B}"/>
              </a:ext>
            </a:extLst>
          </p:cNvPr>
          <p:cNvSpPr txBox="1"/>
          <p:nvPr/>
        </p:nvSpPr>
        <p:spPr>
          <a:xfrm>
            <a:off x="6730651" y="2588711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尾椎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C611A2B-F430-A57C-3761-60B86BEE320D}"/>
              </a:ext>
            </a:extLst>
          </p:cNvPr>
          <p:cNvSpPr txBox="1"/>
          <p:nvPr/>
        </p:nvSpPr>
        <p:spPr>
          <a:xfrm>
            <a:off x="6743176" y="3402902"/>
            <a:ext cx="1586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大腿骨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7920A13-08C4-325D-76A7-BE73D76B0C4C}"/>
              </a:ext>
            </a:extLst>
          </p:cNvPr>
          <p:cNvSpPr txBox="1"/>
          <p:nvPr/>
        </p:nvSpPr>
        <p:spPr>
          <a:xfrm>
            <a:off x="6279714" y="4016678"/>
            <a:ext cx="177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　　）</a:t>
            </a:r>
            <a:endParaRPr kumimoji="1" lang="ja-JP" altLang="en-US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E8B8E12-785E-396C-5751-860BC1DDDDB9}"/>
              </a:ext>
            </a:extLst>
          </p:cNvPr>
          <p:cNvSpPr txBox="1"/>
          <p:nvPr/>
        </p:nvSpPr>
        <p:spPr>
          <a:xfrm>
            <a:off x="4676384" y="4730661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脛骨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7F6D699-7BCA-6879-ACCF-A3AC9E2BEE7B}"/>
              </a:ext>
            </a:extLst>
          </p:cNvPr>
          <p:cNvSpPr txBox="1"/>
          <p:nvPr/>
        </p:nvSpPr>
        <p:spPr>
          <a:xfrm>
            <a:off x="6868439" y="5118968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踵骨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7F00570-006B-D097-AFA7-27BE05DCDCD8}"/>
              </a:ext>
            </a:extLst>
          </p:cNvPr>
          <p:cNvSpPr txBox="1"/>
          <p:nvPr/>
        </p:nvSpPr>
        <p:spPr>
          <a:xfrm>
            <a:off x="3521902" y="4749449"/>
            <a:ext cx="77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尺骨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FDFAADB-948B-D16C-F221-EC9F2E40A3B4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5999968" y="3602957"/>
            <a:ext cx="743208" cy="292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4B09EFA2-E613-8A15-9E72-0BE612497AE6}"/>
              </a:ext>
            </a:extLst>
          </p:cNvPr>
          <p:cNvCxnSpPr>
            <a:cxnSpLocks/>
          </p:cNvCxnSpPr>
          <p:nvPr/>
        </p:nvCxnSpPr>
        <p:spPr>
          <a:xfrm>
            <a:off x="5859440" y="4216733"/>
            <a:ext cx="580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B3E5A74C-4761-D7A3-C900-3B727C77E252}"/>
              </a:ext>
            </a:extLst>
          </p:cNvPr>
          <p:cNvCxnSpPr/>
          <p:nvPr/>
        </p:nvCxnSpPr>
        <p:spPr>
          <a:xfrm>
            <a:off x="5311036" y="4972833"/>
            <a:ext cx="2254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ECB265A2-A75B-9DD3-3865-0B3F39001772}"/>
              </a:ext>
            </a:extLst>
          </p:cNvPr>
          <p:cNvCxnSpPr/>
          <p:nvPr/>
        </p:nvCxnSpPr>
        <p:spPr>
          <a:xfrm>
            <a:off x="2242160" y="4784942"/>
            <a:ext cx="5010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6AEA8156-0F8D-6FEE-25D6-767B75440DAA}"/>
              </a:ext>
            </a:extLst>
          </p:cNvPr>
          <p:cNvCxnSpPr>
            <a:stCxn id="50" idx="1"/>
          </p:cNvCxnSpPr>
          <p:nvPr/>
        </p:nvCxnSpPr>
        <p:spPr>
          <a:xfrm flipH="1" flipV="1">
            <a:off x="2968669" y="4684734"/>
            <a:ext cx="553233" cy="264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E24FAE0-2E1A-8E68-BB1F-18738668829B}"/>
              </a:ext>
            </a:extLst>
          </p:cNvPr>
          <p:cNvCxnSpPr/>
          <p:nvPr/>
        </p:nvCxnSpPr>
        <p:spPr>
          <a:xfrm flipV="1">
            <a:off x="2304790" y="3858016"/>
            <a:ext cx="363255" cy="212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2E86B15-BFE0-662B-1DD2-B4B96C58C56E}"/>
              </a:ext>
            </a:extLst>
          </p:cNvPr>
          <p:cNvCxnSpPr/>
          <p:nvPr/>
        </p:nvCxnSpPr>
        <p:spPr>
          <a:xfrm flipV="1">
            <a:off x="2004165" y="3018773"/>
            <a:ext cx="789140" cy="25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D320487-A330-26FB-9865-7421C89F329A}"/>
              </a:ext>
            </a:extLst>
          </p:cNvPr>
          <p:cNvCxnSpPr/>
          <p:nvPr/>
        </p:nvCxnSpPr>
        <p:spPr>
          <a:xfrm>
            <a:off x="2054269" y="5574082"/>
            <a:ext cx="5010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EFF6875-E904-5911-5FDB-4E4BC78AABA8}"/>
              </a:ext>
            </a:extLst>
          </p:cNvPr>
          <p:cNvSpPr txBox="1"/>
          <p:nvPr/>
        </p:nvSpPr>
        <p:spPr>
          <a:xfrm>
            <a:off x="6532324" y="4607488"/>
            <a:ext cx="112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腓骨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4C72FA5C-924B-438F-2E71-FDBC4C07A86A}"/>
              </a:ext>
            </a:extLst>
          </p:cNvPr>
          <p:cNvCxnSpPr>
            <a:cxnSpLocks/>
          </p:cNvCxnSpPr>
          <p:nvPr/>
        </p:nvCxnSpPr>
        <p:spPr>
          <a:xfrm flipH="1">
            <a:off x="6425853" y="4769965"/>
            <a:ext cx="181627" cy="40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3FE1C6-ECAD-2E7F-A1FF-E03472A201C0}"/>
              </a:ext>
            </a:extLst>
          </p:cNvPr>
          <p:cNvSpPr txBox="1"/>
          <p:nvPr/>
        </p:nvSpPr>
        <p:spPr>
          <a:xfrm>
            <a:off x="8116866" y="2154477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ヒト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の骨の数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２０６本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0C4C12-F0EA-2D74-0083-B687B2ABBE4A}"/>
              </a:ext>
            </a:extLst>
          </p:cNvPr>
          <p:cNvSpPr txBox="1"/>
          <p:nvPr/>
        </p:nvSpPr>
        <p:spPr>
          <a:xfrm>
            <a:off x="8116866" y="25803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ネコ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の骨の数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5B6100-DB39-E10A-CF5D-FA53090978F0}"/>
              </a:ext>
            </a:extLst>
          </p:cNvPr>
          <p:cNvSpPr txBox="1"/>
          <p:nvPr/>
        </p:nvSpPr>
        <p:spPr>
          <a:xfrm>
            <a:off x="8116866" y="30187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イヌ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の骨の数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777E79-94A3-D2A7-8815-75F463576588}"/>
              </a:ext>
            </a:extLst>
          </p:cNvPr>
          <p:cNvSpPr txBox="1"/>
          <p:nvPr/>
        </p:nvSpPr>
        <p:spPr>
          <a:xfrm>
            <a:off x="9936271" y="2608637"/>
            <a:ext cx="128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２４４</a:t>
            </a:r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532901-B3EA-921F-CE1C-34A2B1069FA1}"/>
              </a:ext>
            </a:extLst>
          </p:cNvPr>
          <p:cNvSpPr txBox="1"/>
          <p:nvPr/>
        </p:nvSpPr>
        <p:spPr>
          <a:xfrm>
            <a:off x="9936271" y="3034522"/>
            <a:ext cx="1287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３２０本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260291-6989-1A01-D05D-D44A55BFD2CD}"/>
              </a:ext>
            </a:extLst>
          </p:cNvPr>
          <p:cNvSpPr txBox="1"/>
          <p:nvPr/>
        </p:nvSpPr>
        <p:spPr>
          <a:xfrm>
            <a:off x="7979080" y="399580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犬猫は（　　　　）がほとんどない。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F510DF-06BE-A700-4FA1-A71E64F22FC8}"/>
              </a:ext>
            </a:extLst>
          </p:cNvPr>
          <p:cNvSpPr txBox="1"/>
          <p:nvPr/>
        </p:nvSpPr>
        <p:spPr>
          <a:xfrm>
            <a:off x="9137735" y="3993713"/>
            <a:ext cx="711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鎖骨</a:t>
            </a:r>
            <a:endParaRPr kumimoji="1" lang="ja-JP" altLang="en-US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39D1AAC-D304-B229-EF07-B4D0C4C97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176" y="4610555"/>
            <a:ext cx="3562847" cy="189574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D569DE-9D4A-FE3D-53FA-1B4D534D11D5}"/>
              </a:ext>
            </a:extLst>
          </p:cNvPr>
          <p:cNvSpPr txBox="1"/>
          <p:nvPr/>
        </p:nvSpPr>
        <p:spPr>
          <a:xfrm>
            <a:off x="193733" y="6468483"/>
            <a:ext cx="2727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使用したイラストの掲載ＵＲＬ、著作者、著作権レベル表示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E0B815-A43C-239F-61BB-6B9796BD7A49}"/>
              </a:ext>
            </a:extLst>
          </p:cNvPr>
          <p:cNvSpPr txBox="1"/>
          <p:nvPr/>
        </p:nvSpPr>
        <p:spPr>
          <a:xfrm>
            <a:off x="348222" y="6642556"/>
            <a:ext cx="697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https://veteriankey.com/canine-anatomy/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https://kigyou-pt.hatenablog.jp/entry/bone-shape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04D210-FFE3-1E58-07E1-942A224C44D2}"/>
              </a:ext>
            </a:extLst>
          </p:cNvPr>
          <p:cNvSpPr txBox="1"/>
          <p:nvPr/>
        </p:nvSpPr>
        <p:spPr>
          <a:xfrm>
            <a:off x="2299063" y="1879265"/>
            <a:ext cx="661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頚椎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5739AC4-E2CA-0C2B-832B-25B6509602D9}"/>
              </a:ext>
            </a:extLst>
          </p:cNvPr>
          <p:cNvSpPr txBox="1"/>
          <p:nvPr/>
        </p:nvSpPr>
        <p:spPr>
          <a:xfrm>
            <a:off x="1001485" y="3115882"/>
            <a:ext cx="90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肩甲骨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BBA170-F298-A82D-ECF5-DB0229D055E1}"/>
              </a:ext>
            </a:extLst>
          </p:cNvPr>
          <p:cNvSpPr txBox="1"/>
          <p:nvPr/>
        </p:nvSpPr>
        <p:spPr>
          <a:xfrm>
            <a:off x="6618514" y="4030282"/>
            <a:ext cx="923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膝蓋骨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9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1529881" y="405010"/>
            <a:ext cx="3886849" cy="83554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犬猫の関節</a:t>
            </a: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23761526-6536-ED37-0A74-74542CF4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56" y="1398806"/>
            <a:ext cx="6134071" cy="43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4E3C0F-8EE5-0122-F572-B061DAF9B07D}"/>
              </a:ext>
            </a:extLst>
          </p:cNvPr>
          <p:cNvSpPr txBox="1"/>
          <p:nvPr/>
        </p:nvSpPr>
        <p:spPr>
          <a:xfrm>
            <a:off x="1164920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肩関節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7D7730-6A80-D3BA-5004-E6950E6AA54F}"/>
              </a:ext>
            </a:extLst>
          </p:cNvPr>
          <p:cNvSpPr txBox="1"/>
          <p:nvPr/>
        </p:nvSpPr>
        <p:spPr>
          <a:xfrm>
            <a:off x="1315233" y="36701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肘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58F23C-3CDB-50D3-8349-1E44C8CCF3FA}"/>
              </a:ext>
            </a:extLst>
          </p:cNvPr>
          <p:cNvSpPr txBox="1"/>
          <p:nvPr/>
        </p:nvSpPr>
        <p:spPr>
          <a:xfrm>
            <a:off x="1066800" y="45615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手根関節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968CF7-AD57-B9E5-8024-F36FCA77523A}"/>
              </a:ext>
            </a:extLst>
          </p:cNvPr>
          <p:cNvSpPr txBox="1"/>
          <p:nvPr/>
        </p:nvSpPr>
        <p:spPr>
          <a:xfrm>
            <a:off x="3810001" y="45490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足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根関節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8F7391-9D36-8ACE-8C89-68912FEAF4B9}"/>
              </a:ext>
            </a:extLst>
          </p:cNvPr>
          <p:cNvSpPr txBox="1"/>
          <p:nvPr/>
        </p:nvSpPr>
        <p:spPr>
          <a:xfrm>
            <a:off x="3835052" y="35970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膝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7236C4-0862-142D-FB39-1A3FB035461F}"/>
              </a:ext>
            </a:extLst>
          </p:cNvPr>
          <p:cNvSpPr txBox="1"/>
          <p:nvPr/>
        </p:nvSpPr>
        <p:spPr>
          <a:xfrm>
            <a:off x="6027107" y="2745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股関節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8E5123B-EAEF-3C26-B39A-2A01101D1597}"/>
              </a:ext>
            </a:extLst>
          </p:cNvPr>
          <p:cNvSpPr txBox="1"/>
          <p:nvPr/>
        </p:nvSpPr>
        <p:spPr>
          <a:xfrm>
            <a:off x="989558" y="3014595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けんかんせつ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697D41-D9A8-40E1-6ADF-E0B0CA6A8192}"/>
              </a:ext>
            </a:extLst>
          </p:cNvPr>
          <p:cNvSpPr txBox="1"/>
          <p:nvPr/>
        </p:nvSpPr>
        <p:spPr>
          <a:xfrm>
            <a:off x="1014611" y="3954048"/>
            <a:ext cx="147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ちゅう</a:t>
            </a:r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かんせつ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00A395-CDC2-1A9B-3D26-A38933304B95}"/>
              </a:ext>
            </a:extLst>
          </p:cNvPr>
          <p:cNvSpPr txBox="1"/>
          <p:nvPr/>
        </p:nvSpPr>
        <p:spPr>
          <a:xfrm>
            <a:off x="676406" y="4855922"/>
            <a:ext cx="169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しゅこんかんせつ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225AC6-A913-974D-C037-B42B02048162}"/>
              </a:ext>
            </a:extLst>
          </p:cNvPr>
          <p:cNvSpPr txBox="1"/>
          <p:nvPr/>
        </p:nvSpPr>
        <p:spPr>
          <a:xfrm>
            <a:off x="5999968" y="3039647"/>
            <a:ext cx="169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こかんせつ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2CBC6DD-3130-9363-CDA3-42C70FD5477D}"/>
              </a:ext>
            </a:extLst>
          </p:cNvPr>
          <p:cNvSpPr txBox="1"/>
          <p:nvPr/>
        </p:nvSpPr>
        <p:spPr>
          <a:xfrm>
            <a:off x="3432133" y="3891417"/>
            <a:ext cx="169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しつ</a:t>
            </a:r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かんせつ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659AFD0-0B2B-1F11-BFDD-C4D8F591F471}"/>
              </a:ext>
            </a:extLst>
          </p:cNvPr>
          <p:cNvSpPr txBox="1"/>
          <p:nvPr/>
        </p:nvSpPr>
        <p:spPr>
          <a:xfrm>
            <a:off x="3344450" y="4805817"/>
            <a:ext cx="169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そっこん</a:t>
            </a:r>
            <a:r>
              <a:rPr kumimoji="1" lang="ja-JP" altLang="en-US" sz="14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かんせつ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BF3BB10-789A-3ED5-8EF5-7FB6183C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680" y="475991"/>
            <a:ext cx="3335929" cy="2257338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97ED77C-89E6-E447-AD74-AECA1FDD5C84}"/>
              </a:ext>
            </a:extLst>
          </p:cNvPr>
          <p:cNvGrpSpPr/>
          <p:nvPr/>
        </p:nvGrpSpPr>
        <p:grpSpPr>
          <a:xfrm>
            <a:off x="7866346" y="1302707"/>
            <a:ext cx="237994" cy="576196"/>
            <a:chOff x="9469677" y="3181611"/>
            <a:chExt cx="300624" cy="488515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A29EDA06-65BB-5D1F-A280-29C76BF0E1D7}"/>
                </a:ext>
              </a:extLst>
            </p:cNvPr>
            <p:cNvCxnSpPr>
              <a:cxnSpLocks/>
            </p:cNvCxnSpPr>
            <p:nvPr/>
          </p:nvCxnSpPr>
          <p:spPr>
            <a:xfrm>
              <a:off x="9469677" y="3181611"/>
              <a:ext cx="0" cy="48851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7BA87D39-E5DB-D5E8-59B3-D553E628C14B}"/>
                </a:ext>
              </a:extLst>
            </p:cNvPr>
            <p:cNvCxnSpPr>
              <a:cxnSpLocks/>
            </p:cNvCxnSpPr>
            <p:nvPr/>
          </p:nvCxnSpPr>
          <p:spPr>
            <a:xfrm>
              <a:off x="9544833" y="3181611"/>
              <a:ext cx="0" cy="48851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955EF3CD-939A-9531-0387-528EAC778F2B}"/>
                </a:ext>
              </a:extLst>
            </p:cNvPr>
            <p:cNvCxnSpPr>
              <a:cxnSpLocks/>
            </p:cNvCxnSpPr>
            <p:nvPr/>
          </p:nvCxnSpPr>
          <p:spPr>
            <a:xfrm>
              <a:off x="9619989" y="3181611"/>
              <a:ext cx="0" cy="48851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01304BA-97DB-11F3-176A-821A330C9C2F}"/>
                </a:ext>
              </a:extLst>
            </p:cNvPr>
            <p:cNvCxnSpPr>
              <a:cxnSpLocks/>
            </p:cNvCxnSpPr>
            <p:nvPr/>
          </p:nvCxnSpPr>
          <p:spPr>
            <a:xfrm>
              <a:off x="9695145" y="3181611"/>
              <a:ext cx="0" cy="48851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22A062AD-AACC-A5C3-552F-6C3BD179A915}"/>
                </a:ext>
              </a:extLst>
            </p:cNvPr>
            <p:cNvCxnSpPr>
              <a:cxnSpLocks/>
            </p:cNvCxnSpPr>
            <p:nvPr/>
          </p:nvCxnSpPr>
          <p:spPr>
            <a:xfrm>
              <a:off x="9770301" y="3181611"/>
              <a:ext cx="0" cy="48851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780A56E6-4B76-3511-0B0D-B6A7DC3CF032}"/>
              </a:ext>
            </a:extLst>
          </p:cNvPr>
          <p:cNvGrpSpPr/>
          <p:nvPr/>
        </p:nvGrpSpPr>
        <p:grpSpPr>
          <a:xfrm>
            <a:off x="7626813" y="1077238"/>
            <a:ext cx="139325" cy="1102291"/>
            <a:chOff x="8390900" y="1089764"/>
            <a:chExt cx="139325" cy="1102291"/>
          </a:xfrm>
        </p:grpSpPr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62CE3E6-4A6C-D3B6-B112-8AAEC3484602}"/>
                </a:ext>
              </a:extLst>
            </p:cNvPr>
            <p:cNvSpPr/>
            <p:nvPr/>
          </p:nvSpPr>
          <p:spPr>
            <a:xfrm>
              <a:off x="8453530" y="1089764"/>
              <a:ext cx="76695" cy="1064713"/>
            </a:xfrm>
            <a:custGeom>
              <a:avLst/>
              <a:gdLst>
                <a:gd name="connsiteX0" fmla="*/ 51643 w 76695"/>
                <a:gd name="connsiteY0" fmla="*/ 0 h 1064713"/>
                <a:gd name="connsiteX1" fmla="*/ 1538 w 76695"/>
                <a:gd name="connsiteY1" fmla="*/ 363255 h 1064713"/>
                <a:gd name="connsiteX2" fmla="*/ 14065 w 76695"/>
                <a:gd name="connsiteY2" fmla="*/ 663880 h 1064713"/>
                <a:gd name="connsiteX3" fmla="*/ 26591 w 76695"/>
                <a:gd name="connsiteY3" fmla="*/ 926926 h 1064713"/>
                <a:gd name="connsiteX4" fmla="*/ 76695 w 76695"/>
                <a:gd name="connsiteY4" fmla="*/ 1064713 h 10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95" h="1064713">
                  <a:moveTo>
                    <a:pt x="51643" y="0"/>
                  </a:moveTo>
                  <a:cubicBezTo>
                    <a:pt x="29722" y="126304"/>
                    <a:pt x="7801" y="252608"/>
                    <a:pt x="1538" y="363255"/>
                  </a:cubicBezTo>
                  <a:cubicBezTo>
                    <a:pt x="-4725" y="473902"/>
                    <a:pt x="9889" y="569935"/>
                    <a:pt x="14065" y="663880"/>
                  </a:cubicBezTo>
                  <a:cubicBezTo>
                    <a:pt x="18240" y="757825"/>
                    <a:pt x="16153" y="860121"/>
                    <a:pt x="26591" y="926926"/>
                  </a:cubicBezTo>
                  <a:cubicBezTo>
                    <a:pt x="37029" y="993731"/>
                    <a:pt x="56862" y="1029222"/>
                    <a:pt x="76695" y="1064713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2BC3B672-525E-C664-CC9B-EAE2CB3A09AA}"/>
                </a:ext>
              </a:extLst>
            </p:cNvPr>
            <p:cNvSpPr/>
            <p:nvPr/>
          </p:nvSpPr>
          <p:spPr>
            <a:xfrm>
              <a:off x="8390900" y="1127342"/>
              <a:ext cx="76695" cy="1064713"/>
            </a:xfrm>
            <a:custGeom>
              <a:avLst/>
              <a:gdLst>
                <a:gd name="connsiteX0" fmla="*/ 51643 w 76695"/>
                <a:gd name="connsiteY0" fmla="*/ 0 h 1064713"/>
                <a:gd name="connsiteX1" fmla="*/ 1538 w 76695"/>
                <a:gd name="connsiteY1" fmla="*/ 363255 h 1064713"/>
                <a:gd name="connsiteX2" fmla="*/ 14065 w 76695"/>
                <a:gd name="connsiteY2" fmla="*/ 663880 h 1064713"/>
                <a:gd name="connsiteX3" fmla="*/ 26591 w 76695"/>
                <a:gd name="connsiteY3" fmla="*/ 926926 h 1064713"/>
                <a:gd name="connsiteX4" fmla="*/ 76695 w 76695"/>
                <a:gd name="connsiteY4" fmla="*/ 1064713 h 10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95" h="1064713">
                  <a:moveTo>
                    <a:pt x="51643" y="0"/>
                  </a:moveTo>
                  <a:cubicBezTo>
                    <a:pt x="29722" y="126304"/>
                    <a:pt x="7801" y="252608"/>
                    <a:pt x="1538" y="363255"/>
                  </a:cubicBezTo>
                  <a:cubicBezTo>
                    <a:pt x="-4725" y="473902"/>
                    <a:pt x="9889" y="569935"/>
                    <a:pt x="14065" y="663880"/>
                  </a:cubicBezTo>
                  <a:cubicBezTo>
                    <a:pt x="18240" y="757825"/>
                    <a:pt x="16153" y="860121"/>
                    <a:pt x="26591" y="926926"/>
                  </a:cubicBezTo>
                  <a:cubicBezTo>
                    <a:pt x="37029" y="993731"/>
                    <a:pt x="56862" y="1029222"/>
                    <a:pt x="76695" y="1064713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AE70FE09-2646-FAE8-91ED-BC351618626E}"/>
              </a:ext>
            </a:extLst>
          </p:cNvPr>
          <p:cNvGrpSpPr/>
          <p:nvPr/>
        </p:nvGrpSpPr>
        <p:grpSpPr>
          <a:xfrm flipH="1">
            <a:off x="8165432" y="1089764"/>
            <a:ext cx="139325" cy="1102291"/>
            <a:chOff x="8390900" y="1089764"/>
            <a:chExt cx="139325" cy="1102291"/>
          </a:xfrm>
        </p:grpSpPr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C18726F3-4226-A1CB-3B95-C4066ADF47D9}"/>
                </a:ext>
              </a:extLst>
            </p:cNvPr>
            <p:cNvSpPr/>
            <p:nvPr/>
          </p:nvSpPr>
          <p:spPr>
            <a:xfrm>
              <a:off x="8453530" y="1089764"/>
              <a:ext cx="76695" cy="1064713"/>
            </a:xfrm>
            <a:custGeom>
              <a:avLst/>
              <a:gdLst>
                <a:gd name="connsiteX0" fmla="*/ 51643 w 76695"/>
                <a:gd name="connsiteY0" fmla="*/ 0 h 1064713"/>
                <a:gd name="connsiteX1" fmla="*/ 1538 w 76695"/>
                <a:gd name="connsiteY1" fmla="*/ 363255 h 1064713"/>
                <a:gd name="connsiteX2" fmla="*/ 14065 w 76695"/>
                <a:gd name="connsiteY2" fmla="*/ 663880 h 1064713"/>
                <a:gd name="connsiteX3" fmla="*/ 26591 w 76695"/>
                <a:gd name="connsiteY3" fmla="*/ 926926 h 1064713"/>
                <a:gd name="connsiteX4" fmla="*/ 76695 w 76695"/>
                <a:gd name="connsiteY4" fmla="*/ 1064713 h 10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95" h="1064713">
                  <a:moveTo>
                    <a:pt x="51643" y="0"/>
                  </a:moveTo>
                  <a:cubicBezTo>
                    <a:pt x="29722" y="126304"/>
                    <a:pt x="7801" y="252608"/>
                    <a:pt x="1538" y="363255"/>
                  </a:cubicBezTo>
                  <a:cubicBezTo>
                    <a:pt x="-4725" y="473902"/>
                    <a:pt x="9889" y="569935"/>
                    <a:pt x="14065" y="663880"/>
                  </a:cubicBezTo>
                  <a:cubicBezTo>
                    <a:pt x="18240" y="757825"/>
                    <a:pt x="16153" y="860121"/>
                    <a:pt x="26591" y="926926"/>
                  </a:cubicBezTo>
                  <a:cubicBezTo>
                    <a:pt x="37029" y="993731"/>
                    <a:pt x="56862" y="1029222"/>
                    <a:pt x="76695" y="1064713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A0826B8A-BF1A-CD73-DD2C-F1B6E51900D2}"/>
                </a:ext>
              </a:extLst>
            </p:cNvPr>
            <p:cNvSpPr/>
            <p:nvPr/>
          </p:nvSpPr>
          <p:spPr>
            <a:xfrm>
              <a:off x="8390900" y="1127342"/>
              <a:ext cx="76695" cy="1064713"/>
            </a:xfrm>
            <a:custGeom>
              <a:avLst/>
              <a:gdLst>
                <a:gd name="connsiteX0" fmla="*/ 51643 w 76695"/>
                <a:gd name="connsiteY0" fmla="*/ 0 h 1064713"/>
                <a:gd name="connsiteX1" fmla="*/ 1538 w 76695"/>
                <a:gd name="connsiteY1" fmla="*/ 363255 h 1064713"/>
                <a:gd name="connsiteX2" fmla="*/ 14065 w 76695"/>
                <a:gd name="connsiteY2" fmla="*/ 663880 h 1064713"/>
                <a:gd name="connsiteX3" fmla="*/ 26591 w 76695"/>
                <a:gd name="connsiteY3" fmla="*/ 926926 h 1064713"/>
                <a:gd name="connsiteX4" fmla="*/ 76695 w 76695"/>
                <a:gd name="connsiteY4" fmla="*/ 1064713 h 10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95" h="1064713">
                  <a:moveTo>
                    <a:pt x="51643" y="0"/>
                  </a:moveTo>
                  <a:cubicBezTo>
                    <a:pt x="29722" y="126304"/>
                    <a:pt x="7801" y="252608"/>
                    <a:pt x="1538" y="363255"/>
                  </a:cubicBezTo>
                  <a:cubicBezTo>
                    <a:pt x="-4725" y="473902"/>
                    <a:pt x="9889" y="569935"/>
                    <a:pt x="14065" y="663880"/>
                  </a:cubicBezTo>
                  <a:cubicBezTo>
                    <a:pt x="18240" y="757825"/>
                    <a:pt x="16153" y="860121"/>
                    <a:pt x="26591" y="926926"/>
                  </a:cubicBezTo>
                  <a:cubicBezTo>
                    <a:pt x="37029" y="993731"/>
                    <a:pt x="56862" y="1029222"/>
                    <a:pt x="76695" y="1064713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C08E17D-C419-40A8-A235-4BE8F47F546B}"/>
              </a:ext>
            </a:extLst>
          </p:cNvPr>
          <p:cNvSpPr txBox="1"/>
          <p:nvPr/>
        </p:nvSpPr>
        <p:spPr>
          <a:xfrm>
            <a:off x="7192028" y="338411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骨と骨の間に　　　　がある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DBDA0BF-45B4-8548-23BD-637CA050B918}"/>
              </a:ext>
            </a:extLst>
          </p:cNvPr>
          <p:cNvSpPr txBox="1"/>
          <p:nvPr/>
        </p:nvSpPr>
        <p:spPr>
          <a:xfrm>
            <a:off x="7192028" y="3885155"/>
            <a:ext cx="46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骨と骨が離れないように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がある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8272985-C1F6-2A17-FD0B-0BC33683AC0C}"/>
              </a:ext>
            </a:extLst>
          </p:cNvPr>
          <p:cNvSpPr txBox="1"/>
          <p:nvPr/>
        </p:nvSpPr>
        <p:spPr>
          <a:xfrm>
            <a:off x="7229606" y="4448827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骨と筋肉をつないでいるのは　　　　である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13910A7C-5743-60E1-E8C2-ACF1CC281EEE}"/>
              </a:ext>
            </a:extLst>
          </p:cNvPr>
          <p:cNvSpPr txBox="1"/>
          <p:nvPr/>
        </p:nvSpPr>
        <p:spPr>
          <a:xfrm>
            <a:off x="8730642" y="3346534"/>
            <a:ext cx="776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関節</a:t>
            </a:r>
            <a:endParaRPr kumimoji="1" lang="ja-JP" altLang="en-US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DE57921-1F5A-DBCF-0C12-530571E30E1F}"/>
              </a:ext>
            </a:extLst>
          </p:cNvPr>
          <p:cNvSpPr txBox="1"/>
          <p:nvPr/>
        </p:nvSpPr>
        <p:spPr>
          <a:xfrm>
            <a:off x="9759864" y="3849663"/>
            <a:ext cx="1212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じん帯</a:t>
            </a:r>
            <a:endParaRPr kumimoji="1" lang="ja-JP" altLang="en-US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DF9C36A-E102-3A15-FF63-B3373B1E9831}"/>
              </a:ext>
            </a:extLst>
          </p:cNvPr>
          <p:cNvSpPr txBox="1"/>
          <p:nvPr/>
        </p:nvSpPr>
        <p:spPr>
          <a:xfrm>
            <a:off x="10463408" y="4440474"/>
            <a:ext cx="79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腱</a:t>
            </a:r>
            <a:endParaRPr kumimoji="1" lang="ja-JP" altLang="en-US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60D25088-E712-6739-26E1-DB60B28CAA58}"/>
              </a:ext>
            </a:extLst>
          </p:cNvPr>
          <p:cNvSpPr/>
          <p:nvPr/>
        </p:nvSpPr>
        <p:spPr>
          <a:xfrm>
            <a:off x="8066762" y="5574082"/>
            <a:ext cx="1089764" cy="713984"/>
          </a:xfrm>
          <a:custGeom>
            <a:avLst/>
            <a:gdLst>
              <a:gd name="connsiteX0" fmla="*/ 87 w 2152295"/>
              <a:gd name="connsiteY0" fmla="*/ 451149 h 1777064"/>
              <a:gd name="connsiteX1" fmla="*/ 75243 w 2152295"/>
              <a:gd name="connsiteY1" fmla="*/ 263259 h 1777064"/>
              <a:gd name="connsiteX2" fmla="*/ 225555 w 2152295"/>
              <a:gd name="connsiteY2" fmla="*/ 200629 h 1777064"/>
              <a:gd name="connsiteX3" fmla="*/ 313237 w 2152295"/>
              <a:gd name="connsiteY3" fmla="*/ 87895 h 1777064"/>
              <a:gd name="connsiteX4" fmla="*/ 400920 w 2152295"/>
              <a:gd name="connsiteY4" fmla="*/ 212 h 1777064"/>
              <a:gd name="connsiteX5" fmla="*/ 576284 w 2152295"/>
              <a:gd name="connsiteY5" fmla="*/ 112947 h 1777064"/>
              <a:gd name="connsiteX6" fmla="*/ 663966 w 2152295"/>
              <a:gd name="connsiteY6" fmla="*/ 313363 h 1777064"/>
              <a:gd name="connsiteX7" fmla="*/ 663966 w 2152295"/>
              <a:gd name="connsiteY7" fmla="*/ 476201 h 1777064"/>
              <a:gd name="connsiteX8" fmla="*/ 901961 w 2152295"/>
              <a:gd name="connsiteY8" fmla="*/ 676618 h 1777064"/>
              <a:gd name="connsiteX9" fmla="*/ 1152481 w 2152295"/>
              <a:gd name="connsiteY9" fmla="*/ 851982 h 1777064"/>
              <a:gd name="connsiteX10" fmla="*/ 1403002 w 2152295"/>
              <a:gd name="connsiteY10" fmla="*/ 1039873 h 1777064"/>
              <a:gd name="connsiteX11" fmla="*/ 1691100 w 2152295"/>
              <a:gd name="connsiteY11" fmla="*/ 1177659 h 1777064"/>
              <a:gd name="connsiteX12" fmla="*/ 1891517 w 2152295"/>
              <a:gd name="connsiteY12" fmla="*/ 1127555 h 1777064"/>
              <a:gd name="connsiteX13" fmla="*/ 2091933 w 2152295"/>
              <a:gd name="connsiteY13" fmla="*/ 1152607 h 1777064"/>
              <a:gd name="connsiteX14" fmla="*/ 2142037 w 2152295"/>
              <a:gd name="connsiteY14" fmla="*/ 1277867 h 1777064"/>
              <a:gd name="connsiteX15" fmla="*/ 2129511 w 2152295"/>
              <a:gd name="connsiteY15" fmla="*/ 1378075 h 1777064"/>
              <a:gd name="connsiteX16" fmla="*/ 1916569 w 2152295"/>
              <a:gd name="connsiteY16" fmla="*/ 1503336 h 1777064"/>
              <a:gd name="connsiteX17" fmla="*/ 1891517 w 2152295"/>
              <a:gd name="connsiteY17" fmla="*/ 1616070 h 1777064"/>
              <a:gd name="connsiteX18" fmla="*/ 1803835 w 2152295"/>
              <a:gd name="connsiteY18" fmla="*/ 1766382 h 1777064"/>
              <a:gd name="connsiteX19" fmla="*/ 1615944 w 2152295"/>
              <a:gd name="connsiteY19" fmla="*/ 1741330 h 1777064"/>
              <a:gd name="connsiteX20" fmla="*/ 1565840 w 2152295"/>
              <a:gd name="connsiteY20" fmla="*/ 1553440 h 1777064"/>
              <a:gd name="connsiteX21" fmla="*/ 1565840 w 2152295"/>
              <a:gd name="connsiteY21" fmla="*/ 1440706 h 1777064"/>
              <a:gd name="connsiteX22" fmla="*/ 1215111 w 2152295"/>
              <a:gd name="connsiteY22" fmla="*/ 1190185 h 1777064"/>
              <a:gd name="connsiteX23" fmla="*/ 576284 w 2152295"/>
              <a:gd name="connsiteY23" fmla="*/ 689144 h 1777064"/>
              <a:gd name="connsiteX24" fmla="*/ 438498 w 2152295"/>
              <a:gd name="connsiteY24" fmla="*/ 613988 h 1777064"/>
              <a:gd name="connsiteX25" fmla="*/ 200503 w 2152295"/>
              <a:gd name="connsiteY25" fmla="*/ 626514 h 1777064"/>
              <a:gd name="connsiteX26" fmla="*/ 62717 w 2152295"/>
              <a:gd name="connsiteY26" fmla="*/ 563884 h 1777064"/>
              <a:gd name="connsiteX27" fmla="*/ 87 w 2152295"/>
              <a:gd name="connsiteY27" fmla="*/ 451149 h 17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52295" h="1777064">
                <a:moveTo>
                  <a:pt x="87" y="451149"/>
                </a:moveTo>
                <a:cubicBezTo>
                  <a:pt x="2175" y="401045"/>
                  <a:pt x="37665" y="305012"/>
                  <a:pt x="75243" y="263259"/>
                </a:cubicBezTo>
                <a:cubicBezTo>
                  <a:pt x="112821" y="221506"/>
                  <a:pt x="185889" y="229856"/>
                  <a:pt x="225555" y="200629"/>
                </a:cubicBezTo>
                <a:cubicBezTo>
                  <a:pt x="265221" y="171402"/>
                  <a:pt x="284010" y="121298"/>
                  <a:pt x="313237" y="87895"/>
                </a:cubicBezTo>
                <a:cubicBezTo>
                  <a:pt x="342465" y="54492"/>
                  <a:pt x="357079" y="-3963"/>
                  <a:pt x="400920" y="212"/>
                </a:cubicBezTo>
                <a:cubicBezTo>
                  <a:pt x="444761" y="4387"/>
                  <a:pt x="532443" y="60755"/>
                  <a:pt x="576284" y="112947"/>
                </a:cubicBezTo>
                <a:cubicBezTo>
                  <a:pt x="620125" y="165139"/>
                  <a:pt x="649352" y="252821"/>
                  <a:pt x="663966" y="313363"/>
                </a:cubicBezTo>
                <a:cubicBezTo>
                  <a:pt x="678580" y="373905"/>
                  <a:pt x="624300" y="415658"/>
                  <a:pt x="663966" y="476201"/>
                </a:cubicBezTo>
                <a:cubicBezTo>
                  <a:pt x="703632" y="536744"/>
                  <a:pt x="820542" y="613988"/>
                  <a:pt x="901961" y="676618"/>
                </a:cubicBezTo>
                <a:cubicBezTo>
                  <a:pt x="983380" y="739248"/>
                  <a:pt x="1068974" y="791440"/>
                  <a:pt x="1152481" y="851982"/>
                </a:cubicBezTo>
                <a:cubicBezTo>
                  <a:pt x="1235988" y="912524"/>
                  <a:pt x="1313232" y="985594"/>
                  <a:pt x="1403002" y="1039873"/>
                </a:cubicBezTo>
                <a:cubicBezTo>
                  <a:pt x="1492772" y="1094152"/>
                  <a:pt x="1609681" y="1163045"/>
                  <a:pt x="1691100" y="1177659"/>
                </a:cubicBezTo>
                <a:cubicBezTo>
                  <a:pt x="1772519" y="1192273"/>
                  <a:pt x="1824712" y="1131730"/>
                  <a:pt x="1891517" y="1127555"/>
                </a:cubicBezTo>
                <a:cubicBezTo>
                  <a:pt x="1958322" y="1123380"/>
                  <a:pt x="2050180" y="1127555"/>
                  <a:pt x="2091933" y="1152607"/>
                </a:cubicBezTo>
                <a:cubicBezTo>
                  <a:pt x="2133686" y="1177659"/>
                  <a:pt x="2135774" y="1240289"/>
                  <a:pt x="2142037" y="1277867"/>
                </a:cubicBezTo>
                <a:cubicBezTo>
                  <a:pt x="2148300" y="1315445"/>
                  <a:pt x="2167089" y="1340497"/>
                  <a:pt x="2129511" y="1378075"/>
                </a:cubicBezTo>
                <a:cubicBezTo>
                  <a:pt x="2091933" y="1415653"/>
                  <a:pt x="1956235" y="1463670"/>
                  <a:pt x="1916569" y="1503336"/>
                </a:cubicBezTo>
                <a:cubicBezTo>
                  <a:pt x="1876903" y="1543002"/>
                  <a:pt x="1910306" y="1572229"/>
                  <a:pt x="1891517" y="1616070"/>
                </a:cubicBezTo>
                <a:cubicBezTo>
                  <a:pt x="1872728" y="1659911"/>
                  <a:pt x="1849764" y="1745505"/>
                  <a:pt x="1803835" y="1766382"/>
                </a:cubicBezTo>
                <a:cubicBezTo>
                  <a:pt x="1757906" y="1787259"/>
                  <a:pt x="1655610" y="1776820"/>
                  <a:pt x="1615944" y="1741330"/>
                </a:cubicBezTo>
                <a:cubicBezTo>
                  <a:pt x="1576278" y="1705840"/>
                  <a:pt x="1574191" y="1603544"/>
                  <a:pt x="1565840" y="1553440"/>
                </a:cubicBezTo>
                <a:cubicBezTo>
                  <a:pt x="1557489" y="1503336"/>
                  <a:pt x="1624295" y="1501248"/>
                  <a:pt x="1565840" y="1440706"/>
                </a:cubicBezTo>
                <a:cubicBezTo>
                  <a:pt x="1507385" y="1380164"/>
                  <a:pt x="1380037" y="1315445"/>
                  <a:pt x="1215111" y="1190185"/>
                </a:cubicBezTo>
                <a:cubicBezTo>
                  <a:pt x="1050185" y="1064925"/>
                  <a:pt x="705720" y="785177"/>
                  <a:pt x="576284" y="689144"/>
                </a:cubicBezTo>
                <a:cubicBezTo>
                  <a:pt x="446849" y="593111"/>
                  <a:pt x="501128" y="624426"/>
                  <a:pt x="438498" y="613988"/>
                </a:cubicBezTo>
                <a:cubicBezTo>
                  <a:pt x="375868" y="603550"/>
                  <a:pt x="263133" y="634865"/>
                  <a:pt x="200503" y="626514"/>
                </a:cubicBezTo>
                <a:cubicBezTo>
                  <a:pt x="137873" y="618163"/>
                  <a:pt x="91944" y="588936"/>
                  <a:pt x="62717" y="563884"/>
                </a:cubicBezTo>
                <a:cubicBezTo>
                  <a:pt x="33490" y="538832"/>
                  <a:pt x="-2001" y="501253"/>
                  <a:pt x="87" y="451149"/>
                </a:cubicBez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E633DBF7-465F-B66B-CEBD-D864EF156C32}"/>
              </a:ext>
            </a:extLst>
          </p:cNvPr>
          <p:cNvSpPr/>
          <p:nvPr/>
        </p:nvSpPr>
        <p:spPr>
          <a:xfrm rot="19257781">
            <a:off x="9131475" y="5830437"/>
            <a:ext cx="1089764" cy="713984"/>
          </a:xfrm>
          <a:custGeom>
            <a:avLst/>
            <a:gdLst>
              <a:gd name="connsiteX0" fmla="*/ 87 w 2152295"/>
              <a:gd name="connsiteY0" fmla="*/ 451149 h 1777064"/>
              <a:gd name="connsiteX1" fmla="*/ 75243 w 2152295"/>
              <a:gd name="connsiteY1" fmla="*/ 263259 h 1777064"/>
              <a:gd name="connsiteX2" fmla="*/ 225555 w 2152295"/>
              <a:gd name="connsiteY2" fmla="*/ 200629 h 1777064"/>
              <a:gd name="connsiteX3" fmla="*/ 313237 w 2152295"/>
              <a:gd name="connsiteY3" fmla="*/ 87895 h 1777064"/>
              <a:gd name="connsiteX4" fmla="*/ 400920 w 2152295"/>
              <a:gd name="connsiteY4" fmla="*/ 212 h 1777064"/>
              <a:gd name="connsiteX5" fmla="*/ 576284 w 2152295"/>
              <a:gd name="connsiteY5" fmla="*/ 112947 h 1777064"/>
              <a:gd name="connsiteX6" fmla="*/ 663966 w 2152295"/>
              <a:gd name="connsiteY6" fmla="*/ 313363 h 1777064"/>
              <a:gd name="connsiteX7" fmla="*/ 663966 w 2152295"/>
              <a:gd name="connsiteY7" fmla="*/ 476201 h 1777064"/>
              <a:gd name="connsiteX8" fmla="*/ 901961 w 2152295"/>
              <a:gd name="connsiteY8" fmla="*/ 676618 h 1777064"/>
              <a:gd name="connsiteX9" fmla="*/ 1152481 w 2152295"/>
              <a:gd name="connsiteY9" fmla="*/ 851982 h 1777064"/>
              <a:gd name="connsiteX10" fmla="*/ 1403002 w 2152295"/>
              <a:gd name="connsiteY10" fmla="*/ 1039873 h 1777064"/>
              <a:gd name="connsiteX11" fmla="*/ 1691100 w 2152295"/>
              <a:gd name="connsiteY11" fmla="*/ 1177659 h 1777064"/>
              <a:gd name="connsiteX12" fmla="*/ 1891517 w 2152295"/>
              <a:gd name="connsiteY12" fmla="*/ 1127555 h 1777064"/>
              <a:gd name="connsiteX13" fmla="*/ 2091933 w 2152295"/>
              <a:gd name="connsiteY13" fmla="*/ 1152607 h 1777064"/>
              <a:gd name="connsiteX14" fmla="*/ 2142037 w 2152295"/>
              <a:gd name="connsiteY14" fmla="*/ 1277867 h 1777064"/>
              <a:gd name="connsiteX15" fmla="*/ 2129511 w 2152295"/>
              <a:gd name="connsiteY15" fmla="*/ 1378075 h 1777064"/>
              <a:gd name="connsiteX16" fmla="*/ 1916569 w 2152295"/>
              <a:gd name="connsiteY16" fmla="*/ 1503336 h 1777064"/>
              <a:gd name="connsiteX17" fmla="*/ 1891517 w 2152295"/>
              <a:gd name="connsiteY17" fmla="*/ 1616070 h 1777064"/>
              <a:gd name="connsiteX18" fmla="*/ 1803835 w 2152295"/>
              <a:gd name="connsiteY18" fmla="*/ 1766382 h 1777064"/>
              <a:gd name="connsiteX19" fmla="*/ 1615944 w 2152295"/>
              <a:gd name="connsiteY19" fmla="*/ 1741330 h 1777064"/>
              <a:gd name="connsiteX20" fmla="*/ 1565840 w 2152295"/>
              <a:gd name="connsiteY20" fmla="*/ 1553440 h 1777064"/>
              <a:gd name="connsiteX21" fmla="*/ 1565840 w 2152295"/>
              <a:gd name="connsiteY21" fmla="*/ 1440706 h 1777064"/>
              <a:gd name="connsiteX22" fmla="*/ 1215111 w 2152295"/>
              <a:gd name="connsiteY22" fmla="*/ 1190185 h 1777064"/>
              <a:gd name="connsiteX23" fmla="*/ 576284 w 2152295"/>
              <a:gd name="connsiteY23" fmla="*/ 689144 h 1777064"/>
              <a:gd name="connsiteX24" fmla="*/ 438498 w 2152295"/>
              <a:gd name="connsiteY24" fmla="*/ 613988 h 1777064"/>
              <a:gd name="connsiteX25" fmla="*/ 200503 w 2152295"/>
              <a:gd name="connsiteY25" fmla="*/ 626514 h 1777064"/>
              <a:gd name="connsiteX26" fmla="*/ 62717 w 2152295"/>
              <a:gd name="connsiteY26" fmla="*/ 563884 h 1777064"/>
              <a:gd name="connsiteX27" fmla="*/ 87 w 2152295"/>
              <a:gd name="connsiteY27" fmla="*/ 451149 h 177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52295" h="1777064">
                <a:moveTo>
                  <a:pt x="87" y="451149"/>
                </a:moveTo>
                <a:cubicBezTo>
                  <a:pt x="2175" y="401045"/>
                  <a:pt x="37665" y="305012"/>
                  <a:pt x="75243" y="263259"/>
                </a:cubicBezTo>
                <a:cubicBezTo>
                  <a:pt x="112821" y="221506"/>
                  <a:pt x="185889" y="229856"/>
                  <a:pt x="225555" y="200629"/>
                </a:cubicBezTo>
                <a:cubicBezTo>
                  <a:pt x="265221" y="171402"/>
                  <a:pt x="284010" y="121298"/>
                  <a:pt x="313237" y="87895"/>
                </a:cubicBezTo>
                <a:cubicBezTo>
                  <a:pt x="342465" y="54492"/>
                  <a:pt x="357079" y="-3963"/>
                  <a:pt x="400920" y="212"/>
                </a:cubicBezTo>
                <a:cubicBezTo>
                  <a:pt x="444761" y="4387"/>
                  <a:pt x="532443" y="60755"/>
                  <a:pt x="576284" y="112947"/>
                </a:cubicBezTo>
                <a:cubicBezTo>
                  <a:pt x="620125" y="165139"/>
                  <a:pt x="649352" y="252821"/>
                  <a:pt x="663966" y="313363"/>
                </a:cubicBezTo>
                <a:cubicBezTo>
                  <a:pt x="678580" y="373905"/>
                  <a:pt x="624300" y="415658"/>
                  <a:pt x="663966" y="476201"/>
                </a:cubicBezTo>
                <a:cubicBezTo>
                  <a:pt x="703632" y="536744"/>
                  <a:pt x="820542" y="613988"/>
                  <a:pt x="901961" y="676618"/>
                </a:cubicBezTo>
                <a:cubicBezTo>
                  <a:pt x="983380" y="739248"/>
                  <a:pt x="1068974" y="791440"/>
                  <a:pt x="1152481" y="851982"/>
                </a:cubicBezTo>
                <a:cubicBezTo>
                  <a:pt x="1235988" y="912524"/>
                  <a:pt x="1313232" y="985594"/>
                  <a:pt x="1403002" y="1039873"/>
                </a:cubicBezTo>
                <a:cubicBezTo>
                  <a:pt x="1492772" y="1094152"/>
                  <a:pt x="1609681" y="1163045"/>
                  <a:pt x="1691100" y="1177659"/>
                </a:cubicBezTo>
                <a:cubicBezTo>
                  <a:pt x="1772519" y="1192273"/>
                  <a:pt x="1824712" y="1131730"/>
                  <a:pt x="1891517" y="1127555"/>
                </a:cubicBezTo>
                <a:cubicBezTo>
                  <a:pt x="1958322" y="1123380"/>
                  <a:pt x="2050180" y="1127555"/>
                  <a:pt x="2091933" y="1152607"/>
                </a:cubicBezTo>
                <a:cubicBezTo>
                  <a:pt x="2133686" y="1177659"/>
                  <a:pt x="2135774" y="1240289"/>
                  <a:pt x="2142037" y="1277867"/>
                </a:cubicBezTo>
                <a:cubicBezTo>
                  <a:pt x="2148300" y="1315445"/>
                  <a:pt x="2167089" y="1340497"/>
                  <a:pt x="2129511" y="1378075"/>
                </a:cubicBezTo>
                <a:cubicBezTo>
                  <a:pt x="2091933" y="1415653"/>
                  <a:pt x="1956235" y="1463670"/>
                  <a:pt x="1916569" y="1503336"/>
                </a:cubicBezTo>
                <a:cubicBezTo>
                  <a:pt x="1876903" y="1543002"/>
                  <a:pt x="1910306" y="1572229"/>
                  <a:pt x="1891517" y="1616070"/>
                </a:cubicBezTo>
                <a:cubicBezTo>
                  <a:pt x="1872728" y="1659911"/>
                  <a:pt x="1849764" y="1745505"/>
                  <a:pt x="1803835" y="1766382"/>
                </a:cubicBezTo>
                <a:cubicBezTo>
                  <a:pt x="1757906" y="1787259"/>
                  <a:pt x="1655610" y="1776820"/>
                  <a:pt x="1615944" y="1741330"/>
                </a:cubicBezTo>
                <a:cubicBezTo>
                  <a:pt x="1576278" y="1705840"/>
                  <a:pt x="1574191" y="1603544"/>
                  <a:pt x="1565840" y="1553440"/>
                </a:cubicBezTo>
                <a:cubicBezTo>
                  <a:pt x="1557489" y="1503336"/>
                  <a:pt x="1624295" y="1501248"/>
                  <a:pt x="1565840" y="1440706"/>
                </a:cubicBezTo>
                <a:cubicBezTo>
                  <a:pt x="1507385" y="1380164"/>
                  <a:pt x="1380037" y="1315445"/>
                  <a:pt x="1215111" y="1190185"/>
                </a:cubicBezTo>
                <a:cubicBezTo>
                  <a:pt x="1050185" y="1064925"/>
                  <a:pt x="705720" y="785177"/>
                  <a:pt x="576284" y="689144"/>
                </a:cubicBezTo>
                <a:cubicBezTo>
                  <a:pt x="446849" y="593111"/>
                  <a:pt x="501128" y="624426"/>
                  <a:pt x="438498" y="613988"/>
                </a:cubicBezTo>
                <a:cubicBezTo>
                  <a:pt x="375868" y="603550"/>
                  <a:pt x="263133" y="634865"/>
                  <a:pt x="200503" y="626514"/>
                </a:cubicBezTo>
                <a:cubicBezTo>
                  <a:pt x="137873" y="618163"/>
                  <a:pt x="91944" y="588936"/>
                  <a:pt x="62717" y="563884"/>
                </a:cubicBezTo>
                <a:cubicBezTo>
                  <a:pt x="33490" y="538832"/>
                  <a:pt x="-2001" y="501253"/>
                  <a:pt x="87" y="451149"/>
                </a:cubicBez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7D2FD0E-8C65-BA85-8D2A-42680D670CA4}"/>
              </a:ext>
            </a:extLst>
          </p:cNvPr>
          <p:cNvSpPr/>
          <p:nvPr/>
        </p:nvSpPr>
        <p:spPr>
          <a:xfrm>
            <a:off x="9056063" y="6062209"/>
            <a:ext cx="165010" cy="295828"/>
          </a:xfrm>
          <a:custGeom>
            <a:avLst/>
            <a:gdLst>
              <a:gd name="connsiteX0" fmla="*/ 255 w 165010"/>
              <a:gd name="connsiteY0" fmla="*/ 388 h 295828"/>
              <a:gd name="connsiteX1" fmla="*/ 87937 w 165010"/>
              <a:gd name="connsiteY1" fmla="*/ 100596 h 295828"/>
              <a:gd name="connsiteX2" fmla="*/ 138041 w 165010"/>
              <a:gd name="connsiteY2" fmla="*/ 213331 h 295828"/>
              <a:gd name="connsiteX3" fmla="*/ 163093 w 165010"/>
              <a:gd name="connsiteY3" fmla="*/ 288487 h 295828"/>
              <a:gd name="connsiteX4" fmla="*/ 87937 w 165010"/>
              <a:gd name="connsiteY4" fmla="*/ 275961 h 295828"/>
              <a:gd name="connsiteX5" fmla="*/ 62885 w 165010"/>
              <a:gd name="connsiteY5" fmla="*/ 138175 h 295828"/>
              <a:gd name="connsiteX6" fmla="*/ 255 w 165010"/>
              <a:gd name="connsiteY6" fmla="*/ 388 h 2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10" h="295828">
                <a:moveTo>
                  <a:pt x="255" y="388"/>
                </a:moveTo>
                <a:cubicBezTo>
                  <a:pt x="4430" y="-5875"/>
                  <a:pt x="64973" y="65106"/>
                  <a:pt x="87937" y="100596"/>
                </a:cubicBezTo>
                <a:cubicBezTo>
                  <a:pt x="110901" y="136086"/>
                  <a:pt x="125515" y="182016"/>
                  <a:pt x="138041" y="213331"/>
                </a:cubicBezTo>
                <a:cubicBezTo>
                  <a:pt x="150567" y="244646"/>
                  <a:pt x="171444" y="278049"/>
                  <a:pt x="163093" y="288487"/>
                </a:cubicBezTo>
                <a:cubicBezTo>
                  <a:pt x="154742" y="298925"/>
                  <a:pt x="104638" y="301013"/>
                  <a:pt x="87937" y="275961"/>
                </a:cubicBezTo>
                <a:cubicBezTo>
                  <a:pt x="71236" y="250909"/>
                  <a:pt x="81674" y="177841"/>
                  <a:pt x="62885" y="138175"/>
                </a:cubicBezTo>
                <a:cubicBezTo>
                  <a:pt x="44096" y="98509"/>
                  <a:pt x="-3920" y="6651"/>
                  <a:pt x="255" y="388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2B325A67-CB01-4EA3-7AC5-F5DA99DB9736}"/>
              </a:ext>
            </a:extLst>
          </p:cNvPr>
          <p:cNvSpPr/>
          <p:nvPr/>
        </p:nvSpPr>
        <p:spPr>
          <a:xfrm rot="6300000">
            <a:off x="9008047" y="6064297"/>
            <a:ext cx="165010" cy="295828"/>
          </a:xfrm>
          <a:custGeom>
            <a:avLst/>
            <a:gdLst>
              <a:gd name="connsiteX0" fmla="*/ 255 w 165010"/>
              <a:gd name="connsiteY0" fmla="*/ 388 h 295828"/>
              <a:gd name="connsiteX1" fmla="*/ 87937 w 165010"/>
              <a:gd name="connsiteY1" fmla="*/ 100596 h 295828"/>
              <a:gd name="connsiteX2" fmla="*/ 138041 w 165010"/>
              <a:gd name="connsiteY2" fmla="*/ 213331 h 295828"/>
              <a:gd name="connsiteX3" fmla="*/ 163093 w 165010"/>
              <a:gd name="connsiteY3" fmla="*/ 288487 h 295828"/>
              <a:gd name="connsiteX4" fmla="*/ 87937 w 165010"/>
              <a:gd name="connsiteY4" fmla="*/ 275961 h 295828"/>
              <a:gd name="connsiteX5" fmla="*/ 62885 w 165010"/>
              <a:gd name="connsiteY5" fmla="*/ 138175 h 295828"/>
              <a:gd name="connsiteX6" fmla="*/ 255 w 165010"/>
              <a:gd name="connsiteY6" fmla="*/ 388 h 2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10" h="295828">
                <a:moveTo>
                  <a:pt x="255" y="388"/>
                </a:moveTo>
                <a:cubicBezTo>
                  <a:pt x="4430" y="-5875"/>
                  <a:pt x="64973" y="65106"/>
                  <a:pt x="87937" y="100596"/>
                </a:cubicBezTo>
                <a:cubicBezTo>
                  <a:pt x="110901" y="136086"/>
                  <a:pt x="125515" y="182016"/>
                  <a:pt x="138041" y="213331"/>
                </a:cubicBezTo>
                <a:cubicBezTo>
                  <a:pt x="150567" y="244646"/>
                  <a:pt x="171444" y="278049"/>
                  <a:pt x="163093" y="288487"/>
                </a:cubicBezTo>
                <a:cubicBezTo>
                  <a:pt x="154742" y="298925"/>
                  <a:pt x="104638" y="301013"/>
                  <a:pt x="87937" y="275961"/>
                </a:cubicBezTo>
                <a:cubicBezTo>
                  <a:pt x="71236" y="250909"/>
                  <a:pt x="81674" y="177841"/>
                  <a:pt x="62885" y="138175"/>
                </a:cubicBezTo>
                <a:cubicBezTo>
                  <a:pt x="44096" y="98509"/>
                  <a:pt x="-3920" y="6651"/>
                  <a:pt x="255" y="388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6073B813-8719-C04F-2FC9-4783674B8156}"/>
              </a:ext>
            </a:extLst>
          </p:cNvPr>
          <p:cNvSpPr/>
          <p:nvPr/>
        </p:nvSpPr>
        <p:spPr>
          <a:xfrm rot="514243">
            <a:off x="8520801" y="5829883"/>
            <a:ext cx="1245641" cy="191065"/>
          </a:xfrm>
          <a:custGeom>
            <a:avLst/>
            <a:gdLst>
              <a:gd name="connsiteX0" fmla="*/ 32904 w 1340761"/>
              <a:gd name="connsiteY0" fmla="*/ 50263 h 426044"/>
              <a:gd name="connsiteX1" fmla="*/ 295950 w 1340761"/>
              <a:gd name="connsiteY1" fmla="*/ 159 h 426044"/>
              <a:gd name="connsiteX2" fmla="*/ 671731 w 1340761"/>
              <a:gd name="connsiteY2" fmla="*/ 37737 h 426044"/>
              <a:gd name="connsiteX3" fmla="*/ 922252 w 1340761"/>
              <a:gd name="connsiteY3" fmla="*/ 125420 h 426044"/>
              <a:gd name="connsiteX4" fmla="*/ 1147720 w 1340761"/>
              <a:gd name="connsiteY4" fmla="*/ 200576 h 426044"/>
              <a:gd name="connsiteX5" fmla="*/ 1335611 w 1340761"/>
              <a:gd name="connsiteY5" fmla="*/ 338362 h 426044"/>
              <a:gd name="connsiteX6" fmla="*/ 1285507 w 1340761"/>
              <a:gd name="connsiteY6" fmla="*/ 413518 h 426044"/>
              <a:gd name="connsiteX7" fmla="*/ 1260455 w 1340761"/>
              <a:gd name="connsiteY7" fmla="*/ 413518 h 426044"/>
              <a:gd name="connsiteX8" fmla="*/ 1135194 w 1340761"/>
              <a:gd name="connsiteY8" fmla="*/ 426044 h 426044"/>
              <a:gd name="connsiteX9" fmla="*/ 1022460 w 1340761"/>
              <a:gd name="connsiteY9" fmla="*/ 413518 h 426044"/>
              <a:gd name="connsiteX10" fmla="*/ 759413 w 1340761"/>
              <a:gd name="connsiteY10" fmla="*/ 400992 h 426044"/>
              <a:gd name="connsiteX11" fmla="*/ 508893 w 1340761"/>
              <a:gd name="connsiteY11" fmla="*/ 350888 h 426044"/>
              <a:gd name="connsiteX12" fmla="*/ 183216 w 1340761"/>
              <a:gd name="connsiteY12" fmla="*/ 250680 h 426044"/>
              <a:gd name="connsiteX13" fmla="*/ 20378 w 1340761"/>
              <a:gd name="connsiteY13" fmla="*/ 137946 h 426044"/>
              <a:gd name="connsiteX14" fmla="*/ 32904 w 1340761"/>
              <a:gd name="connsiteY14" fmla="*/ 50263 h 42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0761" h="426044">
                <a:moveTo>
                  <a:pt x="32904" y="50263"/>
                </a:moveTo>
                <a:cubicBezTo>
                  <a:pt x="78833" y="27299"/>
                  <a:pt x="189479" y="2247"/>
                  <a:pt x="295950" y="159"/>
                </a:cubicBezTo>
                <a:cubicBezTo>
                  <a:pt x="402421" y="-1929"/>
                  <a:pt x="567347" y="16860"/>
                  <a:pt x="671731" y="37737"/>
                </a:cubicBezTo>
                <a:cubicBezTo>
                  <a:pt x="776115" y="58614"/>
                  <a:pt x="922252" y="125420"/>
                  <a:pt x="922252" y="125420"/>
                </a:cubicBezTo>
                <a:cubicBezTo>
                  <a:pt x="1001584" y="152560"/>
                  <a:pt x="1078827" y="165086"/>
                  <a:pt x="1147720" y="200576"/>
                </a:cubicBezTo>
                <a:cubicBezTo>
                  <a:pt x="1216613" y="236066"/>
                  <a:pt x="1312647" y="302872"/>
                  <a:pt x="1335611" y="338362"/>
                </a:cubicBezTo>
                <a:cubicBezTo>
                  <a:pt x="1358575" y="373852"/>
                  <a:pt x="1298033" y="400992"/>
                  <a:pt x="1285507" y="413518"/>
                </a:cubicBezTo>
                <a:cubicBezTo>
                  <a:pt x="1272981" y="426044"/>
                  <a:pt x="1285507" y="411430"/>
                  <a:pt x="1260455" y="413518"/>
                </a:cubicBezTo>
                <a:cubicBezTo>
                  <a:pt x="1235403" y="415606"/>
                  <a:pt x="1174860" y="426044"/>
                  <a:pt x="1135194" y="426044"/>
                </a:cubicBezTo>
                <a:cubicBezTo>
                  <a:pt x="1095528" y="426044"/>
                  <a:pt x="1085090" y="417693"/>
                  <a:pt x="1022460" y="413518"/>
                </a:cubicBezTo>
                <a:cubicBezTo>
                  <a:pt x="959830" y="409343"/>
                  <a:pt x="845007" y="411430"/>
                  <a:pt x="759413" y="400992"/>
                </a:cubicBezTo>
                <a:cubicBezTo>
                  <a:pt x="673819" y="390554"/>
                  <a:pt x="604926" y="375940"/>
                  <a:pt x="508893" y="350888"/>
                </a:cubicBezTo>
                <a:cubicBezTo>
                  <a:pt x="412860" y="325836"/>
                  <a:pt x="264635" y="286170"/>
                  <a:pt x="183216" y="250680"/>
                </a:cubicBezTo>
                <a:cubicBezTo>
                  <a:pt x="101797" y="215190"/>
                  <a:pt x="45430" y="171349"/>
                  <a:pt x="20378" y="137946"/>
                </a:cubicBezTo>
                <a:cubicBezTo>
                  <a:pt x="-4674" y="104543"/>
                  <a:pt x="-13025" y="73227"/>
                  <a:pt x="32904" y="50263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8071DAA3-46DD-0679-204F-6088D1112C53}"/>
              </a:ext>
            </a:extLst>
          </p:cNvPr>
          <p:cNvSpPr/>
          <p:nvPr/>
        </p:nvSpPr>
        <p:spPr>
          <a:xfrm>
            <a:off x="9720197" y="6075123"/>
            <a:ext cx="237995" cy="62630"/>
          </a:xfrm>
          <a:custGeom>
            <a:avLst/>
            <a:gdLst>
              <a:gd name="connsiteX0" fmla="*/ 0 w 237995"/>
              <a:gd name="connsiteY0" fmla="*/ 0 h 62630"/>
              <a:gd name="connsiteX1" fmla="*/ 237995 w 237995"/>
              <a:gd name="connsiteY1" fmla="*/ 62630 h 62630"/>
              <a:gd name="connsiteX2" fmla="*/ 237995 w 237995"/>
              <a:gd name="connsiteY2" fmla="*/ 62630 h 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995" h="62630">
                <a:moveTo>
                  <a:pt x="0" y="0"/>
                </a:moveTo>
                <a:lnTo>
                  <a:pt x="237995" y="62630"/>
                </a:lnTo>
                <a:lnTo>
                  <a:pt x="237995" y="62630"/>
                </a:lnTo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099CFE65-AF01-B15B-4B0E-5130149F7A65}"/>
              </a:ext>
            </a:extLst>
          </p:cNvPr>
          <p:cNvSpPr/>
          <p:nvPr/>
        </p:nvSpPr>
        <p:spPr>
          <a:xfrm rot="20678059">
            <a:off x="8331896" y="5751533"/>
            <a:ext cx="237995" cy="62630"/>
          </a:xfrm>
          <a:custGeom>
            <a:avLst/>
            <a:gdLst>
              <a:gd name="connsiteX0" fmla="*/ 0 w 237995"/>
              <a:gd name="connsiteY0" fmla="*/ 0 h 62630"/>
              <a:gd name="connsiteX1" fmla="*/ 237995 w 237995"/>
              <a:gd name="connsiteY1" fmla="*/ 62630 h 62630"/>
              <a:gd name="connsiteX2" fmla="*/ 237995 w 237995"/>
              <a:gd name="connsiteY2" fmla="*/ 62630 h 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995" h="62630">
                <a:moveTo>
                  <a:pt x="0" y="0"/>
                </a:moveTo>
                <a:lnTo>
                  <a:pt x="237995" y="62630"/>
                </a:lnTo>
                <a:lnTo>
                  <a:pt x="237995" y="62630"/>
                </a:lnTo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0DE552-3D82-F15E-79F6-E461BC1C8069}"/>
              </a:ext>
            </a:extLst>
          </p:cNvPr>
          <p:cNvSpPr txBox="1"/>
          <p:nvPr/>
        </p:nvSpPr>
        <p:spPr>
          <a:xfrm>
            <a:off x="143629" y="6468483"/>
            <a:ext cx="27270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使用したイラストの掲載ＵＲＬ、著作者、著作権レベル表示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E334E5-D37E-8DA2-E058-B5F3DBB39EAC}"/>
              </a:ext>
            </a:extLst>
          </p:cNvPr>
          <p:cNvSpPr txBox="1"/>
          <p:nvPr/>
        </p:nvSpPr>
        <p:spPr>
          <a:xfrm>
            <a:off x="298118" y="6642556"/>
            <a:ext cx="6979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https://veteriankey.com/canine-anatomy/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27882" y="832057"/>
            <a:ext cx="388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骨・関節の疾病</a:t>
            </a: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52292B78-1BC4-DB0C-3FF9-1F074311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271" y="2392471"/>
            <a:ext cx="5515491" cy="39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CAF7B9-C6C5-7712-19AA-6DDCFB66C241}"/>
              </a:ext>
            </a:extLst>
          </p:cNvPr>
          <p:cNvSpPr txBox="1"/>
          <p:nvPr/>
        </p:nvSpPr>
        <p:spPr>
          <a:xfrm>
            <a:off x="9479697" y="6542378"/>
            <a:ext cx="2712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https://veteriankey.com/canine-anatomy/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ADDB42-CEB4-336C-9B35-C8294CD4ADB4}"/>
              </a:ext>
            </a:extLst>
          </p:cNvPr>
          <p:cNvSpPr txBox="1"/>
          <p:nvPr/>
        </p:nvSpPr>
        <p:spPr>
          <a:xfrm>
            <a:off x="9479696" y="6326935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使用したイラストの掲載ＵＲＬ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A035FF-BA8E-294E-9F0A-F7B9E49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18" y="610824"/>
            <a:ext cx="2808485" cy="51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9"/>
    </mc:Choice>
    <mc:Fallback xmlns="">
      <p:transition spd="slow" advTm="471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1" y="405010"/>
            <a:ext cx="4034895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骨折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F956C01-7BB9-E99D-7873-6502AE2F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18" y="1522280"/>
            <a:ext cx="2029108" cy="2210108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9D30233-94C3-BF9A-07A1-9E1A3004B12D}"/>
              </a:ext>
            </a:extLst>
          </p:cNvPr>
          <p:cNvSpPr txBox="1"/>
          <p:nvPr/>
        </p:nvSpPr>
        <p:spPr>
          <a:xfrm>
            <a:off x="688931" y="3858017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橈尺骨骨折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（トイプードル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7DC38C5-CB38-2626-1FB8-B6F7B8D5DD93}"/>
              </a:ext>
            </a:extLst>
          </p:cNvPr>
          <p:cNvSpPr txBox="1"/>
          <p:nvPr/>
        </p:nvSpPr>
        <p:spPr>
          <a:xfrm>
            <a:off x="8878447" y="6642556"/>
            <a:ext cx="6190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チャオ動物病院：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https://ciao-esaka.com/guide/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整形外科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48C3EDA-400A-B1E3-D45D-B78D7C66B527}"/>
              </a:ext>
            </a:extLst>
          </p:cNvPr>
          <p:cNvSpPr txBox="1"/>
          <p:nvPr/>
        </p:nvSpPr>
        <p:spPr>
          <a:xfrm>
            <a:off x="8878446" y="6427113"/>
            <a:ext cx="1324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使用した写真の掲載ＵＲＬ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C4C7EBF-51D1-B760-698D-0520DC60B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138" y="1510462"/>
            <a:ext cx="1922965" cy="2222295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D2DE07F-922A-DECA-3A73-239A37D2753E}"/>
              </a:ext>
            </a:extLst>
          </p:cNvPr>
          <p:cNvSpPr txBox="1"/>
          <p:nvPr/>
        </p:nvSpPr>
        <p:spPr>
          <a:xfrm>
            <a:off x="3494761" y="3858017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中足骨骨折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（柴犬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CA839AC-144D-10B2-9DC6-4163CD9F3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365" y="1502173"/>
            <a:ext cx="2105319" cy="2400635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78AAB5-A0ED-4590-8A6F-F30284BE0B61}"/>
              </a:ext>
            </a:extLst>
          </p:cNvPr>
          <p:cNvSpPr txBox="1"/>
          <p:nvPr/>
        </p:nvSpPr>
        <p:spPr>
          <a:xfrm>
            <a:off x="6200382" y="3858017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橈骨骨折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MIX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犬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0C7EEC08-A4B2-1084-1F58-0DF843C24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59" y="4548738"/>
            <a:ext cx="1686160" cy="213389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B64AD6AE-72D9-645A-2CE9-6087E837A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2191" y="4455843"/>
            <a:ext cx="1886213" cy="230537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F3552377-8695-48C0-AB8C-03D792CBF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998" y="4457365"/>
            <a:ext cx="1876687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2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" y="158023"/>
            <a:ext cx="1338741" cy="93751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29881" y="405010"/>
            <a:ext cx="4034895" cy="835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骨折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9D30233-94C3-BF9A-07A1-9E1A3004B12D}"/>
              </a:ext>
            </a:extLst>
          </p:cNvPr>
          <p:cNvSpPr txBox="1"/>
          <p:nvPr/>
        </p:nvSpPr>
        <p:spPr>
          <a:xfrm>
            <a:off x="839243" y="475989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原因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78AAB5-A0ED-4590-8A6F-F30284BE0B61}"/>
              </a:ext>
            </a:extLst>
          </p:cNvPr>
          <p:cNvSpPr txBox="1"/>
          <p:nvPr/>
        </p:nvSpPr>
        <p:spPr>
          <a:xfrm>
            <a:off x="1277652" y="53486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交通事故</a:t>
            </a: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CF8498D2-E5AA-8A30-58FA-184DAAD07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84" y="1352811"/>
            <a:ext cx="4047186" cy="28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E1F635-579A-56EA-1B21-F330F2FC2030}"/>
              </a:ext>
            </a:extLst>
          </p:cNvPr>
          <p:cNvSpPr txBox="1"/>
          <p:nvPr/>
        </p:nvSpPr>
        <p:spPr>
          <a:xfrm>
            <a:off x="1277652" y="576197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事故（抱っこ、ソファ、ベッド）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7FFEA6-A172-D73B-261D-5AD011F40345}"/>
              </a:ext>
            </a:extLst>
          </p:cNvPr>
          <p:cNvSpPr txBox="1"/>
          <p:nvPr/>
        </p:nvSpPr>
        <p:spPr>
          <a:xfrm>
            <a:off x="6651320" y="85177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症状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85212C-C747-A846-8D2A-0291B07BE203}"/>
              </a:ext>
            </a:extLst>
          </p:cNvPr>
          <p:cNvSpPr txBox="1"/>
          <p:nvPr/>
        </p:nvSpPr>
        <p:spPr>
          <a:xfrm>
            <a:off x="7089729" y="14404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激しい痛み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94B25-E2C2-290F-9F15-16A403B83E47}"/>
              </a:ext>
            </a:extLst>
          </p:cNvPr>
          <p:cNvSpPr txBox="1"/>
          <p:nvPr/>
        </p:nvSpPr>
        <p:spPr>
          <a:xfrm>
            <a:off x="7089729" y="185385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跛行（はこう）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、歩行困難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A14F68-0700-05D6-6670-96FB6AB3867D}"/>
              </a:ext>
            </a:extLst>
          </p:cNvPr>
          <p:cNvSpPr txBox="1"/>
          <p:nvPr/>
        </p:nvSpPr>
        <p:spPr>
          <a:xfrm>
            <a:off x="6651320" y="2693096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骨折しやすい部位と犬種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7F0880-31C1-ABA8-5EF6-B2635125C720}"/>
              </a:ext>
            </a:extLst>
          </p:cNvPr>
          <p:cNvSpPr txBox="1"/>
          <p:nvPr/>
        </p:nvSpPr>
        <p:spPr>
          <a:xfrm>
            <a:off x="7089729" y="328182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前肢（　　％）、後肢（　　％）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3E1ACD-E4C2-1AC1-1835-FC2CE71B8125}"/>
              </a:ext>
            </a:extLst>
          </p:cNvPr>
          <p:cNvSpPr txBox="1"/>
          <p:nvPr/>
        </p:nvSpPr>
        <p:spPr>
          <a:xfrm>
            <a:off x="7014572" y="37703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歳の小型犬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1613BA2-8513-7E25-F5E3-7E4D543938A1}"/>
              </a:ext>
            </a:extLst>
          </p:cNvPr>
          <p:cNvSpPr txBox="1"/>
          <p:nvPr/>
        </p:nvSpPr>
        <p:spPr>
          <a:xfrm>
            <a:off x="8878446" y="4235059"/>
            <a:ext cx="21771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アニコム損保「家庭どうぶつ白書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2018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」より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40270D-EB86-8B20-D911-B2CD0C56EB25}"/>
              </a:ext>
            </a:extLst>
          </p:cNvPr>
          <p:cNvSpPr txBox="1"/>
          <p:nvPr/>
        </p:nvSpPr>
        <p:spPr>
          <a:xfrm>
            <a:off x="6651320" y="455947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予防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21EC8D-25D5-A470-6BE7-048351A4E5F1}"/>
              </a:ext>
            </a:extLst>
          </p:cNvPr>
          <p:cNvSpPr txBox="1"/>
          <p:nvPr/>
        </p:nvSpPr>
        <p:spPr>
          <a:xfrm>
            <a:off x="7002047" y="5123145"/>
            <a:ext cx="3877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正しい抱っこ</a:t>
            </a:r>
            <a:endParaRPr kumimoji="1"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すべらないフローリング</a:t>
            </a:r>
            <a:endParaRPr kumimoji="1" lang="en-US" altLang="ja-JP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ベッドやソファ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など段差対策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「まて」「ハウス」などしつけ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バランスのとれた食事と適度な運動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3C927A-814C-CAD3-2D5D-DE8D74591CEA}"/>
              </a:ext>
            </a:extLst>
          </p:cNvPr>
          <p:cNvSpPr txBox="1"/>
          <p:nvPr/>
        </p:nvSpPr>
        <p:spPr>
          <a:xfrm>
            <a:off x="1277652" y="618785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踏んでしまった。気づかずドアを閉めた。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5C44BA-96A2-E50B-7DF5-43957F4601B2}"/>
              </a:ext>
            </a:extLst>
          </p:cNvPr>
          <p:cNvSpPr txBox="1"/>
          <p:nvPr/>
        </p:nvSpPr>
        <p:spPr>
          <a:xfrm>
            <a:off x="1245326" y="5771997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落下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AD6F11-0B44-779A-21D4-921A1D0D1D18}"/>
              </a:ext>
            </a:extLst>
          </p:cNvPr>
          <p:cNvSpPr txBox="1"/>
          <p:nvPr/>
        </p:nvSpPr>
        <p:spPr>
          <a:xfrm>
            <a:off x="7846423" y="3298763"/>
            <a:ext cx="592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5A9463A-6F28-B192-71CE-3877659E9013}"/>
              </a:ext>
            </a:extLst>
          </p:cNvPr>
          <p:cNvSpPr txBox="1"/>
          <p:nvPr/>
        </p:nvSpPr>
        <p:spPr>
          <a:xfrm>
            <a:off x="9683932" y="3290055"/>
            <a:ext cx="513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ADFA08-06B8-CA95-35A7-DBD5D7B12AA2}"/>
              </a:ext>
            </a:extLst>
          </p:cNvPr>
          <p:cNvSpPr txBox="1"/>
          <p:nvPr/>
        </p:nvSpPr>
        <p:spPr>
          <a:xfrm>
            <a:off x="7106194" y="3795151"/>
            <a:ext cx="7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05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7163</TotalTime>
  <Words>2123</Words>
  <Application>Microsoft Office PowerPoint</Application>
  <PresentationFormat>ワイド画面</PresentationFormat>
  <Paragraphs>382</Paragraphs>
  <Slides>32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BIZ UDPゴシック</vt:lpstr>
      <vt:lpstr>ＭＳ Ｐゴシック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犬猫の骨</vt:lpstr>
      <vt:lpstr>犬猫の骨</vt:lpstr>
      <vt:lpstr>犬猫の関節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山城 正仁</dc:creator>
  <cp:lastModifiedBy>藤川大暉</cp:lastModifiedBy>
  <cp:revision>309</cp:revision>
  <dcterms:created xsi:type="dcterms:W3CDTF">2016-09-30T07:18:48Z</dcterms:created>
  <dcterms:modified xsi:type="dcterms:W3CDTF">2024-02-21T08:34:18Z</dcterms:modified>
</cp:coreProperties>
</file>