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7" r:id="rId2"/>
    <p:sldId id="461" r:id="rId3"/>
    <p:sldId id="445" r:id="rId4"/>
    <p:sldId id="456" r:id="rId5"/>
    <p:sldId id="455" r:id="rId6"/>
    <p:sldId id="457" r:id="rId7"/>
    <p:sldId id="458" r:id="rId8"/>
    <p:sldId id="459" r:id="rId9"/>
    <p:sldId id="460" r:id="rId10"/>
    <p:sldId id="462" r:id="rId11"/>
    <p:sldId id="463" r:id="rId12"/>
    <p:sldId id="465" r:id="rId13"/>
    <p:sldId id="466" r:id="rId14"/>
    <p:sldId id="467" r:id="rId15"/>
    <p:sldId id="482" r:id="rId16"/>
    <p:sldId id="468" r:id="rId17"/>
    <p:sldId id="469" r:id="rId18"/>
    <p:sldId id="334"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3"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4D2C"/>
    <a:srgbClr val="F6D487"/>
    <a:srgbClr val="F6C0B4"/>
    <a:srgbClr val="FFAEC9"/>
    <a:srgbClr val="FFC90E"/>
    <a:srgbClr val="C8BFE7"/>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4660"/>
  </p:normalViewPr>
  <p:slideViewPr>
    <p:cSldViewPr snapToGrid="0">
      <p:cViewPr varScale="1">
        <p:scale>
          <a:sx n="115" d="100"/>
          <a:sy n="115" d="100"/>
        </p:scale>
        <p:origin x="2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1516F-51D9-4FD2-873D-419746B22E0E}" type="datetimeFigureOut">
              <a:rPr kumimoji="1" lang="ja-JP" altLang="en-US" smtClean="0"/>
              <a:t>2023/10/5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F222E-1782-43C2-8CD4-87A9D371C154}" type="slidenum">
              <a:rPr kumimoji="1" lang="ja-JP" altLang="en-US" smtClean="0"/>
              <a:t>‹#›</a:t>
            </a:fld>
            <a:endParaRPr kumimoji="1" lang="ja-JP" altLang="en-US"/>
          </a:p>
        </p:txBody>
      </p:sp>
    </p:spTree>
    <p:extLst>
      <p:ext uri="{BB962C8B-B14F-4D97-AF65-F5344CB8AC3E}">
        <p14:creationId xmlns:p14="http://schemas.microsoft.com/office/powerpoint/2010/main" val="13401204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8F5BC09-9598-4982-9698-136A1B9F3909}" type="slidenum">
              <a:rPr kumimoji="1" lang="ja-JP" altLang="en-US" smtClean="0"/>
              <a:t>3</a:t>
            </a:fld>
            <a:endParaRPr kumimoji="1" lang="ja-JP" altLang="en-US" dirty="0"/>
          </a:p>
        </p:txBody>
      </p:sp>
    </p:spTree>
    <p:extLst>
      <p:ext uri="{BB962C8B-B14F-4D97-AF65-F5344CB8AC3E}">
        <p14:creationId xmlns:p14="http://schemas.microsoft.com/office/powerpoint/2010/main" val="320774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155">
              <a:defRPr/>
            </a:pPr>
            <a:r>
              <a:rPr kumimoji="1" lang="ja-JP" altLang="en-US" dirty="0"/>
              <a:t>脳神経系は、神経細胞があつまり、神経線維に、そして器官として脊髄や脳と形作られ、この神経組織をとりまき支える周辺組織とで構成されます。まず器官を大きく分けると中枢神経と末梢神経になります。中枢神経に位置づけられるのはご覧の通り、頭蓋骨に収められた脳と、脳につづく延髄、脊柱管を通って腰まで伸びる脊髄までのことをいいます。脳という文字がなくても延髄と脊髄は●中枢神経ですよ。</a:t>
            </a:r>
          </a:p>
          <a:p>
            <a:pPr defTabSz="966155">
              <a:defRPr/>
            </a:pPr>
            <a:r>
              <a:rPr kumimoji="1" lang="ja-JP" altLang="en-US" dirty="0"/>
              <a:t>次に末梢神経は自律神経と、体性神経に大別されます。自律神経は何と何に分かれますか？●交感神経と●副交感神経ですね。また体性神経は中枢である脳から左右に枝分かれする●脳神経</a:t>
            </a:r>
            <a:r>
              <a:rPr kumimoji="1" lang="en-US" altLang="ja-JP" dirty="0"/>
              <a:t>12</a:t>
            </a:r>
            <a:r>
              <a:rPr kumimoji="1" lang="ja-JP" altLang="en-US" dirty="0"/>
              <a:t>対と、脊髄から左右に分かれる●脊髄神経</a:t>
            </a:r>
            <a:r>
              <a:rPr kumimoji="1" lang="en-US" altLang="ja-JP" dirty="0"/>
              <a:t>31</a:t>
            </a:r>
            <a:r>
              <a:rPr kumimoji="1" lang="ja-JP" altLang="en-US" dirty="0"/>
              <a:t>対に分類されます。末梢神経の中でも自律神経は●不随意運動をつかさどり、動物の意思の影響を受けず、恒常性を保つためにバランスを取り生命活動を支え続けます。一方体性神経は、呼吸筋や反射など不随意に働くものと、随意的に動かす骨格筋などに作用するものがあります。この分類はこれからあちこちで言葉が出てきますし、試験でも出題されることが多いので基本として頭に入れてください。</a:t>
            </a:r>
          </a:p>
        </p:txBody>
      </p:sp>
      <p:sp>
        <p:nvSpPr>
          <p:cNvPr id="4" name="スライド番号プレースホルダー 3"/>
          <p:cNvSpPr>
            <a:spLocks noGrp="1"/>
          </p:cNvSpPr>
          <p:nvPr>
            <p:ph type="sldNum" sz="quarter" idx="10"/>
          </p:nvPr>
        </p:nvSpPr>
        <p:spPr/>
        <p:txBody>
          <a:bodyPr/>
          <a:lstStyle/>
          <a:p>
            <a:fld id="{3813FC1A-500F-4AB2-958B-5C70CF18772F}" type="slidenum">
              <a:rPr kumimoji="1" lang="ja-JP" altLang="en-US" smtClean="0"/>
              <a:t>18</a:t>
            </a:fld>
            <a:endParaRPr kumimoji="1" lang="ja-JP" altLang="en-US"/>
          </a:p>
        </p:txBody>
      </p:sp>
    </p:spTree>
    <p:extLst>
      <p:ext uri="{BB962C8B-B14F-4D97-AF65-F5344CB8AC3E}">
        <p14:creationId xmlns:p14="http://schemas.microsoft.com/office/powerpoint/2010/main" val="53554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29971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28695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01304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775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2046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4650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91508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6218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9700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93174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2023/10/5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24393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A57B2-8790-4FB0-B38B-BF877D5D1523}" type="datetimeFigureOut">
              <a:rPr kumimoji="1" lang="ja-JP" altLang="en-US" smtClean="0"/>
              <a:t>2023/10/5</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191109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n.wikipedia.org/wiki/User_talk:Quasar_Jarosz" TargetMode="External"/><Relationship Id="rId5" Type="http://schemas.openxmlformats.org/officeDocument/2006/relationships/hyperlink" Target="https://en.wikipedia.org/wiki/User:Quasar_Jarosz" TargetMode="External"/><Relationship Id="rId4" Type="http://schemas.openxmlformats.org/officeDocument/2006/relationships/hyperlink" Target="https://en.wikipedia.org/wiki/File:Neuron-no_labels2.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3612357" y="850250"/>
            <a:ext cx="5000420" cy="1323439"/>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犬猫の病気と予防</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感覚器・脳・神経</a:t>
            </a:r>
            <a:r>
              <a:rPr kumimoji="1" lang="en-US" altLang="ja-JP" sz="4000" dirty="0">
                <a:latin typeface="UD デジタル 教科書体 NP-B" panose="02020700000000000000" pitchFamily="18" charset="-128"/>
                <a:ea typeface="UD デジタル 教科書体 NP-B" panose="02020700000000000000" pitchFamily="18" charset="-128"/>
              </a:rPr>
              <a:t>Ⅰ</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20070" y="5728492"/>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沖縄・動物系分野における有機的高専連携プログラム開発・実証事業</a:t>
            </a:r>
          </a:p>
        </p:txBody>
      </p:sp>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https://todaysveterinarynurse.com/neurology/guide-to-veterinary-neurologic-examination/;phoscreative.com,free</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2727029"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使用したイラストの掲載ＵＲＬ、著作者、著作権レベル表示</a:t>
            </a:r>
          </a:p>
        </p:txBody>
      </p:sp>
      <p:pic>
        <p:nvPicPr>
          <p:cNvPr id="3" name="図 2">
            <a:extLst>
              <a:ext uri="{FF2B5EF4-FFF2-40B4-BE49-F238E27FC236}">
                <a16:creationId xmlns="" xmlns:a16="http://schemas.microsoft.com/office/drawing/2014/main" id="{EE1AA4D8-F719-7B34-1009-1287AC7E1B6C}"/>
              </a:ext>
            </a:extLst>
          </p:cNvPr>
          <p:cNvPicPr>
            <a:picLocks noChangeAspect="1"/>
          </p:cNvPicPr>
          <p:nvPr/>
        </p:nvPicPr>
        <p:blipFill>
          <a:blip r:embed="rId2"/>
          <a:stretch>
            <a:fillRect/>
          </a:stretch>
        </p:blipFill>
        <p:spPr>
          <a:xfrm>
            <a:off x="3417808" y="2402800"/>
            <a:ext cx="5067300" cy="2714625"/>
          </a:xfrm>
          <a:prstGeom prst="rect">
            <a:avLst/>
          </a:prstGeom>
        </p:spPr>
      </p:pic>
    </p:spTree>
    <p:extLst>
      <p:ext uri="{BB962C8B-B14F-4D97-AF65-F5344CB8AC3E}">
        <p14:creationId xmlns:p14="http://schemas.microsoft.com/office/powerpoint/2010/main" val="1598361891"/>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53560" y="832057"/>
            <a:ext cx="2482670"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耳の疾病</a:t>
            </a:r>
          </a:p>
        </p:txBody>
      </p:sp>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https://todaysveterinarynurse.com/neurology/guide-to-veterinary-neurologic-examination/;phoscreative.com,free</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2727029"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使用したイラストの掲載ＵＲＬ、著作者、著作権レベル表示</a:t>
            </a:r>
          </a:p>
        </p:txBody>
      </p:sp>
      <p:pic>
        <p:nvPicPr>
          <p:cNvPr id="10" name="図 9">
            <a:extLst>
              <a:ext uri="{FF2B5EF4-FFF2-40B4-BE49-F238E27FC236}">
                <a16:creationId xmlns="" xmlns:a16="http://schemas.microsoft.com/office/drawing/2014/main" id="{D8E7CEFD-2396-6A5B-CD89-61CFDAA648CB}"/>
              </a:ext>
            </a:extLst>
          </p:cNvPr>
          <p:cNvPicPr>
            <a:picLocks noChangeAspect="1"/>
          </p:cNvPicPr>
          <p:nvPr/>
        </p:nvPicPr>
        <p:blipFill>
          <a:blip r:embed="rId2"/>
          <a:stretch>
            <a:fillRect/>
          </a:stretch>
        </p:blipFill>
        <p:spPr>
          <a:xfrm>
            <a:off x="2744445" y="1524554"/>
            <a:ext cx="5436905" cy="3458068"/>
          </a:xfrm>
          <a:prstGeom prst="rect">
            <a:avLst/>
          </a:prstGeom>
        </p:spPr>
      </p:pic>
      <p:sp>
        <p:nvSpPr>
          <p:cNvPr id="2" name="楕円 1">
            <a:extLst>
              <a:ext uri="{FF2B5EF4-FFF2-40B4-BE49-F238E27FC236}">
                <a16:creationId xmlns="" xmlns:a16="http://schemas.microsoft.com/office/drawing/2014/main" id="{B801DD71-75A3-C4A2-F97A-2BD2951EFB92}"/>
              </a:ext>
            </a:extLst>
          </p:cNvPr>
          <p:cNvSpPr/>
          <p:nvPr/>
        </p:nvSpPr>
        <p:spPr>
          <a:xfrm>
            <a:off x="5756366" y="3143794"/>
            <a:ext cx="2299063" cy="2299063"/>
          </a:xfrm>
          <a:prstGeom prst="ellipse">
            <a:avLst/>
          </a:prstGeom>
          <a:solidFill>
            <a:schemeClr val="accent2">
              <a:lumMod val="60000"/>
              <a:lumOff val="40000"/>
              <a:alpha val="40000"/>
            </a:schemeClr>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6891116"/>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160854"/>
            <a:ext cx="5349302" cy="5454551"/>
          </a:xfrm>
          <a:prstGeom prst="rect">
            <a:avLst/>
          </a:prstGeom>
        </p:spPr>
      </p:pic>
      <p:pic>
        <p:nvPicPr>
          <p:cNvPr id="4" name="図 3"/>
          <p:cNvPicPr>
            <a:picLocks noChangeAspect="1"/>
          </p:cNvPicPr>
          <p:nvPr/>
        </p:nvPicPr>
        <p:blipFill>
          <a:blip r:embed="rId3"/>
          <a:stretch>
            <a:fillRect/>
          </a:stretch>
        </p:blipFill>
        <p:spPr>
          <a:xfrm>
            <a:off x="39384" y="158023"/>
            <a:ext cx="1338741" cy="937516"/>
          </a:xfrm>
          <a:prstGeom prst="rect">
            <a:avLst/>
          </a:prstGeom>
        </p:spPr>
      </p:pic>
      <p:sp>
        <p:nvSpPr>
          <p:cNvPr id="5" name="タイトル 1"/>
          <p:cNvSpPr txBox="1">
            <a:spLocks/>
          </p:cNvSpPr>
          <p:nvPr/>
        </p:nvSpPr>
        <p:spPr>
          <a:xfrm>
            <a:off x="1529881" y="405010"/>
            <a:ext cx="4034895" cy="83554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耳の形態機能</a:t>
            </a:r>
          </a:p>
        </p:txBody>
      </p:sp>
      <p:sp>
        <p:nvSpPr>
          <p:cNvPr id="6" name="コンテンツ プレースホルダー 5"/>
          <p:cNvSpPr txBox="1">
            <a:spLocks/>
          </p:cNvSpPr>
          <p:nvPr/>
        </p:nvSpPr>
        <p:spPr>
          <a:xfrm>
            <a:off x="5254422" y="1160854"/>
            <a:ext cx="6937578" cy="532416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2400" dirty="0">
                <a:latin typeface="UD デジタル 教科書体 NP-B" panose="02020700000000000000" pitchFamily="18" charset="-128"/>
                <a:ea typeface="UD デジタル 教科書体 NP-B" panose="02020700000000000000" pitchFamily="18" charset="-128"/>
              </a:rPr>
              <a:t>①　垂直耳道：ヒトにはない耳道</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dirty="0">
                <a:latin typeface="UD デジタル 教科書体 NP-B" panose="02020700000000000000" pitchFamily="18" charset="-128"/>
                <a:ea typeface="UD デジタル 教科書体 NP-B" panose="02020700000000000000" pitchFamily="18" charset="-128"/>
              </a:rPr>
              <a:t>②　水平耳道：ヒトにある耳道</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dirty="0">
                <a:latin typeface="UD デジタル 教科書体 NP-B" panose="02020700000000000000" pitchFamily="18" charset="-128"/>
                <a:ea typeface="UD デジタル 教科書体 NP-B" panose="02020700000000000000" pitchFamily="18" charset="-128"/>
              </a:rPr>
              <a:t>③ </a:t>
            </a:r>
            <a:r>
              <a:rPr lang="en-US" altLang="ja-JP" sz="2400" dirty="0">
                <a:latin typeface="UD デジタル 教科書体 NP-B" panose="02020700000000000000" pitchFamily="18" charset="-128"/>
                <a:ea typeface="UD デジタル 教科書体 NP-B" panose="02020700000000000000" pitchFamily="18" charset="-128"/>
              </a:rPr>
              <a:t>(         </a:t>
            </a:r>
            <a:r>
              <a:rPr lang="en-US" altLang="ja-JP" sz="2400" dirty="0" smtClean="0">
                <a:latin typeface="UD デジタル 教科書体 NP-B" panose="02020700000000000000" pitchFamily="18" charset="-128"/>
                <a:ea typeface="UD デジタル 教科書体 NP-B" panose="02020700000000000000" pitchFamily="18" charset="-128"/>
              </a:rPr>
              <a:t>) </a:t>
            </a:r>
            <a:r>
              <a:rPr lang="ja-JP" altLang="en-US" sz="2400" dirty="0" smtClean="0">
                <a:latin typeface="UD デジタル 教科書体 NP-B" panose="02020700000000000000" pitchFamily="18" charset="-128"/>
                <a:ea typeface="UD デジタル 教科書体 NP-B" panose="02020700000000000000" pitchFamily="18" charset="-128"/>
              </a:rPr>
              <a:t>：</a:t>
            </a:r>
            <a:r>
              <a:rPr lang="ja-JP" altLang="en-US" sz="2400" dirty="0">
                <a:latin typeface="UD デジタル 教科書体 NP-B" panose="02020700000000000000" pitchFamily="18" charset="-128"/>
                <a:ea typeface="UD デジタル 教科書体 NP-B" panose="02020700000000000000" pitchFamily="18" charset="-128"/>
              </a:rPr>
              <a:t>空気の</a:t>
            </a:r>
            <a:r>
              <a:rPr lang="ja-JP" altLang="en-US" sz="2400" dirty="0" smtClean="0">
                <a:latin typeface="UD デジタル 教科書体 NP-B" panose="02020700000000000000" pitchFamily="18" charset="-128"/>
                <a:ea typeface="UD デジタル 教科書体 NP-B" panose="02020700000000000000" pitchFamily="18" charset="-128"/>
              </a:rPr>
              <a:t>振動</a:t>
            </a:r>
            <a:r>
              <a:rPr lang="en-US" altLang="ja-JP" sz="2400" dirty="0" smtClean="0">
                <a:latin typeface="UD デジタル 教科書体 NP-B" panose="02020700000000000000" pitchFamily="18" charset="-128"/>
                <a:ea typeface="UD デジタル 教科書体 NP-B" panose="02020700000000000000" pitchFamily="18" charset="-128"/>
              </a:rPr>
              <a:t>(</a:t>
            </a:r>
            <a:r>
              <a:rPr lang="ja-JP" altLang="en-US" sz="2400" dirty="0" smtClean="0">
                <a:latin typeface="UD デジタル 教科書体 NP-B" panose="02020700000000000000" pitchFamily="18" charset="-128"/>
                <a:ea typeface="UD デジタル 教科書体 NP-B" panose="02020700000000000000" pitchFamily="18" charset="-128"/>
              </a:rPr>
              <a:t>音</a:t>
            </a:r>
            <a:r>
              <a:rPr lang="en-US" altLang="ja-JP" sz="2400" dirty="0" smtClean="0">
                <a:latin typeface="UD デジタル 教科書体 NP-B" panose="02020700000000000000" pitchFamily="18" charset="-128"/>
                <a:ea typeface="UD デジタル 教科書体 NP-B" panose="02020700000000000000" pitchFamily="18" charset="-128"/>
              </a:rPr>
              <a:t>)</a:t>
            </a:r>
            <a:r>
              <a:rPr lang="ja-JP" altLang="en-US" sz="2400" dirty="0" smtClean="0">
                <a:latin typeface="UD デジタル 教科書体 NP-B" panose="02020700000000000000" pitchFamily="18" charset="-128"/>
                <a:ea typeface="UD デジタル 教科書体 NP-B" panose="02020700000000000000" pitchFamily="18" charset="-128"/>
              </a:rPr>
              <a:t>を</a:t>
            </a:r>
            <a:r>
              <a:rPr lang="ja-JP" altLang="en-US" sz="2400" dirty="0">
                <a:latin typeface="UD デジタル 教科書体 NP-B" panose="02020700000000000000" pitchFamily="18" charset="-128"/>
                <a:ea typeface="UD デジタル 教科書体 NP-B" panose="02020700000000000000" pitchFamily="18" charset="-128"/>
              </a:rPr>
              <a:t>耳小骨に伝える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dirty="0" smtClean="0">
                <a:latin typeface="UD デジタル 教科書体 NP-B" panose="02020700000000000000" pitchFamily="18" charset="-128"/>
                <a:ea typeface="UD デジタル 教科書体 NP-B" panose="02020700000000000000" pitchFamily="18" charset="-128"/>
              </a:rPr>
              <a:t>④　耳小骨 ：</a:t>
            </a:r>
            <a:r>
              <a:rPr lang="ja-JP" altLang="en-US" sz="2400" dirty="0">
                <a:latin typeface="UD デジタル 教科書体 NP-B" panose="02020700000000000000" pitchFamily="18" charset="-128"/>
                <a:ea typeface="UD デジタル 教科書体 NP-B" panose="02020700000000000000" pitchFamily="18" charset="-128"/>
              </a:rPr>
              <a:t>振動を大きくして内耳に伝える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2400" dirty="0">
                <a:latin typeface="UD デジタル 教科書体 NP-B" panose="02020700000000000000" pitchFamily="18" charset="-128"/>
                <a:ea typeface="UD デジタル 教科書体 NP-B" panose="02020700000000000000" pitchFamily="18" charset="-128"/>
              </a:rPr>
              <a:t>⑤ </a:t>
            </a:r>
            <a:r>
              <a:rPr lang="ja-JP" altLang="en-US" sz="2400" dirty="0" smtClean="0">
                <a:latin typeface="UD デジタル 教科書体 NP-B" panose="02020700000000000000" pitchFamily="18" charset="-128"/>
                <a:ea typeface="UD デジタル 教科書体 NP-B" panose="02020700000000000000" pitchFamily="18" charset="-128"/>
              </a:rPr>
              <a:t>　鼓室　：</a:t>
            </a:r>
            <a:r>
              <a:rPr lang="ja-JP" altLang="en-US" sz="2400" dirty="0">
                <a:latin typeface="UD デジタル 教科書体 NP-B" panose="02020700000000000000" pitchFamily="18" charset="-128"/>
                <a:ea typeface="UD デジタル 教科書体 NP-B" panose="02020700000000000000" pitchFamily="18" charset="-128"/>
              </a:rPr>
              <a:t>粘液を出して細菌感染を防ぐ</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dirty="0">
                <a:latin typeface="UD デジタル 教科書体 NP-B" panose="02020700000000000000" pitchFamily="18" charset="-128"/>
                <a:ea typeface="UD デジタル 教科書体 NP-B" panose="02020700000000000000" pitchFamily="18" charset="-128"/>
              </a:rPr>
              <a:t>⑥　</a:t>
            </a:r>
            <a:r>
              <a:rPr lang="ja-JP" altLang="en-US" sz="2400" dirty="0" smtClean="0">
                <a:latin typeface="UD デジタル 教科書体 NP-B" panose="02020700000000000000" pitchFamily="18" charset="-128"/>
                <a:ea typeface="UD デジタル 教科書体 NP-B" panose="02020700000000000000" pitchFamily="18" charset="-128"/>
              </a:rPr>
              <a:t>耳管　 ：</a:t>
            </a:r>
            <a:r>
              <a:rPr lang="ja-JP" altLang="en-US" sz="2400" dirty="0">
                <a:latin typeface="UD デジタル 教科書体 NP-B" panose="02020700000000000000" pitchFamily="18" charset="-128"/>
                <a:ea typeface="UD デジタル 教科書体 NP-B" panose="02020700000000000000" pitchFamily="18" charset="-128"/>
              </a:rPr>
              <a:t>圧力の調節と老廃物の排出</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dirty="0">
                <a:latin typeface="UD デジタル 教科書体 NP-B" panose="02020700000000000000" pitchFamily="18" charset="-128"/>
                <a:ea typeface="UD デジタル 教科書体 NP-B" panose="02020700000000000000" pitchFamily="18" charset="-128"/>
              </a:rPr>
              <a:t>⑦</a:t>
            </a:r>
            <a:r>
              <a:rPr lang="en-US" altLang="ja-JP" sz="2400" dirty="0">
                <a:latin typeface="UD デジタル 教科書体 NP-B" panose="02020700000000000000" pitchFamily="18" charset="-128"/>
                <a:ea typeface="UD デジタル 教科書体 NP-B" panose="02020700000000000000" pitchFamily="18" charset="-128"/>
              </a:rPr>
              <a:t> (         ) </a:t>
            </a:r>
            <a:r>
              <a:rPr lang="ja-JP" altLang="en-US" sz="2400" dirty="0">
                <a:latin typeface="UD デジタル 教科書体 NP-B" panose="02020700000000000000" pitchFamily="18" charset="-128"/>
                <a:ea typeface="UD デジタル 教科書体 NP-B" panose="02020700000000000000" pitchFamily="18" charset="-128"/>
              </a:rPr>
              <a:t>：音の振動を脳に伝える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dirty="0">
                <a:latin typeface="UD デジタル 教科書体 NP-B" panose="02020700000000000000" pitchFamily="18" charset="-128"/>
                <a:ea typeface="UD デジタル 教科書体 NP-B" panose="02020700000000000000" pitchFamily="18" charset="-128"/>
              </a:rPr>
              <a:t>⑧</a:t>
            </a:r>
            <a:r>
              <a:rPr lang="en-US" altLang="ja-JP" sz="2400" dirty="0">
                <a:latin typeface="UD デジタル 教科書体 NP-B" panose="02020700000000000000" pitchFamily="18" charset="-128"/>
                <a:ea typeface="UD デジタル 教科書体 NP-B" panose="02020700000000000000" pitchFamily="18" charset="-128"/>
              </a:rPr>
              <a:t> (         ) </a:t>
            </a:r>
            <a:r>
              <a:rPr lang="ja-JP" altLang="en-US" sz="2400" dirty="0">
                <a:latin typeface="UD デジタル 教科書体 NP-B" panose="02020700000000000000" pitchFamily="18" charset="-128"/>
                <a:ea typeface="UD デジタル 教科書体 NP-B" panose="02020700000000000000" pitchFamily="18" charset="-128"/>
              </a:rPr>
              <a:t>：回転運動を感知する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dirty="0">
                <a:latin typeface="UD デジタル 教科書体 NP-B" panose="02020700000000000000" pitchFamily="18" charset="-128"/>
                <a:ea typeface="UD デジタル 教科書体 NP-B" panose="02020700000000000000" pitchFamily="18" charset="-128"/>
              </a:rPr>
              <a:t>⑨</a:t>
            </a:r>
            <a:r>
              <a:rPr lang="en-US" altLang="ja-JP" sz="2400" dirty="0">
                <a:latin typeface="UD デジタル 教科書体 NP-B" panose="02020700000000000000" pitchFamily="18" charset="-128"/>
                <a:ea typeface="UD デジタル 教科書体 NP-B" panose="02020700000000000000" pitchFamily="18" charset="-128"/>
              </a:rPr>
              <a:t> (         ) </a:t>
            </a:r>
            <a:r>
              <a:rPr lang="ja-JP" altLang="en-US" sz="2400" dirty="0">
                <a:latin typeface="UD デジタル 教科書体 NP-B" panose="02020700000000000000" pitchFamily="18" charset="-128"/>
                <a:ea typeface="UD デジタル 教科書体 NP-B" panose="02020700000000000000" pitchFamily="18" charset="-128"/>
              </a:rPr>
              <a:t>：傾きを感知する　　　　　　　　　　　　　　　　　　　　　　　　　　　</a:t>
            </a:r>
          </a:p>
        </p:txBody>
      </p:sp>
      <p:sp>
        <p:nvSpPr>
          <p:cNvPr id="7" name="テキスト ボックス 6"/>
          <p:cNvSpPr txBox="1"/>
          <p:nvPr/>
        </p:nvSpPr>
        <p:spPr>
          <a:xfrm>
            <a:off x="708754" y="2220685"/>
            <a:ext cx="669371"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耳介</a:t>
            </a:r>
          </a:p>
        </p:txBody>
      </p:sp>
      <p:sp>
        <p:nvSpPr>
          <p:cNvPr id="8" name="正方形/長方形 7"/>
          <p:cNvSpPr/>
          <p:nvPr/>
        </p:nvSpPr>
        <p:spPr>
          <a:xfrm>
            <a:off x="1378125" y="4418045"/>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①</a:t>
            </a:r>
          </a:p>
        </p:txBody>
      </p:sp>
      <p:sp>
        <p:nvSpPr>
          <p:cNvPr id="9" name="正方形/長方形 8"/>
          <p:cNvSpPr/>
          <p:nvPr/>
        </p:nvSpPr>
        <p:spPr>
          <a:xfrm>
            <a:off x="2342619" y="5082465"/>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②</a:t>
            </a:r>
          </a:p>
        </p:txBody>
      </p:sp>
      <p:sp>
        <p:nvSpPr>
          <p:cNvPr id="10" name="正方形/長方形 9"/>
          <p:cNvSpPr/>
          <p:nvPr/>
        </p:nvSpPr>
        <p:spPr>
          <a:xfrm>
            <a:off x="2466902" y="6022975"/>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③</a:t>
            </a:r>
          </a:p>
        </p:txBody>
      </p:sp>
      <p:cxnSp>
        <p:nvCxnSpPr>
          <p:cNvPr id="12" name="直線矢印コネクタ 11"/>
          <p:cNvCxnSpPr/>
          <p:nvPr/>
        </p:nvCxnSpPr>
        <p:spPr>
          <a:xfrm flipV="1">
            <a:off x="2795441" y="5598367"/>
            <a:ext cx="703540" cy="522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正方形/長方形 12"/>
          <p:cNvSpPr/>
          <p:nvPr/>
        </p:nvSpPr>
        <p:spPr>
          <a:xfrm>
            <a:off x="2900776" y="4418045"/>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④</a:t>
            </a:r>
          </a:p>
        </p:txBody>
      </p:sp>
      <p:cxnSp>
        <p:nvCxnSpPr>
          <p:cNvPr id="15" name="直線矢印コネクタ 14"/>
          <p:cNvCxnSpPr>
            <a:stCxn id="13" idx="2"/>
          </p:cNvCxnSpPr>
          <p:nvPr/>
        </p:nvCxnSpPr>
        <p:spPr>
          <a:xfrm>
            <a:off x="3108525" y="4787377"/>
            <a:ext cx="521083" cy="664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3624777" y="5555609"/>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⑤</a:t>
            </a:r>
          </a:p>
        </p:txBody>
      </p:sp>
      <p:sp>
        <p:nvSpPr>
          <p:cNvPr id="18" name="正方形/長方形 17"/>
          <p:cNvSpPr/>
          <p:nvPr/>
        </p:nvSpPr>
        <p:spPr>
          <a:xfrm>
            <a:off x="4190149" y="6210236"/>
            <a:ext cx="457200" cy="364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B" panose="02020700000000000000" pitchFamily="18" charset="-128"/>
              <a:ea typeface="UD デジタル 教科書体 NP-B" panose="02020700000000000000" pitchFamily="18" charset="-128"/>
            </a:endParaRPr>
          </a:p>
        </p:txBody>
      </p:sp>
      <p:sp>
        <p:nvSpPr>
          <p:cNvPr id="19" name="正方形/長方形 18"/>
          <p:cNvSpPr/>
          <p:nvPr/>
        </p:nvSpPr>
        <p:spPr>
          <a:xfrm rot="2195607">
            <a:off x="4213415" y="6204929"/>
            <a:ext cx="457200" cy="348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B" panose="02020700000000000000" pitchFamily="18" charset="-128"/>
              <a:ea typeface="UD デジタル 教科書体 NP-B" panose="02020700000000000000" pitchFamily="18" charset="-128"/>
            </a:endParaRPr>
          </a:p>
        </p:txBody>
      </p:sp>
      <p:sp>
        <p:nvSpPr>
          <p:cNvPr id="17" name="正方形/長方形 16"/>
          <p:cNvSpPr/>
          <p:nvPr/>
        </p:nvSpPr>
        <p:spPr>
          <a:xfrm>
            <a:off x="4231851" y="6120881"/>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⑥</a:t>
            </a:r>
          </a:p>
        </p:txBody>
      </p:sp>
      <p:sp>
        <p:nvSpPr>
          <p:cNvPr id="20" name="正方形/長方形 19"/>
          <p:cNvSpPr/>
          <p:nvPr/>
        </p:nvSpPr>
        <p:spPr>
          <a:xfrm>
            <a:off x="4756986" y="4713133"/>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⑦</a:t>
            </a:r>
          </a:p>
        </p:txBody>
      </p:sp>
      <p:cxnSp>
        <p:nvCxnSpPr>
          <p:cNvPr id="22" name="直線矢印コネクタ 21"/>
          <p:cNvCxnSpPr/>
          <p:nvPr/>
        </p:nvCxnSpPr>
        <p:spPr>
          <a:xfrm flipH="1">
            <a:off x="4647349" y="5082465"/>
            <a:ext cx="196406" cy="295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4061701" y="4233379"/>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⑧</a:t>
            </a:r>
          </a:p>
        </p:txBody>
      </p:sp>
      <p:cxnSp>
        <p:nvCxnSpPr>
          <p:cNvPr id="26" name="直線矢印コネクタ 25"/>
          <p:cNvCxnSpPr>
            <a:stCxn id="24" idx="2"/>
          </p:cNvCxnSpPr>
          <p:nvPr/>
        </p:nvCxnSpPr>
        <p:spPr>
          <a:xfrm>
            <a:off x="4269450" y="4602711"/>
            <a:ext cx="31796" cy="295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4850267" y="6078568"/>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⑨</a:t>
            </a:r>
          </a:p>
        </p:txBody>
      </p:sp>
      <p:cxnSp>
        <p:nvCxnSpPr>
          <p:cNvPr id="29" name="直線矢印コネクタ 28"/>
          <p:cNvCxnSpPr/>
          <p:nvPr/>
        </p:nvCxnSpPr>
        <p:spPr>
          <a:xfrm flipH="1" flipV="1">
            <a:off x="4269450" y="5740275"/>
            <a:ext cx="536945" cy="467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 xmlns:a16="http://schemas.microsoft.com/office/drawing/2014/main" id="{8FFEDBDD-3B8F-C5A3-AF5E-F6F53FE8DA40}"/>
              </a:ext>
            </a:extLst>
          </p:cNvPr>
          <p:cNvSpPr txBox="1"/>
          <p:nvPr/>
        </p:nvSpPr>
        <p:spPr>
          <a:xfrm>
            <a:off x="5916746" y="2072641"/>
            <a:ext cx="800219" cy="461665"/>
          </a:xfrm>
          <a:prstGeom prst="rect">
            <a:avLst/>
          </a:prstGeom>
          <a:noFill/>
        </p:spPr>
        <p:txBody>
          <a:bodyPr wrap="none" rtlCol="0">
            <a:spAutoFit/>
          </a:bodyPr>
          <a:lstStyle/>
          <a:p>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鼓膜</a:t>
            </a:r>
          </a:p>
        </p:txBody>
      </p:sp>
      <p:sp>
        <p:nvSpPr>
          <p:cNvPr id="23" name="テキスト ボックス 22">
            <a:extLst>
              <a:ext uri="{FF2B5EF4-FFF2-40B4-BE49-F238E27FC236}">
                <a16:creationId xmlns="" xmlns:a16="http://schemas.microsoft.com/office/drawing/2014/main" id="{0E081035-BCA6-251C-F7D3-9D77BC82BB66}"/>
              </a:ext>
            </a:extLst>
          </p:cNvPr>
          <p:cNvSpPr txBox="1"/>
          <p:nvPr/>
        </p:nvSpPr>
        <p:spPr>
          <a:xfrm>
            <a:off x="5902368" y="3907758"/>
            <a:ext cx="800219" cy="461665"/>
          </a:xfrm>
          <a:prstGeom prst="rect">
            <a:avLst/>
          </a:prstGeom>
          <a:noFill/>
        </p:spPr>
        <p:txBody>
          <a:bodyPr wrap="none" rtlCol="0">
            <a:spAutoFit/>
          </a:bodyPr>
          <a:lstStyle/>
          <a:p>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蝸牛</a:t>
            </a:r>
          </a:p>
        </p:txBody>
      </p:sp>
      <p:sp>
        <p:nvSpPr>
          <p:cNvPr id="25" name="テキスト ボックス 24">
            <a:extLst>
              <a:ext uri="{FF2B5EF4-FFF2-40B4-BE49-F238E27FC236}">
                <a16:creationId xmlns="" xmlns:a16="http://schemas.microsoft.com/office/drawing/2014/main" id="{49BA6A4B-9C3E-5832-4E1A-CFA729201C36}"/>
              </a:ext>
            </a:extLst>
          </p:cNvPr>
          <p:cNvSpPr txBox="1"/>
          <p:nvPr/>
        </p:nvSpPr>
        <p:spPr>
          <a:xfrm>
            <a:off x="5749638" y="4354460"/>
            <a:ext cx="1107996" cy="461665"/>
          </a:xfrm>
          <a:prstGeom prst="rect">
            <a:avLst/>
          </a:prstGeom>
          <a:noFill/>
        </p:spPr>
        <p:txBody>
          <a:bodyPr wrap="none" rtlCol="0">
            <a:spAutoFit/>
          </a:bodyPr>
          <a:lstStyle/>
          <a:p>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半規管</a:t>
            </a:r>
          </a:p>
        </p:txBody>
      </p:sp>
      <p:sp>
        <p:nvSpPr>
          <p:cNvPr id="28" name="テキスト ボックス 27">
            <a:extLst>
              <a:ext uri="{FF2B5EF4-FFF2-40B4-BE49-F238E27FC236}">
                <a16:creationId xmlns="" xmlns:a16="http://schemas.microsoft.com/office/drawing/2014/main" id="{05564881-76F1-BF54-CBFB-3FA7CB2411ED}"/>
              </a:ext>
            </a:extLst>
          </p:cNvPr>
          <p:cNvSpPr txBox="1"/>
          <p:nvPr/>
        </p:nvSpPr>
        <p:spPr>
          <a:xfrm>
            <a:off x="5902038" y="4794249"/>
            <a:ext cx="800219" cy="461665"/>
          </a:xfrm>
          <a:prstGeom prst="rect">
            <a:avLst/>
          </a:prstGeom>
          <a:noFill/>
        </p:spPr>
        <p:txBody>
          <a:bodyPr wrap="none" rtlCol="0">
            <a:spAutoFit/>
          </a:bodyPr>
          <a:lstStyle/>
          <a:p>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前庭</a:t>
            </a:r>
          </a:p>
        </p:txBody>
      </p:sp>
      <p:sp>
        <p:nvSpPr>
          <p:cNvPr id="30" name="テキスト ボックス 29">
            <a:extLst>
              <a:ext uri="{FF2B5EF4-FFF2-40B4-BE49-F238E27FC236}">
                <a16:creationId xmlns="" xmlns:a16="http://schemas.microsoft.com/office/drawing/2014/main" id="{0DE57504-3805-7B6A-BC3A-062D8B049B96}"/>
              </a:ext>
            </a:extLst>
          </p:cNvPr>
          <p:cNvSpPr txBox="1"/>
          <p:nvPr/>
        </p:nvSpPr>
        <p:spPr>
          <a:xfrm>
            <a:off x="1951839" y="1584960"/>
            <a:ext cx="948937" cy="523220"/>
          </a:xfrm>
          <a:prstGeom prst="rect">
            <a:avLst/>
          </a:prstGeom>
          <a:solidFill>
            <a:srgbClr val="C8BFE7"/>
          </a:solid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外耳</a:t>
            </a:r>
          </a:p>
        </p:txBody>
      </p:sp>
      <p:sp>
        <p:nvSpPr>
          <p:cNvPr id="31" name="テキスト ボックス 30">
            <a:extLst>
              <a:ext uri="{FF2B5EF4-FFF2-40B4-BE49-F238E27FC236}">
                <a16:creationId xmlns="" xmlns:a16="http://schemas.microsoft.com/office/drawing/2014/main" id="{9C960DC3-139A-D834-A747-EAC8716409E6}"/>
              </a:ext>
            </a:extLst>
          </p:cNvPr>
          <p:cNvSpPr txBox="1"/>
          <p:nvPr/>
        </p:nvSpPr>
        <p:spPr>
          <a:xfrm>
            <a:off x="2997107" y="6127488"/>
            <a:ext cx="948937" cy="523220"/>
          </a:xfrm>
          <a:prstGeom prst="rect">
            <a:avLst/>
          </a:prstGeom>
          <a:solidFill>
            <a:srgbClr val="FFC90E"/>
          </a:solid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中耳</a:t>
            </a:r>
          </a:p>
        </p:txBody>
      </p:sp>
      <p:sp>
        <p:nvSpPr>
          <p:cNvPr id="32" name="テキスト ボックス 31">
            <a:extLst>
              <a:ext uri="{FF2B5EF4-FFF2-40B4-BE49-F238E27FC236}">
                <a16:creationId xmlns="" xmlns:a16="http://schemas.microsoft.com/office/drawing/2014/main" id="{01280CEF-7FC5-4F62-1B8B-6BA119CBD378}"/>
              </a:ext>
            </a:extLst>
          </p:cNvPr>
          <p:cNvSpPr txBox="1"/>
          <p:nvPr/>
        </p:nvSpPr>
        <p:spPr>
          <a:xfrm>
            <a:off x="3738041" y="3547515"/>
            <a:ext cx="948937" cy="523220"/>
          </a:xfrm>
          <a:prstGeom prst="rect">
            <a:avLst/>
          </a:prstGeom>
          <a:solidFill>
            <a:srgbClr val="FFAEC9"/>
          </a:solid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内耳</a:t>
            </a:r>
          </a:p>
        </p:txBody>
      </p:sp>
      <p:sp>
        <p:nvSpPr>
          <p:cNvPr id="21" name="フリーフォーム 20"/>
          <p:cNvSpPr/>
          <p:nvPr/>
        </p:nvSpPr>
        <p:spPr>
          <a:xfrm>
            <a:off x="4392891" y="5335571"/>
            <a:ext cx="75414" cy="197963"/>
          </a:xfrm>
          <a:custGeom>
            <a:avLst/>
            <a:gdLst>
              <a:gd name="connsiteX0" fmla="*/ 75414 w 75414"/>
              <a:gd name="connsiteY0" fmla="*/ 0 h 197963"/>
              <a:gd name="connsiteX1" fmla="*/ 28280 w 75414"/>
              <a:gd name="connsiteY1" fmla="*/ 84841 h 197963"/>
              <a:gd name="connsiteX2" fmla="*/ 9426 w 75414"/>
              <a:gd name="connsiteY2" fmla="*/ 141402 h 197963"/>
              <a:gd name="connsiteX3" fmla="*/ 0 w 75414"/>
              <a:gd name="connsiteY3" fmla="*/ 197963 h 197963"/>
            </a:gdLst>
            <a:ahLst/>
            <a:cxnLst>
              <a:cxn ang="0">
                <a:pos x="connsiteX0" y="connsiteY0"/>
              </a:cxn>
              <a:cxn ang="0">
                <a:pos x="connsiteX1" y="connsiteY1"/>
              </a:cxn>
              <a:cxn ang="0">
                <a:pos x="connsiteX2" y="connsiteY2"/>
              </a:cxn>
              <a:cxn ang="0">
                <a:pos x="connsiteX3" y="connsiteY3"/>
              </a:cxn>
            </a:cxnLst>
            <a:rect l="l" t="t" r="r" b="b"/>
            <a:pathLst>
              <a:path w="75414" h="197963">
                <a:moveTo>
                  <a:pt x="75414" y="0"/>
                </a:moveTo>
                <a:cubicBezTo>
                  <a:pt x="57346" y="30637"/>
                  <a:pt x="39278" y="61274"/>
                  <a:pt x="28280" y="84841"/>
                </a:cubicBezTo>
                <a:cubicBezTo>
                  <a:pt x="17282" y="108408"/>
                  <a:pt x="14139" y="122548"/>
                  <a:pt x="9426" y="141402"/>
                </a:cubicBezTo>
                <a:cubicBezTo>
                  <a:pt x="4713" y="160256"/>
                  <a:pt x="2356" y="179109"/>
                  <a:pt x="0" y="19796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6317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5"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外耳</a:t>
            </a:r>
            <a:r>
              <a:rPr kumimoji="1" lang="ja-JP" altLang="en-US" dirty="0">
                <a:latin typeface="UD デジタル 教科書体 NP-B" panose="02020700000000000000" pitchFamily="18" charset="-128"/>
                <a:ea typeface="UD デジタル 教科書体 NP-B" panose="02020700000000000000" pitchFamily="18" charset="-128"/>
              </a:rPr>
              <a:t>の疾患</a:t>
            </a:r>
          </a:p>
        </p:txBody>
      </p:sp>
      <p:sp>
        <p:nvSpPr>
          <p:cNvPr id="8" name="テキスト ボックス 7"/>
          <p:cNvSpPr txBox="1"/>
          <p:nvPr/>
        </p:nvSpPr>
        <p:spPr>
          <a:xfrm>
            <a:off x="2037430" y="1334680"/>
            <a:ext cx="9397283"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耳介</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じかい</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から鼓膜</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こまく</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までの部分です。</a:t>
            </a:r>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音を集める</a:t>
            </a:r>
            <a:r>
              <a:rPr kumimoji="1" lang="ja-JP" altLang="en-US" dirty="0">
                <a:latin typeface="UD デジタル 教科書体 NP-B" panose="02020700000000000000" pitchFamily="18" charset="-128"/>
                <a:ea typeface="UD デジタル 教科書体 NP-B" panose="02020700000000000000" pitchFamily="18" charset="-128"/>
              </a:rPr>
              <a:t>ほか、左右の耳のごくわずかな音のずれから</a:t>
            </a:r>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音の方向</a:t>
            </a:r>
            <a:r>
              <a:rPr kumimoji="1" lang="ja-JP" altLang="en-US" dirty="0">
                <a:latin typeface="UD デジタル 教科書体 NP-B" panose="02020700000000000000" pitchFamily="18" charset="-128"/>
                <a:ea typeface="UD デジタル 教科書体 NP-B" panose="02020700000000000000" pitchFamily="18" charset="-128"/>
              </a:rPr>
              <a:t>を検知します。また、</a:t>
            </a:r>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感情の表現</a:t>
            </a:r>
            <a:r>
              <a:rPr kumimoji="1" lang="ja-JP" altLang="en-US" dirty="0">
                <a:latin typeface="UD デジタル 教科書体 NP-B" panose="02020700000000000000" pitchFamily="18" charset="-128"/>
                <a:ea typeface="UD デジタル 教科書体 NP-B" panose="02020700000000000000" pitchFamily="18" charset="-128"/>
              </a:rPr>
              <a:t>や</a:t>
            </a:r>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放熱</a:t>
            </a:r>
            <a:r>
              <a:rPr kumimoji="1" lang="ja-JP" altLang="en-US" dirty="0">
                <a:latin typeface="UD デジタル 教科書体 NP-B" panose="02020700000000000000" pitchFamily="18" charset="-128"/>
                <a:ea typeface="UD デジタル 教科書体 NP-B" panose="02020700000000000000" pitchFamily="18" charset="-128"/>
              </a:rPr>
              <a:t>もします。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 xmlns:a16="http://schemas.microsoft.com/office/drawing/2014/main" id="{0822D4F5-4760-C579-D42C-A9CDA273DC22}"/>
              </a:ext>
            </a:extLst>
          </p:cNvPr>
          <p:cNvSpPr txBox="1"/>
          <p:nvPr/>
        </p:nvSpPr>
        <p:spPr>
          <a:xfrm>
            <a:off x="644056" y="1335105"/>
            <a:ext cx="1393374" cy="523220"/>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外耳</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 xmlns:a16="http://schemas.microsoft.com/office/drawing/2014/main" id="{630705C8-9C74-21BB-86AE-780C4D745BAA}"/>
              </a:ext>
            </a:extLst>
          </p:cNvPr>
          <p:cNvSpPr txBox="1"/>
          <p:nvPr/>
        </p:nvSpPr>
        <p:spPr>
          <a:xfrm>
            <a:off x="4392979" y="2362069"/>
            <a:ext cx="7128460" cy="2862322"/>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外耳炎</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がいじえん</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細菌や寄生虫、真菌や異物、アレルギー、腫瘍など原因は様々です。「後脚で耳をひっかく」「首を傾ける」「耳の発赤</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ほっせき</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や腫脹</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しゅちょう</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」「悪臭」などが見られます。耳垢の検査で原因を確定します。</a:t>
            </a:r>
            <a:endParaRPr kumimoji="1"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耳ダニ</a:t>
            </a:r>
            <a:r>
              <a:rPr kumimoji="1" lang="ja-JP" altLang="en-US" dirty="0">
                <a:latin typeface="UD デジタル 教科書体 NP-B" panose="02020700000000000000" pitchFamily="18" charset="-128"/>
                <a:ea typeface="UD デジタル 教科書体 NP-B" panose="02020700000000000000" pitchFamily="18" charset="-128"/>
              </a:rPr>
              <a:t>性外耳炎：</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黒い　　　　　</a:t>
            </a:r>
            <a:r>
              <a:rPr kumimoji="1" lang="ja-JP" altLang="en-US" dirty="0" smtClean="0">
                <a:latin typeface="UD デジタル 教科書体 NP-B" panose="02020700000000000000" pitchFamily="18" charset="-128"/>
                <a:ea typeface="UD デジタル 教科書体 NP-B" panose="02020700000000000000" pitchFamily="18" charset="-128"/>
              </a:rPr>
              <a:t>した</a:t>
            </a:r>
            <a:r>
              <a:rPr kumimoji="1" lang="ja-JP" altLang="en-US" dirty="0">
                <a:latin typeface="UD デジタル 教科書体 NP-B" panose="02020700000000000000" pitchFamily="18" charset="-128"/>
                <a:ea typeface="UD デジタル 教科書体 NP-B" panose="02020700000000000000" pitchFamily="18" charset="-128"/>
              </a:rPr>
              <a:t>耳垢</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マラセチア（酵母真菌）</a:t>
            </a:r>
            <a:r>
              <a:rPr kumimoji="1" lang="ja-JP" altLang="en-US" dirty="0">
                <a:latin typeface="UD デジタル 教科書体 NP-B" panose="02020700000000000000" pitchFamily="18" charset="-128"/>
                <a:ea typeface="UD デジタル 教科書体 NP-B" panose="02020700000000000000" pitchFamily="18" charset="-128"/>
              </a:rPr>
              <a:t>性外耳炎：</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茶色い　　　　</a:t>
            </a:r>
            <a:r>
              <a:rPr kumimoji="1" lang="ja-JP" altLang="en-US" dirty="0" smtClean="0">
                <a:latin typeface="UD デジタル 教科書体 NP-B" panose="02020700000000000000" pitchFamily="18" charset="-128"/>
                <a:ea typeface="UD デジタル 教科書体 NP-B" panose="02020700000000000000" pitchFamily="18" charset="-128"/>
              </a:rPr>
              <a:t>した</a:t>
            </a:r>
            <a:r>
              <a:rPr kumimoji="1" lang="ja-JP" altLang="en-US" dirty="0">
                <a:latin typeface="UD デジタル 教科書体 NP-B" panose="02020700000000000000" pitchFamily="18" charset="-128"/>
                <a:ea typeface="UD デジタル 教科書体 NP-B" panose="02020700000000000000" pitchFamily="18" charset="-128"/>
              </a:rPr>
              <a:t>耳垢</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細菌性</a:t>
            </a:r>
            <a:r>
              <a:rPr kumimoji="1" lang="ja-JP" altLang="en-US" dirty="0">
                <a:latin typeface="UD デジタル 教科書体 NP-B" panose="02020700000000000000" pitchFamily="18" charset="-128"/>
                <a:ea typeface="UD デジタル 教科書体 NP-B" panose="02020700000000000000" pitchFamily="18" charset="-128"/>
              </a:rPr>
              <a:t>外耳炎：</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黄色い　　　　　</a:t>
            </a:r>
            <a:r>
              <a:rPr kumimoji="1" lang="ja-JP" altLang="en-US" dirty="0" smtClean="0">
                <a:latin typeface="UD デジタル 教科書体 NP-B" panose="02020700000000000000" pitchFamily="18" charset="-128"/>
                <a:ea typeface="UD デジタル 教科書体 NP-B" panose="02020700000000000000" pitchFamily="18" charset="-128"/>
              </a:rPr>
              <a:t>した</a:t>
            </a:r>
            <a:r>
              <a:rPr kumimoji="1" lang="ja-JP" altLang="en-US" dirty="0">
                <a:latin typeface="UD デジタル 教科書体 NP-B" panose="02020700000000000000" pitchFamily="18" charset="-128"/>
                <a:ea typeface="UD デジタル 教科書体 NP-B" panose="02020700000000000000" pitchFamily="18" charset="-128"/>
              </a:rPr>
              <a:t>耳垢</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アレルギー性</a:t>
            </a:r>
            <a:r>
              <a:rPr kumimoji="1" lang="ja-JP" altLang="en-US" dirty="0">
                <a:latin typeface="UD デジタル 教科書体 NP-B" panose="02020700000000000000" pitchFamily="18" charset="-128"/>
                <a:ea typeface="UD デジタル 教科書体 NP-B" panose="02020700000000000000" pitchFamily="18" charset="-128"/>
              </a:rPr>
              <a:t>外耳炎：</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赤くなってかゆい</a:t>
            </a:r>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4" name="図 3">
            <a:extLst>
              <a:ext uri="{FF2B5EF4-FFF2-40B4-BE49-F238E27FC236}">
                <a16:creationId xmlns="" xmlns:a16="http://schemas.microsoft.com/office/drawing/2014/main" id="{DEA7BA3B-B24E-D4CA-C8C5-1B1B14C0FEFA}"/>
              </a:ext>
            </a:extLst>
          </p:cNvPr>
          <p:cNvPicPr>
            <a:picLocks noChangeAspect="1"/>
          </p:cNvPicPr>
          <p:nvPr/>
        </p:nvPicPr>
        <p:blipFill>
          <a:blip r:embed="rId3"/>
          <a:stretch>
            <a:fillRect/>
          </a:stretch>
        </p:blipFill>
        <p:spPr>
          <a:xfrm>
            <a:off x="400594" y="2313206"/>
            <a:ext cx="3054948" cy="3115055"/>
          </a:xfrm>
          <a:prstGeom prst="rect">
            <a:avLst/>
          </a:prstGeom>
        </p:spPr>
      </p:pic>
      <p:sp>
        <p:nvSpPr>
          <p:cNvPr id="5" name="テキスト ボックス 4">
            <a:extLst>
              <a:ext uri="{FF2B5EF4-FFF2-40B4-BE49-F238E27FC236}">
                <a16:creationId xmlns="" xmlns:a16="http://schemas.microsoft.com/office/drawing/2014/main" id="{F79E31DC-0EB5-A5EE-C0D5-93D01F8F6A2C}"/>
              </a:ext>
            </a:extLst>
          </p:cNvPr>
          <p:cNvSpPr txBox="1"/>
          <p:nvPr/>
        </p:nvSpPr>
        <p:spPr>
          <a:xfrm>
            <a:off x="4392979" y="5258357"/>
            <a:ext cx="7128460" cy="1200329"/>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耳血腫</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じけっしゅ</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耳介の皮下に血がたまります。原因は不明ですが、耳をかいて耳介の血管が破れることもあると考えられています。手術が必要な場合もあります。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08754" y="2993683"/>
            <a:ext cx="669371"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耳介</a:t>
            </a:r>
          </a:p>
        </p:txBody>
      </p:sp>
      <p:sp>
        <p:nvSpPr>
          <p:cNvPr id="12" name="フリーフォーム 11"/>
          <p:cNvSpPr/>
          <p:nvPr/>
        </p:nvSpPr>
        <p:spPr>
          <a:xfrm>
            <a:off x="2912881" y="4687659"/>
            <a:ext cx="45719" cy="120013"/>
          </a:xfrm>
          <a:custGeom>
            <a:avLst/>
            <a:gdLst>
              <a:gd name="connsiteX0" fmla="*/ 75414 w 75414"/>
              <a:gd name="connsiteY0" fmla="*/ 0 h 197963"/>
              <a:gd name="connsiteX1" fmla="*/ 28280 w 75414"/>
              <a:gd name="connsiteY1" fmla="*/ 84841 h 197963"/>
              <a:gd name="connsiteX2" fmla="*/ 9426 w 75414"/>
              <a:gd name="connsiteY2" fmla="*/ 141402 h 197963"/>
              <a:gd name="connsiteX3" fmla="*/ 0 w 75414"/>
              <a:gd name="connsiteY3" fmla="*/ 197963 h 197963"/>
            </a:gdLst>
            <a:ahLst/>
            <a:cxnLst>
              <a:cxn ang="0">
                <a:pos x="connsiteX0" y="connsiteY0"/>
              </a:cxn>
              <a:cxn ang="0">
                <a:pos x="connsiteX1" y="connsiteY1"/>
              </a:cxn>
              <a:cxn ang="0">
                <a:pos x="connsiteX2" y="connsiteY2"/>
              </a:cxn>
              <a:cxn ang="0">
                <a:pos x="connsiteX3" y="connsiteY3"/>
              </a:cxn>
            </a:cxnLst>
            <a:rect l="l" t="t" r="r" b="b"/>
            <a:pathLst>
              <a:path w="75414" h="197963">
                <a:moveTo>
                  <a:pt x="75414" y="0"/>
                </a:moveTo>
                <a:cubicBezTo>
                  <a:pt x="57346" y="30637"/>
                  <a:pt x="39278" y="61274"/>
                  <a:pt x="28280" y="84841"/>
                </a:cubicBezTo>
                <a:cubicBezTo>
                  <a:pt x="17282" y="108408"/>
                  <a:pt x="14139" y="122548"/>
                  <a:pt x="9426" y="141402"/>
                </a:cubicBezTo>
                <a:cubicBezTo>
                  <a:pt x="4713" y="160256"/>
                  <a:pt x="2356" y="179109"/>
                  <a:pt x="0" y="197963"/>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正方形/長方形 1"/>
          <p:cNvSpPr/>
          <p:nvPr/>
        </p:nvSpPr>
        <p:spPr>
          <a:xfrm>
            <a:off x="7246111" y="4000792"/>
            <a:ext cx="1107996" cy="369332"/>
          </a:xfrm>
          <a:prstGeom prst="rect">
            <a:avLst/>
          </a:prstGeom>
        </p:spPr>
        <p:txBody>
          <a:bodyPr wrap="none">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ザラザラ</a:t>
            </a:r>
            <a:endParaRPr lang="ja-JP" altLang="en-US" dirty="0"/>
          </a:p>
        </p:txBody>
      </p:sp>
      <p:sp>
        <p:nvSpPr>
          <p:cNvPr id="3" name="正方形/長方形 2"/>
          <p:cNvSpPr/>
          <p:nvPr/>
        </p:nvSpPr>
        <p:spPr>
          <a:xfrm>
            <a:off x="9207915" y="4293388"/>
            <a:ext cx="1107996" cy="369332"/>
          </a:xfrm>
          <a:prstGeom prst="rect">
            <a:avLst/>
          </a:prstGeom>
        </p:spPr>
        <p:txBody>
          <a:bodyPr wrap="none">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ベタベタ</a:t>
            </a:r>
            <a:endParaRPr lang="ja-JP" altLang="en-US" dirty="0"/>
          </a:p>
        </p:txBody>
      </p:sp>
      <p:sp>
        <p:nvSpPr>
          <p:cNvPr id="6" name="正方形/長方形 5"/>
          <p:cNvSpPr/>
          <p:nvPr/>
        </p:nvSpPr>
        <p:spPr>
          <a:xfrm>
            <a:off x="7170795" y="4562999"/>
            <a:ext cx="1107996" cy="369332"/>
          </a:xfrm>
          <a:prstGeom prst="rect">
            <a:avLst/>
          </a:prstGeom>
        </p:spPr>
        <p:txBody>
          <a:bodyPr wrap="none">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ドロドロ</a:t>
            </a:r>
            <a:endParaRPr lang="ja-JP" altLang="en-US" dirty="0"/>
          </a:p>
        </p:txBody>
      </p:sp>
    </p:spTree>
    <p:extLst>
      <p:ext uri="{BB962C8B-B14F-4D97-AF65-F5344CB8AC3E}">
        <p14:creationId xmlns:p14="http://schemas.microsoft.com/office/powerpoint/2010/main" val="127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中耳</a:t>
            </a:r>
            <a:r>
              <a:rPr kumimoji="1" lang="ja-JP" altLang="en-US" dirty="0">
                <a:latin typeface="UD デジタル 教科書体 NP-B" panose="02020700000000000000" pitchFamily="18" charset="-128"/>
                <a:ea typeface="UD デジタル 教科書体 NP-B" panose="02020700000000000000" pitchFamily="18" charset="-128"/>
              </a:rPr>
              <a:t>の疾患</a:t>
            </a:r>
          </a:p>
        </p:txBody>
      </p:sp>
      <p:sp>
        <p:nvSpPr>
          <p:cNvPr id="8" name="テキスト ボックス 7"/>
          <p:cNvSpPr txBox="1"/>
          <p:nvPr/>
        </p:nvSpPr>
        <p:spPr>
          <a:xfrm>
            <a:off x="2037430" y="1334680"/>
            <a:ext cx="8473817"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鼓膜</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こまく</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から鼓室</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こしつ</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までの部分です。耳</a:t>
            </a:r>
            <a:r>
              <a:rPr kumimoji="1" lang="ja-JP" altLang="en-US" dirty="0" smtClean="0">
                <a:latin typeface="UD デジタル 教科書体 NP-B" panose="02020700000000000000" pitchFamily="18" charset="-128"/>
                <a:ea typeface="UD デジタル 教科書体 NP-B" panose="02020700000000000000" pitchFamily="18" charset="-128"/>
              </a:rPr>
              <a:t>小骨</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smtClean="0">
                <a:latin typeface="UD デジタル 教科書体 NP-B" panose="02020700000000000000" pitchFamily="18" charset="-128"/>
                <a:ea typeface="UD デジタル 教科書体 NP-B" panose="02020700000000000000" pitchFamily="18" charset="-128"/>
              </a:rPr>
              <a:t>じし</a:t>
            </a:r>
            <a:r>
              <a:rPr kumimoji="1" lang="ja-JP" altLang="en-US" dirty="0" err="1" smtClean="0">
                <a:latin typeface="UD デジタル 教科書体 NP-B" panose="02020700000000000000" pitchFamily="18" charset="-128"/>
                <a:ea typeface="UD デジタル 教科書体 NP-B" panose="02020700000000000000" pitchFamily="18" charset="-128"/>
              </a:rPr>
              <a:t>ょう</a:t>
            </a:r>
            <a:r>
              <a:rPr kumimoji="1" lang="ja-JP" altLang="en-US" dirty="0" smtClean="0">
                <a:latin typeface="UD デジタル 教科書体 NP-B" panose="02020700000000000000" pitchFamily="18" charset="-128"/>
                <a:ea typeface="UD デジタル 教科書体 NP-B" panose="02020700000000000000" pitchFamily="18" charset="-128"/>
              </a:rPr>
              <a:t>こつ</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smtClean="0">
                <a:latin typeface="UD デジタル 教科書体 NP-B" panose="02020700000000000000" pitchFamily="18" charset="-128"/>
                <a:ea typeface="UD デジタル 教科書体 NP-B" panose="02020700000000000000" pitchFamily="18" charset="-128"/>
              </a:rPr>
              <a:t>が</a:t>
            </a:r>
            <a:r>
              <a:rPr kumimoji="1" lang="ja-JP" altLang="en-US" dirty="0">
                <a:latin typeface="UD デジタル 教科書体 NP-B" panose="02020700000000000000" pitchFamily="18" charset="-128"/>
                <a:ea typeface="UD デジタル 教科書体 NP-B" panose="02020700000000000000" pitchFamily="18" charset="-128"/>
              </a:rPr>
              <a:t>あり音の振動を内耳に伝えています。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 xmlns:a16="http://schemas.microsoft.com/office/drawing/2014/main" id="{0822D4F5-4760-C579-D42C-A9CDA273DC22}"/>
              </a:ext>
            </a:extLst>
          </p:cNvPr>
          <p:cNvSpPr txBox="1"/>
          <p:nvPr/>
        </p:nvSpPr>
        <p:spPr>
          <a:xfrm>
            <a:off x="644056" y="1335105"/>
            <a:ext cx="1393374" cy="523220"/>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中耳</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 xmlns:a16="http://schemas.microsoft.com/office/drawing/2014/main" id="{630705C8-9C74-21BB-86AE-780C4D745BAA}"/>
              </a:ext>
            </a:extLst>
          </p:cNvPr>
          <p:cNvSpPr txBox="1"/>
          <p:nvPr/>
        </p:nvSpPr>
        <p:spPr>
          <a:xfrm>
            <a:off x="4392979" y="2362069"/>
            <a:ext cx="7128460" cy="1754326"/>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中耳炎</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ちゅうじえん</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外耳炎が進み鼓膜に穴が空き、中耳まで炎症が及んでいる状態です。外からはわかりませんが、「耳の痛み」「首を傾ける（斜頸</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しゃけい</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）」「めまいやふらつき」「回転するように歩く（旋回運動</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せんかいうんどう</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）」などが見られます。</a:t>
            </a:r>
            <a:endParaRPr kumimoji="1"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4" name="図 3">
            <a:extLst>
              <a:ext uri="{FF2B5EF4-FFF2-40B4-BE49-F238E27FC236}">
                <a16:creationId xmlns="" xmlns:a16="http://schemas.microsoft.com/office/drawing/2014/main" id="{DEA7BA3B-B24E-D4CA-C8C5-1B1B14C0FEFA}"/>
              </a:ext>
            </a:extLst>
          </p:cNvPr>
          <p:cNvPicPr>
            <a:picLocks noChangeAspect="1"/>
          </p:cNvPicPr>
          <p:nvPr/>
        </p:nvPicPr>
        <p:blipFill>
          <a:blip r:embed="rId3"/>
          <a:stretch>
            <a:fillRect/>
          </a:stretch>
        </p:blipFill>
        <p:spPr>
          <a:xfrm>
            <a:off x="400594" y="2313206"/>
            <a:ext cx="3054948" cy="3115055"/>
          </a:xfrm>
          <a:prstGeom prst="rect">
            <a:avLst/>
          </a:prstGeom>
        </p:spPr>
      </p:pic>
      <p:sp>
        <p:nvSpPr>
          <p:cNvPr id="11" name="フリーフォーム 10"/>
          <p:cNvSpPr/>
          <p:nvPr/>
        </p:nvSpPr>
        <p:spPr>
          <a:xfrm>
            <a:off x="2912881" y="4687659"/>
            <a:ext cx="45719" cy="120013"/>
          </a:xfrm>
          <a:custGeom>
            <a:avLst/>
            <a:gdLst>
              <a:gd name="connsiteX0" fmla="*/ 75414 w 75414"/>
              <a:gd name="connsiteY0" fmla="*/ 0 h 197963"/>
              <a:gd name="connsiteX1" fmla="*/ 28280 w 75414"/>
              <a:gd name="connsiteY1" fmla="*/ 84841 h 197963"/>
              <a:gd name="connsiteX2" fmla="*/ 9426 w 75414"/>
              <a:gd name="connsiteY2" fmla="*/ 141402 h 197963"/>
              <a:gd name="connsiteX3" fmla="*/ 0 w 75414"/>
              <a:gd name="connsiteY3" fmla="*/ 197963 h 197963"/>
            </a:gdLst>
            <a:ahLst/>
            <a:cxnLst>
              <a:cxn ang="0">
                <a:pos x="connsiteX0" y="connsiteY0"/>
              </a:cxn>
              <a:cxn ang="0">
                <a:pos x="connsiteX1" y="connsiteY1"/>
              </a:cxn>
              <a:cxn ang="0">
                <a:pos x="connsiteX2" y="connsiteY2"/>
              </a:cxn>
              <a:cxn ang="0">
                <a:pos x="connsiteX3" y="connsiteY3"/>
              </a:cxn>
            </a:cxnLst>
            <a:rect l="l" t="t" r="r" b="b"/>
            <a:pathLst>
              <a:path w="75414" h="197963">
                <a:moveTo>
                  <a:pt x="75414" y="0"/>
                </a:moveTo>
                <a:cubicBezTo>
                  <a:pt x="57346" y="30637"/>
                  <a:pt x="39278" y="61274"/>
                  <a:pt x="28280" y="84841"/>
                </a:cubicBezTo>
                <a:cubicBezTo>
                  <a:pt x="17282" y="108408"/>
                  <a:pt x="14139" y="122548"/>
                  <a:pt x="9426" y="141402"/>
                </a:cubicBezTo>
                <a:cubicBezTo>
                  <a:pt x="4713" y="160256"/>
                  <a:pt x="2356" y="179109"/>
                  <a:pt x="0" y="197963"/>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413558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内耳</a:t>
            </a:r>
            <a:r>
              <a:rPr kumimoji="1" lang="ja-JP" altLang="en-US" dirty="0">
                <a:latin typeface="UD デジタル 教科書体 NP-B" panose="02020700000000000000" pitchFamily="18" charset="-128"/>
                <a:ea typeface="UD デジタル 教科書体 NP-B" panose="02020700000000000000" pitchFamily="18" charset="-128"/>
              </a:rPr>
              <a:t>の疾患</a:t>
            </a:r>
          </a:p>
        </p:txBody>
      </p:sp>
      <p:sp>
        <p:nvSpPr>
          <p:cNvPr id="8" name="テキスト ボックス 7"/>
          <p:cNvSpPr txBox="1"/>
          <p:nvPr/>
        </p:nvSpPr>
        <p:spPr>
          <a:xfrm>
            <a:off x="2037430" y="1334680"/>
            <a:ext cx="9736648"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鼓室</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こしつ</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より奥の部分です。リンパ液に満たされた空間で、</a:t>
            </a:r>
            <a:r>
              <a:rPr kumimoji="1" lang="ja-JP" altLang="en-US" dirty="0" smtClean="0">
                <a:latin typeface="UD デジタル 教科書体 NP-B" panose="02020700000000000000" pitchFamily="18" charset="-128"/>
                <a:ea typeface="UD デジタル 教科書体 NP-B" panose="02020700000000000000" pitchFamily="18" charset="-128"/>
              </a:rPr>
              <a:t>半規管</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err="1" smtClean="0">
                <a:latin typeface="UD デジタル 教科書体 NP-B" panose="02020700000000000000" pitchFamily="18" charset="-128"/>
                <a:ea typeface="UD デジタル 教科書体 NP-B" panose="02020700000000000000" pitchFamily="18" charset="-128"/>
              </a:rPr>
              <a:t>はん</a:t>
            </a:r>
            <a:r>
              <a:rPr kumimoji="1" lang="ja-JP" altLang="en-US" dirty="0" smtClean="0">
                <a:latin typeface="UD デジタル 教科書体 NP-B" panose="02020700000000000000" pitchFamily="18" charset="-128"/>
                <a:ea typeface="UD デジタル 教科書体 NP-B" panose="02020700000000000000" pitchFamily="18" charset="-128"/>
              </a:rPr>
              <a:t>きかん</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smtClean="0">
                <a:latin typeface="UD デジタル 教科書体 NP-B" panose="02020700000000000000" pitchFamily="18" charset="-128"/>
                <a:ea typeface="UD デジタル 教科書体 NP-B" panose="02020700000000000000" pitchFamily="18" charset="-128"/>
              </a:rPr>
              <a:t>や蝸牛</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err="1" smtClean="0">
                <a:latin typeface="UD デジタル 教科書体 NP-B" panose="02020700000000000000" pitchFamily="18" charset="-128"/>
                <a:ea typeface="UD デジタル 教科書体 NP-B" panose="02020700000000000000" pitchFamily="18" charset="-128"/>
              </a:rPr>
              <a:t>かぎゅう</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err="1" smtClean="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前庭など聴覚・平衡感覚・回転の感知に関与する器官があります。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 xmlns:a16="http://schemas.microsoft.com/office/drawing/2014/main" id="{0822D4F5-4760-C579-D42C-A9CDA273DC22}"/>
              </a:ext>
            </a:extLst>
          </p:cNvPr>
          <p:cNvSpPr txBox="1"/>
          <p:nvPr/>
        </p:nvSpPr>
        <p:spPr>
          <a:xfrm>
            <a:off x="644056" y="1335105"/>
            <a:ext cx="1393374" cy="523220"/>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内耳</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 xmlns:a16="http://schemas.microsoft.com/office/drawing/2014/main" id="{630705C8-9C74-21BB-86AE-780C4D745BAA}"/>
              </a:ext>
            </a:extLst>
          </p:cNvPr>
          <p:cNvSpPr txBox="1"/>
          <p:nvPr/>
        </p:nvSpPr>
        <p:spPr>
          <a:xfrm>
            <a:off x="4392979" y="2362069"/>
            <a:ext cx="7128460" cy="2308324"/>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内耳炎</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ないじえん</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中耳炎が進み内耳まで炎症が及んでいる状態です。「姿勢が保てない」「</a:t>
            </a:r>
            <a:r>
              <a:rPr kumimoji="1" lang="ja-JP" altLang="en-US" dirty="0" smtClean="0">
                <a:latin typeface="UD デジタル 教科書体 NP-B" panose="02020700000000000000" pitchFamily="18" charset="-128"/>
                <a:ea typeface="UD デジタル 教科書体 NP-B" panose="02020700000000000000" pitchFamily="18" charset="-128"/>
              </a:rPr>
              <a:t>嘔吐</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smtClean="0">
                <a:latin typeface="UD デジタル 教科書体 NP-B" panose="02020700000000000000" pitchFamily="18" charset="-128"/>
                <a:ea typeface="UD デジタル 教科書体 NP-B" panose="02020700000000000000" pitchFamily="18" charset="-128"/>
              </a:rPr>
              <a:t>おうと</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smtClean="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眼振</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がんしん</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」「瞬膜</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しゅんまく</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の突出」「ひどいめまい」などが見られます。</a:t>
            </a:r>
            <a:endParaRPr kumimoji="1"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smtClean="0">
                <a:latin typeface="UD デジタル 教科書体 NP-B" panose="02020700000000000000" pitchFamily="18" charset="-128"/>
                <a:ea typeface="UD デジタル 教科書体 NP-B" panose="02020700000000000000" pitchFamily="18" charset="-128"/>
              </a:rPr>
              <a:t>さらに聴神経から髄</a:t>
            </a:r>
            <a:r>
              <a:rPr kumimoji="1" lang="ja-JP" altLang="en-US" dirty="0">
                <a:latin typeface="UD デジタル 教科書体 NP-B" panose="02020700000000000000" pitchFamily="18" charset="-128"/>
                <a:ea typeface="UD デジタル 教科書体 NP-B" panose="02020700000000000000" pitchFamily="18" charset="-128"/>
              </a:rPr>
              <a:t>膜脳炎</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ずいまくのうえん</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を発症すると発作や呼吸異常などの神経症状がみられ命に関わる事態になります。</a:t>
            </a:r>
            <a:endParaRPr kumimoji="1"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4" name="図 3">
            <a:extLst>
              <a:ext uri="{FF2B5EF4-FFF2-40B4-BE49-F238E27FC236}">
                <a16:creationId xmlns="" xmlns:a16="http://schemas.microsoft.com/office/drawing/2014/main" id="{DEA7BA3B-B24E-D4CA-C8C5-1B1B14C0FEFA}"/>
              </a:ext>
            </a:extLst>
          </p:cNvPr>
          <p:cNvPicPr>
            <a:picLocks noChangeAspect="1"/>
          </p:cNvPicPr>
          <p:nvPr/>
        </p:nvPicPr>
        <p:blipFill>
          <a:blip r:embed="rId3"/>
          <a:stretch>
            <a:fillRect/>
          </a:stretch>
        </p:blipFill>
        <p:spPr>
          <a:xfrm>
            <a:off x="400594" y="2313206"/>
            <a:ext cx="3054948" cy="3115055"/>
          </a:xfrm>
          <a:prstGeom prst="rect">
            <a:avLst/>
          </a:prstGeom>
        </p:spPr>
      </p:pic>
      <p:pic>
        <p:nvPicPr>
          <p:cNvPr id="2" name="図 1"/>
          <p:cNvPicPr>
            <a:picLocks noChangeAspect="1"/>
          </p:cNvPicPr>
          <p:nvPr/>
        </p:nvPicPr>
        <p:blipFill>
          <a:blip r:embed="rId4"/>
          <a:stretch>
            <a:fillRect/>
          </a:stretch>
        </p:blipFill>
        <p:spPr>
          <a:xfrm rot="10800000" flipV="1">
            <a:off x="3881321" y="4670393"/>
            <a:ext cx="2590800" cy="1752600"/>
          </a:xfrm>
          <a:prstGeom prst="rect">
            <a:avLst/>
          </a:prstGeom>
        </p:spPr>
      </p:pic>
      <p:sp>
        <p:nvSpPr>
          <p:cNvPr id="3" name="正方形/長方形 2"/>
          <p:cNvSpPr/>
          <p:nvPr/>
        </p:nvSpPr>
        <p:spPr>
          <a:xfrm>
            <a:off x="4582762" y="6336325"/>
            <a:ext cx="877163"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半規管</a:t>
            </a:r>
            <a:endParaRPr lang="ja-JP" altLang="en-US" dirty="0"/>
          </a:p>
        </p:txBody>
      </p:sp>
      <p:sp>
        <p:nvSpPr>
          <p:cNvPr id="5" name="正方形/長方形 4"/>
          <p:cNvSpPr/>
          <p:nvPr/>
        </p:nvSpPr>
        <p:spPr>
          <a:xfrm>
            <a:off x="5333869" y="4806968"/>
            <a:ext cx="646331"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蝸牛</a:t>
            </a:r>
            <a:endParaRPr lang="ja-JP" altLang="en-US" dirty="0"/>
          </a:p>
        </p:txBody>
      </p:sp>
      <p:sp>
        <p:nvSpPr>
          <p:cNvPr id="11" name="フリーフォーム 10"/>
          <p:cNvSpPr/>
          <p:nvPr/>
        </p:nvSpPr>
        <p:spPr>
          <a:xfrm>
            <a:off x="2912881" y="4687659"/>
            <a:ext cx="45719" cy="120013"/>
          </a:xfrm>
          <a:custGeom>
            <a:avLst/>
            <a:gdLst>
              <a:gd name="connsiteX0" fmla="*/ 75414 w 75414"/>
              <a:gd name="connsiteY0" fmla="*/ 0 h 197963"/>
              <a:gd name="connsiteX1" fmla="*/ 28280 w 75414"/>
              <a:gd name="connsiteY1" fmla="*/ 84841 h 197963"/>
              <a:gd name="connsiteX2" fmla="*/ 9426 w 75414"/>
              <a:gd name="connsiteY2" fmla="*/ 141402 h 197963"/>
              <a:gd name="connsiteX3" fmla="*/ 0 w 75414"/>
              <a:gd name="connsiteY3" fmla="*/ 197963 h 197963"/>
            </a:gdLst>
            <a:ahLst/>
            <a:cxnLst>
              <a:cxn ang="0">
                <a:pos x="connsiteX0" y="connsiteY0"/>
              </a:cxn>
              <a:cxn ang="0">
                <a:pos x="connsiteX1" y="connsiteY1"/>
              </a:cxn>
              <a:cxn ang="0">
                <a:pos x="connsiteX2" y="connsiteY2"/>
              </a:cxn>
              <a:cxn ang="0">
                <a:pos x="connsiteX3" y="connsiteY3"/>
              </a:cxn>
            </a:cxnLst>
            <a:rect l="l" t="t" r="r" b="b"/>
            <a:pathLst>
              <a:path w="75414" h="197963">
                <a:moveTo>
                  <a:pt x="75414" y="0"/>
                </a:moveTo>
                <a:cubicBezTo>
                  <a:pt x="57346" y="30637"/>
                  <a:pt x="39278" y="61274"/>
                  <a:pt x="28280" y="84841"/>
                </a:cubicBezTo>
                <a:cubicBezTo>
                  <a:pt x="17282" y="108408"/>
                  <a:pt x="14139" y="122548"/>
                  <a:pt x="9426" y="141402"/>
                </a:cubicBezTo>
                <a:cubicBezTo>
                  <a:pt x="4713" y="160256"/>
                  <a:pt x="2356" y="179109"/>
                  <a:pt x="0" y="197963"/>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640197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98232"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耳の疾患の注意点</a:t>
            </a:r>
          </a:p>
        </p:txBody>
      </p:sp>
      <p:sp>
        <p:nvSpPr>
          <p:cNvPr id="6" name="テキスト ボックス 1">
            <a:extLst>
              <a:ext uri="{FF2B5EF4-FFF2-40B4-BE49-F238E27FC236}">
                <a16:creationId xmlns="" xmlns:a16="http://schemas.microsoft.com/office/drawing/2014/main" id="{233AE591-B49F-424A-A41A-4F731567E230}"/>
              </a:ext>
            </a:extLst>
          </p:cNvPr>
          <p:cNvSpPr txBox="1"/>
          <p:nvPr/>
        </p:nvSpPr>
        <p:spPr>
          <a:xfrm>
            <a:off x="722282" y="1541312"/>
            <a:ext cx="10747435" cy="138499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a:latin typeface="UD デジタル 教科書体 NP-B" panose="02020700000000000000" pitchFamily="18" charset="-128"/>
                <a:ea typeface="UD デジタル 教科書体 NP-B" panose="02020700000000000000" pitchFamily="18" charset="-128"/>
              </a:rPr>
              <a:t>・耳垢がないのに耳そうじはしない</a:t>
            </a:r>
            <a:endParaRPr kumimoji="1"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・マラセチアの場合は週一回の耳そうじをする　　</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 xmlns:a16="http://schemas.microsoft.com/office/drawing/2014/main" id="{75BB4EE2-6BDB-9FF9-448E-C3B7900E6BFE}"/>
              </a:ext>
            </a:extLst>
          </p:cNvPr>
          <p:cNvSpPr txBox="1"/>
          <p:nvPr/>
        </p:nvSpPr>
        <p:spPr>
          <a:xfrm>
            <a:off x="722282" y="3356992"/>
            <a:ext cx="10747435" cy="224676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耳道の皮膚は薄いので、強くこすらない</a:t>
            </a:r>
            <a:endParaRPr kumimoji="1"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a:p>
            <a:endParaRPr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a:p>
            <a:r>
              <a:rPr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が</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入っているイヤークリーナーは使わない</a:t>
            </a:r>
            <a:endParaRPr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a:p>
            <a:endParaRPr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毎日耳を観察し、異常があったら病院に行くこと　　</a:t>
            </a:r>
            <a:endParaRPr kumimoji="1"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p:cNvSpPr/>
          <p:nvPr/>
        </p:nvSpPr>
        <p:spPr>
          <a:xfrm>
            <a:off x="1045778" y="4279084"/>
            <a:ext cx="1980029" cy="523220"/>
          </a:xfrm>
          <a:prstGeom prst="rect">
            <a:avLst/>
          </a:prstGeom>
        </p:spPr>
        <p:txBody>
          <a:bodyPr wrap="none">
            <a:spAutoFit/>
          </a:bodyPr>
          <a:lstStyle/>
          <a:p>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アルコール</a:t>
            </a:r>
            <a:endParaRPr lang="ja-JP" altLang="en-US" sz="2800" dirty="0"/>
          </a:p>
        </p:txBody>
      </p:sp>
    </p:spTree>
    <p:extLst>
      <p:ext uri="{BB962C8B-B14F-4D97-AF65-F5344CB8AC3E}">
        <p14:creationId xmlns:p14="http://schemas.microsoft.com/office/powerpoint/2010/main" val="40327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20070" y="5728492"/>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沖縄・動物系分野における有機的高専連携プログラム開発・実証事業</a:t>
            </a:r>
          </a:p>
        </p:txBody>
      </p:sp>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https://todaysveterinarynurse.com/neurology/guide-to-veterinary-neurologic-examination/;phoscreative.com,free</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2815194"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使用したイラストの掲載ＵＲＬ、著作者、著作権レベル表示</a:t>
            </a:r>
          </a:p>
        </p:txBody>
      </p:sp>
      <p:pic>
        <p:nvPicPr>
          <p:cNvPr id="3" name="図 2">
            <a:extLst>
              <a:ext uri="{FF2B5EF4-FFF2-40B4-BE49-F238E27FC236}">
                <a16:creationId xmlns="" xmlns:a16="http://schemas.microsoft.com/office/drawing/2014/main" id="{EE1AA4D8-F719-7B34-1009-1287AC7E1B6C}"/>
              </a:ext>
            </a:extLst>
          </p:cNvPr>
          <p:cNvPicPr>
            <a:picLocks noChangeAspect="1"/>
          </p:cNvPicPr>
          <p:nvPr/>
        </p:nvPicPr>
        <p:blipFill>
          <a:blip r:embed="rId2"/>
          <a:stretch>
            <a:fillRect/>
          </a:stretch>
        </p:blipFill>
        <p:spPr>
          <a:xfrm>
            <a:off x="3417808" y="2402800"/>
            <a:ext cx="5067300" cy="2714625"/>
          </a:xfrm>
          <a:prstGeom prst="rect">
            <a:avLst/>
          </a:prstGeom>
        </p:spPr>
      </p:pic>
      <p:sp>
        <p:nvSpPr>
          <p:cNvPr id="2" name="テキスト ボックス 1">
            <a:extLst>
              <a:ext uri="{FF2B5EF4-FFF2-40B4-BE49-F238E27FC236}">
                <a16:creationId xmlns="" xmlns:a16="http://schemas.microsoft.com/office/drawing/2014/main" id="{F6BE4250-E867-5592-1B84-FEE8AE61739C}"/>
              </a:ext>
            </a:extLst>
          </p:cNvPr>
          <p:cNvSpPr txBox="1"/>
          <p:nvPr/>
        </p:nvSpPr>
        <p:spPr>
          <a:xfrm>
            <a:off x="3612357" y="850250"/>
            <a:ext cx="5000420" cy="1323439"/>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犬猫の病気と予防</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感覚器・脳・神経</a:t>
            </a:r>
            <a:r>
              <a:rPr kumimoji="1" lang="en-US" altLang="ja-JP" sz="4000" dirty="0">
                <a:latin typeface="UD デジタル 教科書体 NP-B" panose="02020700000000000000" pitchFamily="18" charset="-128"/>
                <a:ea typeface="UD デジタル 教科書体 NP-B" panose="02020700000000000000" pitchFamily="18" charset="-128"/>
              </a:rPr>
              <a:t>Ⅱ</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770468051"/>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49002" y="816668"/>
            <a:ext cx="4114541" cy="707886"/>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神経のしくみ</a:t>
            </a:r>
          </a:p>
        </p:txBody>
      </p:sp>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https://todaysveterinarynurse.com/neurology/guide-to-veterinary-neurologic-examination/;phoscreative.com,free</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2727029"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使用したイラストの掲載ＵＲＬ、著作者、著作権レベル表示</a:t>
            </a:r>
          </a:p>
        </p:txBody>
      </p:sp>
      <p:pic>
        <p:nvPicPr>
          <p:cNvPr id="10" name="図 9">
            <a:extLst>
              <a:ext uri="{FF2B5EF4-FFF2-40B4-BE49-F238E27FC236}">
                <a16:creationId xmlns="" xmlns:a16="http://schemas.microsoft.com/office/drawing/2014/main" id="{D8E7CEFD-2396-6A5B-CD89-61CFDAA648CB}"/>
              </a:ext>
            </a:extLst>
          </p:cNvPr>
          <p:cNvPicPr>
            <a:picLocks noChangeAspect="1"/>
          </p:cNvPicPr>
          <p:nvPr/>
        </p:nvPicPr>
        <p:blipFill>
          <a:blip r:embed="rId2"/>
          <a:stretch>
            <a:fillRect/>
          </a:stretch>
        </p:blipFill>
        <p:spPr>
          <a:xfrm>
            <a:off x="2744445" y="1524554"/>
            <a:ext cx="5436905" cy="3458068"/>
          </a:xfrm>
          <a:prstGeom prst="rect">
            <a:avLst/>
          </a:prstGeom>
        </p:spPr>
      </p:pic>
    </p:spTree>
    <p:extLst>
      <p:ext uri="{BB962C8B-B14F-4D97-AF65-F5344CB8AC3E}">
        <p14:creationId xmlns:p14="http://schemas.microsoft.com/office/powerpoint/2010/main" val="155269753"/>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 xmlns:a16="http://schemas.microsoft.com/office/drawing/2014/main" id="{AF3CBC58-5493-4090-AC8E-5E586C89F018}"/>
              </a:ext>
            </a:extLst>
          </p:cNvPr>
          <p:cNvSpPr>
            <a:spLocks noGrp="1"/>
          </p:cNvSpPr>
          <p:nvPr>
            <p:ph type="sldNum" sz="quarter" idx="12"/>
          </p:nvPr>
        </p:nvSpPr>
        <p:spPr>
          <a:xfrm>
            <a:off x="9233084" y="5942375"/>
            <a:ext cx="2743200" cy="365125"/>
          </a:xfrm>
        </p:spPr>
        <p:txBody>
          <a:bodyPr/>
          <a:lstStyle/>
          <a:p>
            <a:fld id="{2B2CFCA4-E250-4AF5-B0F9-AAE84DE0D48B}" type="slidenum">
              <a:rPr kumimoji="1" lang="ja-JP" altLang="en-US" smtClean="0">
                <a:latin typeface="UD デジタル 教科書体 NP-B" panose="02020700000000000000" pitchFamily="18" charset="-128"/>
                <a:ea typeface="UD デジタル 教科書体 NP-B" panose="02020700000000000000" pitchFamily="18" charset="-128"/>
              </a:rPr>
              <a:t>18</a:t>
            </a:fld>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6" name="AutoShape 6" descr="ゴルジ体のイラスト | かわいいフリー素材集 いらすと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17" name="AutoShape 8" descr="ゴルジ体のイラスト | かわいいフリー素材集 いらすとや"/>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pic>
        <p:nvPicPr>
          <p:cNvPr id="2" name="図 1">
            <a:extLst>
              <a:ext uri="{FF2B5EF4-FFF2-40B4-BE49-F238E27FC236}">
                <a16:creationId xmlns="" xmlns:a16="http://schemas.microsoft.com/office/drawing/2014/main" id="{A7D13056-C2D1-2499-893F-425AED8F694B}"/>
              </a:ext>
            </a:extLst>
          </p:cNvPr>
          <p:cNvPicPr>
            <a:picLocks noChangeAspect="1"/>
          </p:cNvPicPr>
          <p:nvPr/>
        </p:nvPicPr>
        <p:blipFill>
          <a:blip r:embed="rId4"/>
          <a:stretch>
            <a:fillRect/>
          </a:stretch>
        </p:blipFill>
        <p:spPr>
          <a:xfrm>
            <a:off x="39384" y="158023"/>
            <a:ext cx="1338741" cy="937516"/>
          </a:xfrm>
          <a:prstGeom prst="rect">
            <a:avLst/>
          </a:prstGeom>
        </p:spPr>
      </p:pic>
      <p:sp>
        <p:nvSpPr>
          <p:cNvPr id="6" name="タイトル 1">
            <a:extLst>
              <a:ext uri="{FF2B5EF4-FFF2-40B4-BE49-F238E27FC236}">
                <a16:creationId xmlns="" xmlns:a16="http://schemas.microsoft.com/office/drawing/2014/main" id="{6454184F-B1EC-1FF1-8573-6BED40E42A0C}"/>
              </a:ext>
            </a:extLst>
          </p:cNvPr>
          <p:cNvSpPr>
            <a:spLocks noGrp="1"/>
          </p:cNvSpPr>
          <p:nvPr>
            <p:ph type="title"/>
          </p:nvPr>
        </p:nvSpPr>
        <p:spPr>
          <a:xfrm>
            <a:off x="1529882" y="405010"/>
            <a:ext cx="2632815"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神経とは</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 xmlns:a16="http://schemas.microsoft.com/office/drawing/2014/main" id="{D812E190-04B3-E176-D1BE-D3C44B42EB47}"/>
              </a:ext>
            </a:extLst>
          </p:cNvPr>
          <p:cNvSpPr txBox="1"/>
          <p:nvPr/>
        </p:nvSpPr>
        <p:spPr>
          <a:xfrm>
            <a:off x="202391" y="1527677"/>
            <a:ext cx="4883415" cy="1631216"/>
          </a:xfrm>
          <a:prstGeom prst="rect">
            <a:avLst/>
          </a:prstGeom>
          <a:noFill/>
        </p:spPr>
        <p:txBody>
          <a:bodyPr wrap="square" rtlCol="0">
            <a:spAutoFit/>
          </a:bodyPr>
          <a:lstStyle/>
          <a:p>
            <a:r>
              <a:rPr kumimoji="1" lang="ja-JP" altLang="en-US" sz="2000" dirty="0">
                <a:latin typeface="UD デジタル 教科書体 NP-B" panose="02020700000000000000" pitchFamily="18" charset="-128"/>
                <a:ea typeface="UD デジタル 教科書体 NP-B" panose="02020700000000000000" pitchFamily="18" charset="-128"/>
              </a:rPr>
              <a:t>①感覚器（眼や耳や鼻や触感など）から</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　中枢（脳や延髄など）への情報伝達</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②中枢での情報処理</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③中枢から効果器（筋肉や内臓など）へ</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　の情報伝達</a:t>
            </a:r>
          </a:p>
        </p:txBody>
      </p:sp>
      <p:graphicFrame>
        <p:nvGraphicFramePr>
          <p:cNvPr id="13" name="表 21">
            <a:extLst>
              <a:ext uri="{FF2B5EF4-FFF2-40B4-BE49-F238E27FC236}">
                <a16:creationId xmlns="" xmlns:a16="http://schemas.microsoft.com/office/drawing/2014/main" id="{5B28B203-F1FC-B793-CC23-6132C80957BC}"/>
              </a:ext>
            </a:extLst>
          </p:cNvPr>
          <p:cNvGraphicFramePr>
            <a:graphicFrameLocks noGrp="1"/>
          </p:cNvGraphicFramePr>
          <p:nvPr>
            <p:extLst>
              <p:ext uri="{D42A27DB-BD31-4B8C-83A1-F6EECF244321}">
                <p14:modId xmlns:p14="http://schemas.microsoft.com/office/powerpoint/2010/main" val="1932069916"/>
              </p:ext>
            </p:extLst>
          </p:nvPr>
        </p:nvGraphicFramePr>
        <p:xfrm>
          <a:off x="987531" y="4043006"/>
          <a:ext cx="10308046" cy="1854200"/>
        </p:xfrm>
        <a:graphic>
          <a:graphicData uri="http://schemas.openxmlformats.org/drawingml/2006/table">
            <a:tbl>
              <a:tblPr firstRow="1" bandRow="1">
                <a:tableStyleId>{5940675A-B579-460E-94D1-54222C63F5DA}</a:tableStyleId>
              </a:tblPr>
              <a:tblGrid>
                <a:gridCol w="2660642">
                  <a:extLst>
                    <a:ext uri="{9D8B030D-6E8A-4147-A177-3AD203B41FA5}">
                      <a16:colId xmlns="" xmlns:a16="http://schemas.microsoft.com/office/drawing/2014/main" val="2182344928"/>
                    </a:ext>
                  </a:extLst>
                </a:gridCol>
                <a:gridCol w="3846136">
                  <a:extLst>
                    <a:ext uri="{9D8B030D-6E8A-4147-A177-3AD203B41FA5}">
                      <a16:colId xmlns="" xmlns:a16="http://schemas.microsoft.com/office/drawing/2014/main" val="370900697"/>
                    </a:ext>
                  </a:extLst>
                </a:gridCol>
                <a:gridCol w="3801268">
                  <a:extLst>
                    <a:ext uri="{9D8B030D-6E8A-4147-A177-3AD203B41FA5}">
                      <a16:colId xmlns="" xmlns:a16="http://schemas.microsoft.com/office/drawing/2014/main" val="383335574"/>
                    </a:ext>
                  </a:extLst>
                </a:gridCol>
              </a:tblGrid>
              <a:tr h="370840">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中枢</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ちゅうすう</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神経</a:t>
                      </a:r>
                    </a:p>
                  </a:txBody>
                  <a:tcPr/>
                </a:tc>
                <a:tc gridSpan="2">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脳（大脳・間脳・中脳・小脳・延髄）と脊髄</a:t>
                      </a:r>
                    </a:p>
                  </a:txBody>
                  <a:tcPr/>
                </a:tc>
                <a:tc hMerge="1">
                  <a:txBody>
                    <a:bodyPr/>
                    <a:lstStyle/>
                    <a:p>
                      <a:endParaRPr kumimoji="1" lang="ja-JP" altLang="en-US" dirty="0"/>
                    </a:p>
                  </a:txBody>
                  <a:tcPr/>
                </a:tc>
                <a:extLst>
                  <a:ext uri="{0D108BD9-81ED-4DB2-BD59-A6C34878D82A}">
                    <a16:rowId xmlns="" xmlns:a16="http://schemas.microsoft.com/office/drawing/2014/main" val="1775810249"/>
                  </a:ext>
                </a:extLst>
              </a:tr>
              <a:tr h="370840">
                <a:tc rowSpan="4">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末梢</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まっしょう</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神経</a:t>
                      </a:r>
                    </a:p>
                  </a:txBody>
                  <a:tcPr/>
                </a:tc>
                <a:tc rowSpan="2">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体性</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たいせい</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神経</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（感覚や筋肉）</a:t>
                      </a:r>
                    </a:p>
                  </a:txBody>
                  <a:tcPr/>
                </a:tc>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脳神経（脳から</a:t>
                      </a:r>
                      <a:r>
                        <a:rPr kumimoji="1" lang="ja-JP" altLang="en-US" dirty="0" smtClean="0">
                          <a:latin typeface="UD デジタル 教科書体 NP-B" panose="02020700000000000000" pitchFamily="18" charset="-128"/>
                          <a:ea typeface="UD デジタル 教科書体 NP-B" panose="02020700000000000000" pitchFamily="18" charset="-128"/>
                        </a:rPr>
                        <a:t>出る神経）</a:t>
                      </a: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extLst>
                  <a:ext uri="{0D108BD9-81ED-4DB2-BD59-A6C34878D82A}">
                    <a16:rowId xmlns="" xmlns:a16="http://schemas.microsoft.com/office/drawing/2014/main" val="4183306138"/>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脊髄神経（脊髄から</a:t>
                      </a:r>
                      <a:r>
                        <a:rPr kumimoji="1" lang="ja-JP" altLang="en-US" dirty="0" smtClean="0">
                          <a:latin typeface="UD デジタル 教科書体 NP-B" panose="02020700000000000000" pitchFamily="18" charset="-128"/>
                          <a:ea typeface="UD デジタル 教科書体 NP-B" panose="02020700000000000000" pitchFamily="18" charset="-128"/>
                        </a:rPr>
                        <a:t>出る神経）</a:t>
                      </a: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extLst>
                  <a:ext uri="{0D108BD9-81ED-4DB2-BD59-A6C34878D82A}">
                    <a16:rowId xmlns="" xmlns:a16="http://schemas.microsoft.com/office/drawing/2014/main" val="2787561753"/>
                  </a:ext>
                </a:extLst>
              </a:tr>
              <a:tr h="370840">
                <a:tc vMerge="1">
                  <a:txBody>
                    <a:bodyPr/>
                    <a:lstStyle/>
                    <a:p>
                      <a:endParaRPr kumimoji="1" lang="ja-JP" altLang="en-US" dirty="0"/>
                    </a:p>
                  </a:txBody>
                  <a:tcPr/>
                </a:tc>
                <a:tc rowSpan="2">
                  <a:txBody>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　　　）</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じりつ</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神経</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（内臓など）</a:t>
                      </a:r>
                    </a:p>
                  </a:txBody>
                  <a:tcPr/>
                </a:tc>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交感神経</a:t>
                      </a:r>
                    </a:p>
                  </a:txBody>
                  <a:tcPr/>
                </a:tc>
                <a:extLst>
                  <a:ext uri="{0D108BD9-81ED-4DB2-BD59-A6C34878D82A}">
                    <a16:rowId xmlns="" xmlns:a16="http://schemas.microsoft.com/office/drawing/2014/main" val="3024388939"/>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副交感神経</a:t>
                      </a:r>
                    </a:p>
                  </a:txBody>
                  <a:tcPr/>
                </a:tc>
                <a:extLst>
                  <a:ext uri="{0D108BD9-81ED-4DB2-BD59-A6C34878D82A}">
                    <a16:rowId xmlns="" xmlns:a16="http://schemas.microsoft.com/office/drawing/2014/main" val="3824835285"/>
                  </a:ext>
                </a:extLst>
              </a:tr>
            </a:tbl>
          </a:graphicData>
        </a:graphic>
      </p:graphicFrame>
      <p:sp>
        <p:nvSpPr>
          <p:cNvPr id="23" name="テキスト ボックス 22">
            <a:extLst>
              <a:ext uri="{FF2B5EF4-FFF2-40B4-BE49-F238E27FC236}">
                <a16:creationId xmlns="" xmlns:a16="http://schemas.microsoft.com/office/drawing/2014/main" id="{FEC245AE-5D4B-9D87-F44A-6A4AF5B0C053}"/>
              </a:ext>
            </a:extLst>
          </p:cNvPr>
          <p:cNvSpPr txBox="1"/>
          <p:nvPr/>
        </p:nvSpPr>
        <p:spPr>
          <a:xfrm>
            <a:off x="888833" y="6258410"/>
            <a:ext cx="10406743" cy="369332"/>
          </a:xfrm>
          <a:prstGeom prst="rect">
            <a:avLst/>
          </a:prstGeom>
          <a:noFill/>
        </p:spPr>
        <p:txBody>
          <a:bodyPr wrap="square">
            <a:spAutoFit/>
          </a:bodyPr>
          <a:lstStyle/>
          <a:p>
            <a:r>
              <a:rPr lang="ja-JP" altLang="en-US" dirty="0">
                <a:latin typeface="UD デジタル 教科書体 NP-B" panose="02020700000000000000" pitchFamily="18" charset="-128"/>
                <a:ea typeface="UD デジタル 教科書体 NP-B" panose="02020700000000000000" pitchFamily="18" charset="-128"/>
              </a:rPr>
              <a:t>体性</a:t>
            </a:r>
            <a:r>
              <a:rPr kumimoji="1" lang="ja-JP" altLang="en-US" sz="1800" dirty="0" smtClean="0">
                <a:latin typeface="UD デジタル 教科書体 NP-B" panose="02020700000000000000" pitchFamily="18" charset="-128"/>
                <a:ea typeface="UD デジタル 教科書体 NP-B" panose="02020700000000000000" pitchFamily="18" charset="-128"/>
              </a:rPr>
              <a:t>神経</a:t>
            </a:r>
            <a:r>
              <a:rPr kumimoji="1" lang="ja-JP" altLang="en-US" sz="1800" dirty="0">
                <a:latin typeface="UD デジタル 教科書体 NP-B" panose="02020700000000000000" pitchFamily="18" charset="-128"/>
                <a:ea typeface="UD デジタル 教科書体 NP-B" panose="02020700000000000000" pitchFamily="18" charset="-128"/>
              </a:rPr>
              <a:t>は、感覚神経（受容器→中枢）と運動神経（中枢→効果器）に分類することもできます。</a:t>
            </a:r>
          </a:p>
        </p:txBody>
      </p:sp>
      <p:pic>
        <p:nvPicPr>
          <p:cNvPr id="3" name="図 2">
            <a:extLst>
              <a:ext uri="{FF2B5EF4-FFF2-40B4-BE49-F238E27FC236}">
                <a16:creationId xmlns="" xmlns:a16="http://schemas.microsoft.com/office/drawing/2014/main" id="{F62CAF86-AFAC-4B0A-622B-14EE09CEC741}"/>
              </a:ext>
            </a:extLst>
          </p:cNvPr>
          <p:cNvPicPr>
            <a:picLocks noChangeAspect="1"/>
          </p:cNvPicPr>
          <p:nvPr/>
        </p:nvPicPr>
        <p:blipFill>
          <a:blip r:embed="rId5"/>
          <a:stretch>
            <a:fillRect/>
          </a:stretch>
        </p:blipFill>
        <p:spPr>
          <a:xfrm>
            <a:off x="5068010" y="12876"/>
            <a:ext cx="7123990" cy="3816424"/>
          </a:xfrm>
          <a:prstGeom prst="rect">
            <a:avLst/>
          </a:prstGeom>
        </p:spPr>
      </p:pic>
      <p:sp>
        <p:nvSpPr>
          <p:cNvPr id="4" name="テキスト ボックス 3"/>
          <p:cNvSpPr txBox="1"/>
          <p:nvPr/>
        </p:nvSpPr>
        <p:spPr>
          <a:xfrm>
            <a:off x="3962080" y="5162109"/>
            <a:ext cx="646331" cy="369332"/>
          </a:xfrm>
          <a:prstGeom prst="rect">
            <a:avLst/>
          </a:prstGeom>
          <a:noFill/>
        </p:spPr>
        <p:txBody>
          <a:bodyPr wrap="none" rtlCol="0">
            <a:spAutoFit/>
          </a:bodyPr>
          <a:lstStyle/>
          <a:p>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自律</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6092204" y="4674523"/>
            <a:ext cx="877163" cy="369332"/>
          </a:xfrm>
          <a:prstGeom prst="rect">
            <a:avLst/>
          </a:prstGeom>
          <a:noFill/>
        </p:spPr>
        <p:txBody>
          <a:bodyPr wrap="none" rtlCol="0">
            <a:spAutoFit/>
          </a:bodyPr>
          <a:lstStyle/>
          <a:p>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随意筋</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6092204" y="5439200"/>
            <a:ext cx="1107996" cy="369332"/>
          </a:xfrm>
          <a:prstGeom prst="rect">
            <a:avLst/>
          </a:prstGeom>
          <a:noFill/>
        </p:spPr>
        <p:txBody>
          <a:bodyPr wrap="none" rtlCol="0">
            <a:spAutoFit/>
          </a:bodyPr>
          <a:lstStyle/>
          <a:p>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不随意筋</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2892255962"/>
      </p:ext>
    </p:extLst>
  </p:cSld>
  <p:clrMapOvr>
    <a:masterClrMapping/>
  </p:clrMapOvr>
  <mc:AlternateContent xmlns:mc="http://schemas.openxmlformats.org/markup-compatibility/2006" xmlns:p14="http://schemas.microsoft.com/office/powerpoint/2010/main">
    <mc:Choice Requires="p14">
      <p:transition spd="slow" p14:dur="2000" advTm="124608"/>
    </mc:Choice>
    <mc:Fallback xmlns="">
      <p:transition spd="slow" advTm="124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 xmlns:a16="http://schemas.microsoft.com/office/drawing/2014/main" id="{A3AC67D3-EC67-A026-C085-DF7A6CE90C79}"/>
              </a:ext>
            </a:extLst>
          </p:cNvPr>
          <p:cNvGrpSpPr/>
          <p:nvPr/>
        </p:nvGrpSpPr>
        <p:grpSpPr>
          <a:xfrm>
            <a:off x="2875450" y="1910571"/>
            <a:ext cx="6092758" cy="3898047"/>
            <a:chOff x="2875450" y="1910571"/>
            <a:chExt cx="6092758" cy="3898047"/>
          </a:xfrm>
        </p:grpSpPr>
        <p:pic>
          <p:nvPicPr>
            <p:cNvPr id="2" name="図 1">
              <a:extLst>
                <a:ext uri="{FF2B5EF4-FFF2-40B4-BE49-F238E27FC236}">
                  <a16:creationId xmlns="" xmlns:a16="http://schemas.microsoft.com/office/drawing/2014/main" id="{6E907379-5E5E-491A-A00A-CEA8B33A7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450" y="1910571"/>
              <a:ext cx="6092758" cy="3898047"/>
            </a:xfrm>
            <a:prstGeom prst="rect">
              <a:avLst/>
            </a:prstGeom>
          </p:spPr>
        </p:pic>
        <p:sp>
          <p:nvSpPr>
            <p:cNvPr id="27" name="フリーフォーム: 図形 26">
              <a:extLst>
                <a:ext uri="{FF2B5EF4-FFF2-40B4-BE49-F238E27FC236}">
                  <a16:creationId xmlns="" xmlns:a16="http://schemas.microsoft.com/office/drawing/2014/main" id="{BD0920C8-E58B-A31A-DFAD-C1CDECC1D86A}"/>
                </a:ext>
              </a:extLst>
            </p:cNvPr>
            <p:cNvSpPr/>
            <p:nvPr/>
          </p:nvSpPr>
          <p:spPr>
            <a:xfrm>
              <a:off x="3418066" y="3970574"/>
              <a:ext cx="745025" cy="447574"/>
            </a:xfrm>
            <a:custGeom>
              <a:avLst/>
              <a:gdLst>
                <a:gd name="connsiteX0" fmla="*/ 30528 w 745025"/>
                <a:gd name="connsiteY0" fmla="*/ 535 h 447574"/>
                <a:gd name="connsiteX1" fmla="*/ 100197 w 745025"/>
                <a:gd name="connsiteY1" fmla="*/ 148580 h 447574"/>
                <a:gd name="connsiteX2" fmla="*/ 248243 w 745025"/>
                <a:gd name="connsiteY2" fmla="*/ 305335 h 447574"/>
                <a:gd name="connsiteX3" fmla="*/ 492083 w 745025"/>
                <a:gd name="connsiteY3" fmla="*/ 392420 h 447574"/>
                <a:gd name="connsiteX4" fmla="*/ 648837 w 745025"/>
                <a:gd name="connsiteY4" fmla="*/ 409837 h 447574"/>
                <a:gd name="connsiteX5" fmla="*/ 744631 w 745025"/>
                <a:gd name="connsiteY5" fmla="*/ 401129 h 447574"/>
                <a:gd name="connsiteX6" fmla="*/ 614003 w 745025"/>
                <a:gd name="connsiteY6" fmla="*/ 444672 h 447574"/>
                <a:gd name="connsiteX7" fmla="*/ 413705 w 745025"/>
                <a:gd name="connsiteY7" fmla="*/ 435963 h 447574"/>
                <a:gd name="connsiteX8" fmla="*/ 178574 w 745025"/>
                <a:gd name="connsiteY8" fmla="*/ 375003 h 447574"/>
                <a:gd name="connsiteX9" fmla="*/ 82780 w 745025"/>
                <a:gd name="connsiteY9" fmla="*/ 261792 h 447574"/>
                <a:gd name="connsiteX10" fmla="*/ 4403 w 745025"/>
                <a:gd name="connsiteY10" fmla="*/ 105037 h 447574"/>
                <a:gd name="connsiteX11" fmla="*/ 30528 w 745025"/>
                <a:gd name="connsiteY11" fmla="*/ 535 h 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025" h="447574">
                  <a:moveTo>
                    <a:pt x="30528" y="535"/>
                  </a:moveTo>
                  <a:cubicBezTo>
                    <a:pt x="46494" y="7792"/>
                    <a:pt x="63911" y="97780"/>
                    <a:pt x="100197" y="148580"/>
                  </a:cubicBezTo>
                  <a:cubicBezTo>
                    <a:pt x="136483" y="199380"/>
                    <a:pt x="182929" y="264695"/>
                    <a:pt x="248243" y="305335"/>
                  </a:cubicBezTo>
                  <a:cubicBezTo>
                    <a:pt x="313557" y="345975"/>
                    <a:pt x="425317" y="375003"/>
                    <a:pt x="492083" y="392420"/>
                  </a:cubicBezTo>
                  <a:cubicBezTo>
                    <a:pt x="558849" y="409837"/>
                    <a:pt x="606746" y="408386"/>
                    <a:pt x="648837" y="409837"/>
                  </a:cubicBezTo>
                  <a:cubicBezTo>
                    <a:pt x="690928" y="411289"/>
                    <a:pt x="750437" y="395323"/>
                    <a:pt x="744631" y="401129"/>
                  </a:cubicBezTo>
                  <a:cubicBezTo>
                    <a:pt x="738825" y="406935"/>
                    <a:pt x="669157" y="438866"/>
                    <a:pt x="614003" y="444672"/>
                  </a:cubicBezTo>
                  <a:cubicBezTo>
                    <a:pt x="558849" y="450478"/>
                    <a:pt x="486276" y="447574"/>
                    <a:pt x="413705" y="435963"/>
                  </a:cubicBezTo>
                  <a:cubicBezTo>
                    <a:pt x="341134" y="424352"/>
                    <a:pt x="233728" y="404032"/>
                    <a:pt x="178574" y="375003"/>
                  </a:cubicBezTo>
                  <a:cubicBezTo>
                    <a:pt x="123420" y="345975"/>
                    <a:pt x="111808" y="306786"/>
                    <a:pt x="82780" y="261792"/>
                  </a:cubicBezTo>
                  <a:cubicBezTo>
                    <a:pt x="53752" y="216798"/>
                    <a:pt x="18917" y="148580"/>
                    <a:pt x="4403" y="105037"/>
                  </a:cubicBezTo>
                  <a:cubicBezTo>
                    <a:pt x="-10111" y="61494"/>
                    <a:pt x="14562" y="-6722"/>
                    <a:pt x="30528" y="535"/>
                  </a:cubicBezTo>
                  <a:close/>
                </a:path>
              </a:pathLst>
            </a:custGeom>
            <a:solidFill>
              <a:srgbClr val="F6D487"/>
            </a:solidFill>
            <a:ln w="19050">
              <a:solidFill>
                <a:srgbClr val="B64D2C"/>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UD デジタル 教科書体 NP-B" panose="02020700000000000000" pitchFamily="18" charset="-128"/>
                <a:ea typeface="UD デジタル 教科書体 NP-B" panose="02020700000000000000" pitchFamily="18" charset="-128"/>
              </a:endParaRPr>
            </a:p>
          </p:txBody>
        </p:sp>
      </p:grpSp>
      <p:pic>
        <p:nvPicPr>
          <p:cNvPr id="32" name="図 31"/>
          <p:cNvPicPr>
            <a:picLocks noChangeAspect="1"/>
          </p:cNvPicPr>
          <p:nvPr/>
        </p:nvPicPr>
        <p:blipFill>
          <a:blip r:embed="rId3"/>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中枢神経</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吹き出し: 線 2">
            <a:extLst>
              <a:ext uri="{FF2B5EF4-FFF2-40B4-BE49-F238E27FC236}">
                <a16:creationId xmlns="" xmlns:a16="http://schemas.microsoft.com/office/drawing/2014/main" id="{1BE85FD1-243E-463B-ADC4-850744694037}"/>
              </a:ext>
            </a:extLst>
          </p:cNvPr>
          <p:cNvSpPr/>
          <p:nvPr/>
        </p:nvSpPr>
        <p:spPr>
          <a:xfrm>
            <a:off x="285159" y="2769638"/>
            <a:ext cx="1799616" cy="519615"/>
          </a:xfrm>
          <a:prstGeom prst="borderCallout1">
            <a:avLst>
              <a:gd name="adj1" fmla="val 47816"/>
              <a:gd name="adj2" fmla="val 100191"/>
              <a:gd name="adj3" fmla="val 310657"/>
              <a:gd name="adj4" fmla="val 27478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脳下垂体</a:t>
            </a:r>
          </a:p>
        </p:txBody>
      </p:sp>
      <p:sp>
        <p:nvSpPr>
          <p:cNvPr id="5" name="吹き出し: 線 4">
            <a:extLst>
              <a:ext uri="{FF2B5EF4-FFF2-40B4-BE49-F238E27FC236}">
                <a16:creationId xmlns="" xmlns:a16="http://schemas.microsoft.com/office/drawing/2014/main" id="{D7033DCA-3854-4606-994B-D577DCE1A099}"/>
              </a:ext>
            </a:extLst>
          </p:cNvPr>
          <p:cNvSpPr/>
          <p:nvPr/>
        </p:nvSpPr>
        <p:spPr>
          <a:xfrm>
            <a:off x="8828484" y="3969054"/>
            <a:ext cx="1799616" cy="369332"/>
          </a:xfrm>
          <a:prstGeom prst="borderCallout1">
            <a:avLst>
              <a:gd name="adj1" fmla="val 49200"/>
              <a:gd name="adj2" fmla="val 1272"/>
              <a:gd name="adj3" fmla="val 124087"/>
              <a:gd name="adj4" fmla="val -9720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小脳</a:t>
            </a:r>
            <a:endParaRPr kumimoji="1"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6" name="吹き出し: 線 5">
            <a:extLst>
              <a:ext uri="{FF2B5EF4-FFF2-40B4-BE49-F238E27FC236}">
                <a16:creationId xmlns="" xmlns:a16="http://schemas.microsoft.com/office/drawing/2014/main" id="{F25F2C55-07E8-4BBD-9FED-25C256FCE6E6}"/>
              </a:ext>
            </a:extLst>
          </p:cNvPr>
          <p:cNvSpPr/>
          <p:nvPr/>
        </p:nvSpPr>
        <p:spPr>
          <a:xfrm>
            <a:off x="7582866" y="5615141"/>
            <a:ext cx="1799616" cy="435445"/>
          </a:xfrm>
          <a:prstGeom prst="borderCallout1">
            <a:avLst>
              <a:gd name="adj1" fmla="val 53352"/>
              <a:gd name="adj2" fmla="val -349"/>
              <a:gd name="adj3" fmla="val -3764"/>
              <a:gd name="adj4" fmla="val -4746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脊髄</a:t>
            </a:r>
            <a:endParaRPr kumimoji="1"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7" name="吹き出し: 線 6">
            <a:extLst>
              <a:ext uri="{FF2B5EF4-FFF2-40B4-BE49-F238E27FC236}">
                <a16:creationId xmlns="" xmlns:a16="http://schemas.microsoft.com/office/drawing/2014/main" id="{432763DA-3010-4972-A669-370E8D228A9C}"/>
              </a:ext>
            </a:extLst>
          </p:cNvPr>
          <p:cNvSpPr/>
          <p:nvPr/>
        </p:nvSpPr>
        <p:spPr>
          <a:xfrm>
            <a:off x="3097818" y="5851221"/>
            <a:ext cx="1799616" cy="487640"/>
          </a:xfrm>
          <a:prstGeom prst="borderCallout1">
            <a:avLst>
              <a:gd name="adj1" fmla="val 757"/>
              <a:gd name="adj2" fmla="val 99110"/>
              <a:gd name="adj3" fmla="val -155007"/>
              <a:gd name="adj4" fmla="val 17874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延髄</a:t>
            </a:r>
          </a:p>
        </p:txBody>
      </p:sp>
      <p:sp>
        <p:nvSpPr>
          <p:cNvPr id="11" name="吹き出し: 線 10">
            <a:extLst>
              <a:ext uri="{FF2B5EF4-FFF2-40B4-BE49-F238E27FC236}">
                <a16:creationId xmlns="" xmlns:a16="http://schemas.microsoft.com/office/drawing/2014/main" id="{6D01E53B-EC00-4AB0-8C89-D5A7D8413372}"/>
              </a:ext>
            </a:extLst>
          </p:cNvPr>
          <p:cNvSpPr/>
          <p:nvPr/>
        </p:nvSpPr>
        <p:spPr>
          <a:xfrm>
            <a:off x="285159" y="5583658"/>
            <a:ext cx="1799616" cy="424982"/>
          </a:xfrm>
          <a:prstGeom prst="borderCallout1">
            <a:avLst>
              <a:gd name="adj1" fmla="val 47816"/>
              <a:gd name="adj2" fmla="val 100191"/>
              <a:gd name="adj3" fmla="val -334335"/>
              <a:gd name="adj4" fmla="val 31500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中脳</a:t>
            </a:r>
          </a:p>
        </p:txBody>
      </p:sp>
      <p:sp>
        <p:nvSpPr>
          <p:cNvPr id="12" name="吹き出し: 線 11">
            <a:extLst>
              <a:ext uri="{FF2B5EF4-FFF2-40B4-BE49-F238E27FC236}">
                <a16:creationId xmlns="" xmlns:a16="http://schemas.microsoft.com/office/drawing/2014/main" id="{77ACD553-A31C-4578-81D4-3FB8B498B2F9}"/>
              </a:ext>
            </a:extLst>
          </p:cNvPr>
          <p:cNvSpPr/>
          <p:nvPr/>
        </p:nvSpPr>
        <p:spPr>
          <a:xfrm>
            <a:off x="288856" y="1211545"/>
            <a:ext cx="2363821" cy="475567"/>
          </a:xfrm>
          <a:prstGeom prst="borderCallout1">
            <a:avLst>
              <a:gd name="adj1" fmla="val 47816"/>
              <a:gd name="adj2" fmla="val 100191"/>
              <a:gd name="adj3" fmla="val 561871"/>
              <a:gd name="adj4" fmla="val 21776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間脳 視床下部</a:t>
            </a:r>
          </a:p>
        </p:txBody>
      </p:sp>
      <p:sp>
        <p:nvSpPr>
          <p:cNvPr id="18" name="吹き出し: 線 17">
            <a:extLst>
              <a:ext uri="{FF2B5EF4-FFF2-40B4-BE49-F238E27FC236}">
                <a16:creationId xmlns="" xmlns:a16="http://schemas.microsoft.com/office/drawing/2014/main" id="{EF5A28A6-A5B9-4888-D528-3AAD70CB225B}"/>
              </a:ext>
            </a:extLst>
          </p:cNvPr>
          <p:cNvSpPr/>
          <p:nvPr/>
        </p:nvSpPr>
        <p:spPr>
          <a:xfrm>
            <a:off x="6396785" y="360177"/>
            <a:ext cx="1799616" cy="702823"/>
          </a:xfrm>
          <a:prstGeom prst="borderCallout1">
            <a:avLst>
              <a:gd name="adj1" fmla="val 49200"/>
              <a:gd name="adj2" fmla="val 1272"/>
              <a:gd name="adj3" fmla="val 318623"/>
              <a:gd name="adj4" fmla="val -2123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大脳</a:t>
            </a:r>
            <a:endParaRPr kumimoji="1"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20">
            <a:extLst>
              <a:ext uri="{FF2B5EF4-FFF2-40B4-BE49-F238E27FC236}">
                <a16:creationId xmlns="" xmlns:a16="http://schemas.microsoft.com/office/drawing/2014/main" id="{27F0063B-6C5D-49A4-86ED-D3CB6F25E2B5}"/>
              </a:ext>
            </a:extLst>
          </p:cNvPr>
          <p:cNvSpPr txBox="1"/>
          <p:nvPr/>
        </p:nvSpPr>
        <p:spPr>
          <a:xfrm>
            <a:off x="2995750" y="6431010"/>
            <a:ext cx="5030337"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呼吸、心臓、嘔吐、嚥下</a:t>
            </a:r>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えんげ</a:t>
            </a:r>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、発声、発汗</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 xmlns:a16="http://schemas.microsoft.com/office/drawing/2014/main" id="{D1D707C9-BD06-6D63-EA76-1EC60CAA5A19}"/>
              </a:ext>
            </a:extLst>
          </p:cNvPr>
          <p:cNvSpPr txBox="1"/>
          <p:nvPr/>
        </p:nvSpPr>
        <p:spPr>
          <a:xfrm>
            <a:off x="9433119" y="5796149"/>
            <a:ext cx="1800493"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首から下の反射</a:t>
            </a:r>
          </a:p>
        </p:txBody>
      </p:sp>
      <p:sp>
        <p:nvSpPr>
          <p:cNvPr id="21" name="テキスト ボックス 20">
            <a:extLst>
              <a:ext uri="{FF2B5EF4-FFF2-40B4-BE49-F238E27FC236}">
                <a16:creationId xmlns="" xmlns:a16="http://schemas.microsoft.com/office/drawing/2014/main" id="{CF3366EE-FBF6-8972-8F05-C544E9E9B3D8}"/>
              </a:ext>
            </a:extLst>
          </p:cNvPr>
          <p:cNvSpPr txBox="1"/>
          <p:nvPr/>
        </p:nvSpPr>
        <p:spPr>
          <a:xfrm>
            <a:off x="9433119" y="4381016"/>
            <a:ext cx="2492990"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協調運動（バランス）</a:t>
            </a:r>
          </a:p>
        </p:txBody>
      </p:sp>
      <p:sp>
        <p:nvSpPr>
          <p:cNvPr id="22" name="テキスト ボックス 20">
            <a:extLst>
              <a:ext uri="{FF2B5EF4-FFF2-40B4-BE49-F238E27FC236}">
                <a16:creationId xmlns="" xmlns:a16="http://schemas.microsoft.com/office/drawing/2014/main" id="{9CA35B9E-D520-0B15-BF9F-97A2B9860D37}"/>
              </a:ext>
            </a:extLst>
          </p:cNvPr>
          <p:cNvSpPr txBox="1"/>
          <p:nvPr/>
        </p:nvSpPr>
        <p:spPr>
          <a:xfrm>
            <a:off x="360620" y="6042229"/>
            <a:ext cx="263513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視覚、聴覚、眼球運動</a:t>
            </a:r>
          </a:p>
        </p:txBody>
      </p:sp>
      <p:sp>
        <p:nvSpPr>
          <p:cNvPr id="24" name="テキスト ボックス 20">
            <a:extLst>
              <a:ext uri="{FF2B5EF4-FFF2-40B4-BE49-F238E27FC236}">
                <a16:creationId xmlns="" xmlns:a16="http://schemas.microsoft.com/office/drawing/2014/main" id="{91B0FFC2-DE84-E848-EBB1-E66DB4B1722C}"/>
              </a:ext>
            </a:extLst>
          </p:cNvPr>
          <p:cNvSpPr txBox="1"/>
          <p:nvPr/>
        </p:nvSpPr>
        <p:spPr>
          <a:xfrm>
            <a:off x="181489" y="3423949"/>
            <a:ext cx="372664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甲状腺、腎臓、副腎、精巣、</a:t>
            </a:r>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卵巣ホルモンのコントロール</a:t>
            </a:r>
          </a:p>
        </p:txBody>
      </p:sp>
      <p:sp>
        <p:nvSpPr>
          <p:cNvPr id="25" name="テキスト ボックス 20">
            <a:extLst>
              <a:ext uri="{FF2B5EF4-FFF2-40B4-BE49-F238E27FC236}">
                <a16:creationId xmlns="" xmlns:a16="http://schemas.microsoft.com/office/drawing/2014/main" id="{6F80AE8E-91CB-C40D-8EC7-258DB1D00C9F}"/>
              </a:ext>
            </a:extLst>
          </p:cNvPr>
          <p:cNvSpPr txBox="1"/>
          <p:nvPr/>
        </p:nvSpPr>
        <p:spPr>
          <a:xfrm>
            <a:off x="174336" y="1747610"/>
            <a:ext cx="3209481" cy="92333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ホメオスタシス（恒常性）</a:t>
            </a:r>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（体温、食欲、睡眠、水分量、塩分量の調整）</a:t>
            </a:r>
          </a:p>
        </p:txBody>
      </p:sp>
      <p:sp>
        <p:nvSpPr>
          <p:cNvPr id="29" name="吹き出し: 線 28">
            <a:extLst>
              <a:ext uri="{FF2B5EF4-FFF2-40B4-BE49-F238E27FC236}">
                <a16:creationId xmlns="" xmlns:a16="http://schemas.microsoft.com/office/drawing/2014/main" id="{3BD00085-3B25-45F1-2503-8E5CCCB08EC4}"/>
              </a:ext>
            </a:extLst>
          </p:cNvPr>
          <p:cNvSpPr/>
          <p:nvPr/>
        </p:nvSpPr>
        <p:spPr>
          <a:xfrm>
            <a:off x="285160" y="4275371"/>
            <a:ext cx="1799616" cy="444675"/>
          </a:xfrm>
          <a:prstGeom prst="borderCallout1">
            <a:avLst>
              <a:gd name="adj1" fmla="val 47816"/>
              <a:gd name="adj2" fmla="val 100191"/>
              <a:gd name="adj3" fmla="val 5631"/>
              <a:gd name="adj4" fmla="val 18574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嗅球</a:t>
            </a:r>
          </a:p>
        </p:txBody>
      </p:sp>
      <p:sp>
        <p:nvSpPr>
          <p:cNvPr id="30" name="テキスト ボックス 20">
            <a:extLst>
              <a:ext uri="{FF2B5EF4-FFF2-40B4-BE49-F238E27FC236}">
                <a16:creationId xmlns="" xmlns:a16="http://schemas.microsoft.com/office/drawing/2014/main" id="{410E2A24-7D87-E473-7F83-4165CA15EA81}"/>
              </a:ext>
            </a:extLst>
          </p:cNvPr>
          <p:cNvSpPr txBox="1"/>
          <p:nvPr/>
        </p:nvSpPr>
        <p:spPr>
          <a:xfrm>
            <a:off x="360620" y="4761439"/>
            <a:ext cx="824347"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嗅覚</a:t>
            </a:r>
          </a:p>
        </p:txBody>
      </p:sp>
      <p:sp>
        <p:nvSpPr>
          <p:cNvPr id="33" name="テキスト ボックス 32">
            <a:extLst>
              <a:ext uri="{FF2B5EF4-FFF2-40B4-BE49-F238E27FC236}">
                <a16:creationId xmlns="" xmlns:a16="http://schemas.microsoft.com/office/drawing/2014/main" id="{C986AE54-D98E-EE6C-90B2-7639DF791983}"/>
              </a:ext>
            </a:extLst>
          </p:cNvPr>
          <p:cNvSpPr txBox="1"/>
          <p:nvPr/>
        </p:nvSpPr>
        <p:spPr>
          <a:xfrm>
            <a:off x="6487940" y="1117453"/>
            <a:ext cx="3416320"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学習、判断、予測、言語、計算</a:t>
            </a:r>
          </a:p>
        </p:txBody>
      </p:sp>
    </p:spTree>
    <p:extLst>
      <p:ext uri="{BB962C8B-B14F-4D97-AF65-F5344CB8AC3E}">
        <p14:creationId xmlns:p14="http://schemas.microsoft.com/office/powerpoint/2010/main" val="318574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1" grpId="0" animBg="1"/>
      <p:bldP spid="12" grpId="0" animBg="1"/>
      <p:bldP spid="18" grpId="0" animBg="1"/>
      <p:bldP spid="19" grpId="0"/>
      <p:bldP spid="20" grpId="0"/>
      <p:bldP spid="21" grpId="0"/>
      <p:bldP spid="22" grpId="0"/>
      <p:bldP spid="24" grpId="0"/>
      <p:bldP spid="25" grpId="0"/>
      <p:bldP spid="29" grpId="0" animBg="1"/>
      <p:bldP spid="30"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53560" y="832057"/>
            <a:ext cx="2482670"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眼の疾病</a:t>
            </a:r>
          </a:p>
        </p:txBody>
      </p:sp>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https://todaysveterinarynurse.com/neurology/guide-to-veterinary-neurologic-examination/;phoscreative.com,free</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2727029"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使用したイラストの掲載ＵＲＬ、著作者、著作権レベル表示</a:t>
            </a:r>
          </a:p>
        </p:txBody>
      </p:sp>
      <p:pic>
        <p:nvPicPr>
          <p:cNvPr id="10" name="図 9">
            <a:extLst>
              <a:ext uri="{FF2B5EF4-FFF2-40B4-BE49-F238E27FC236}">
                <a16:creationId xmlns="" xmlns:a16="http://schemas.microsoft.com/office/drawing/2014/main" id="{D8E7CEFD-2396-6A5B-CD89-61CFDAA648CB}"/>
              </a:ext>
            </a:extLst>
          </p:cNvPr>
          <p:cNvPicPr>
            <a:picLocks noChangeAspect="1"/>
          </p:cNvPicPr>
          <p:nvPr/>
        </p:nvPicPr>
        <p:blipFill>
          <a:blip r:embed="rId2"/>
          <a:stretch>
            <a:fillRect/>
          </a:stretch>
        </p:blipFill>
        <p:spPr>
          <a:xfrm>
            <a:off x="2744445" y="1524554"/>
            <a:ext cx="5436905" cy="3458068"/>
          </a:xfrm>
          <a:prstGeom prst="rect">
            <a:avLst/>
          </a:prstGeom>
        </p:spPr>
      </p:pic>
      <p:sp>
        <p:nvSpPr>
          <p:cNvPr id="2" name="楕円 1">
            <a:extLst>
              <a:ext uri="{FF2B5EF4-FFF2-40B4-BE49-F238E27FC236}">
                <a16:creationId xmlns="" xmlns:a16="http://schemas.microsoft.com/office/drawing/2014/main" id="{B801DD71-75A3-C4A2-F97A-2BD2951EFB92}"/>
              </a:ext>
            </a:extLst>
          </p:cNvPr>
          <p:cNvSpPr/>
          <p:nvPr/>
        </p:nvSpPr>
        <p:spPr>
          <a:xfrm>
            <a:off x="2638697" y="2690949"/>
            <a:ext cx="2299063" cy="2299063"/>
          </a:xfrm>
          <a:prstGeom prst="ellipse">
            <a:avLst/>
          </a:prstGeom>
          <a:solidFill>
            <a:schemeClr val="accent2">
              <a:lumMod val="60000"/>
              <a:lumOff val="40000"/>
              <a:alpha val="40000"/>
            </a:schemeClr>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1626760"/>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72107" cy="835549"/>
          </a:xfrm>
        </p:spPr>
        <p:txBody>
          <a:bodyPr>
            <a:normAutofit fontScale="90000"/>
          </a:bodyPr>
          <a:lstStyle/>
          <a:p>
            <a:r>
              <a:rPr lang="ja-JP" altLang="en-US" dirty="0">
                <a:latin typeface="UD デジタル 教科書体 NP-B" panose="02020700000000000000" pitchFamily="18" charset="-128"/>
                <a:ea typeface="UD デジタル 教科書体 NP-B" panose="02020700000000000000" pitchFamily="18" charset="-128"/>
              </a:rPr>
              <a:t>末梢神経（体性神経）</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15" name="図 14">
            <a:extLst>
              <a:ext uri="{FF2B5EF4-FFF2-40B4-BE49-F238E27FC236}">
                <a16:creationId xmlns="" xmlns:a16="http://schemas.microsoft.com/office/drawing/2014/main" id="{0F689688-5888-85DA-E637-1941E4D15D21}"/>
              </a:ext>
            </a:extLst>
          </p:cNvPr>
          <p:cNvPicPr>
            <a:picLocks noChangeAspect="1"/>
          </p:cNvPicPr>
          <p:nvPr/>
        </p:nvPicPr>
        <p:blipFill>
          <a:blip r:embed="rId3"/>
          <a:stretch>
            <a:fillRect/>
          </a:stretch>
        </p:blipFill>
        <p:spPr>
          <a:xfrm>
            <a:off x="335360" y="2708920"/>
            <a:ext cx="6125430" cy="3238952"/>
          </a:xfrm>
          <a:prstGeom prst="rect">
            <a:avLst/>
          </a:prstGeom>
        </p:spPr>
      </p:pic>
      <p:sp>
        <p:nvSpPr>
          <p:cNvPr id="16" name="テキスト ボックス 15">
            <a:extLst>
              <a:ext uri="{FF2B5EF4-FFF2-40B4-BE49-F238E27FC236}">
                <a16:creationId xmlns="" xmlns:a16="http://schemas.microsoft.com/office/drawing/2014/main" id="{388902CA-68F3-8269-5F86-A813E12A53D2}"/>
              </a:ext>
            </a:extLst>
          </p:cNvPr>
          <p:cNvSpPr txBox="1"/>
          <p:nvPr/>
        </p:nvSpPr>
        <p:spPr>
          <a:xfrm>
            <a:off x="7559039" y="6542379"/>
            <a:ext cx="4676504" cy="338554"/>
          </a:xfrm>
          <a:prstGeom prst="rect">
            <a:avLst/>
          </a:prstGeom>
          <a:noFill/>
        </p:spPr>
        <p:txBody>
          <a:bodyPr wrap="square" rtlCol="0">
            <a:spAutoFit/>
          </a:bodyPr>
          <a:lstStyle/>
          <a:p>
            <a:r>
              <a:rPr lang="en-US" altLang="ja-JP" sz="800" dirty="0">
                <a:latin typeface="UD デジタル 教科書体 NP-B" panose="02020700000000000000" pitchFamily="18" charset="-128"/>
                <a:ea typeface="UD デジタル 教科書体 NP-B" panose="02020700000000000000" pitchFamily="18" charset="-128"/>
              </a:rPr>
              <a:t>https://todaysveterinarynurse.com/neurology/guide-to-veterinary-neurologic-examination/;phoscreative.com,free</a:t>
            </a:r>
            <a:endParaRPr kumimoji="1"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 xmlns:a16="http://schemas.microsoft.com/office/drawing/2014/main" id="{B2F837BA-6821-1BE5-4311-DAE9723514A5}"/>
              </a:ext>
            </a:extLst>
          </p:cNvPr>
          <p:cNvSpPr txBox="1"/>
          <p:nvPr/>
        </p:nvSpPr>
        <p:spPr>
          <a:xfrm>
            <a:off x="7559038" y="6326935"/>
            <a:ext cx="2954655" cy="215444"/>
          </a:xfrm>
          <a:prstGeom prst="rect">
            <a:avLst/>
          </a:prstGeom>
          <a:noFill/>
        </p:spPr>
        <p:txBody>
          <a:bodyPr wrap="none" rtlCol="0">
            <a:spAutoFit/>
          </a:bodyPr>
          <a:lstStyle/>
          <a:p>
            <a:r>
              <a:rPr kumimoji="1" lang="ja-JP" altLang="en-US" sz="800" b="1" dirty="0">
                <a:latin typeface="UD デジタル 教科書体 NP-B" panose="02020700000000000000" pitchFamily="18" charset="-128"/>
                <a:ea typeface="UD デジタル 教科書体 NP-B" panose="02020700000000000000" pitchFamily="18" charset="-128"/>
              </a:rPr>
              <a:t>使用したイラストの掲載ＵＲＬ、著作者、著作権レベル表示</a:t>
            </a:r>
          </a:p>
        </p:txBody>
      </p:sp>
      <p:sp>
        <p:nvSpPr>
          <p:cNvPr id="34" name="テキスト ボックス 2">
            <a:extLst>
              <a:ext uri="{FF2B5EF4-FFF2-40B4-BE49-F238E27FC236}">
                <a16:creationId xmlns="" xmlns:a16="http://schemas.microsoft.com/office/drawing/2014/main" id="{1F184038-7F4D-48D2-BBFF-C5C18785546C}"/>
              </a:ext>
            </a:extLst>
          </p:cNvPr>
          <p:cNvSpPr txBox="1"/>
          <p:nvPr/>
        </p:nvSpPr>
        <p:spPr>
          <a:xfrm>
            <a:off x="335360" y="1273423"/>
            <a:ext cx="7510624"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a:latin typeface="UD デジタル 教科書体 NP-B" panose="02020700000000000000" pitchFamily="18" charset="-128"/>
                <a:ea typeface="UD デジタル 教科書体 NP-B" panose="02020700000000000000" pitchFamily="18" charset="-128"/>
              </a:rPr>
              <a:t>◆脳神経（脳からつながっている神経）</a:t>
            </a:r>
          </a:p>
        </p:txBody>
      </p:sp>
      <p:sp>
        <p:nvSpPr>
          <p:cNvPr id="35" name="楕円 34">
            <a:extLst>
              <a:ext uri="{FF2B5EF4-FFF2-40B4-BE49-F238E27FC236}">
                <a16:creationId xmlns="" xmlns:a16="http://schemas.microsoft.com/office/drawing/2014/main" id="{971FC572-FB33-2E7B-90E7-A6061836CF5E}"/>
              </a:ext>
            </a:extLst>
          </p:cNvPr>
          <p:cNvSpPr/>
          <p:nvPr/>
        </p:nvSpPr>
        <p:spPr>
          <a:xfrm>
            <a:off x="1105989" y="2616402"/>
            <a:ext cx="1683457" cy="1683457"/>
          </a:xfrm>
          <a:prstGeom prst="ellipse">
            <a:avLst/>
          </a:prstGeom>
          <a:noFill/>
          <a:ln w="57150">
            <a:solidFill>
              <a:srgbClr val="B64D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B" panose="02020700000000000000" pitchFamily="18" charset="-128"/>
              <a:ea typeface="UD デジタル 教科書体 NP-B" panose="02020700000000000000" pitchFamily="18" charset="-128"/>
            </a:endParaRPr>
          </a:p>
        </p:txBody>
      </p:sp>
      <p:sp>
        <p:nvSpPr>
          <p:cNvPr id="37" name="テキスト ボックス 28">
            <a:extLst>
              <a:ext uri="{FF2B5EF4-FFF2-40B4-BE49-F238E27FC236}">
                <a16:creationId xmlns="" xmlns:a16="http://schemas.microsoft.com/office/drawing/2014/main" id="{B8A62C84-2059-4E8B-9122-E12B5CDB7156}"/>
              </a:ext>
            </a:extLst>
          </p:cNvPr>
          <p:cNvSpPr txBox="1"/>
          <p:nvPr/>
        </p:nvSpPr>
        <p:spPr>
          <a:xfrm>
            <a:off x="6816080" y="2308810"/>
            <a:ext cx="4874099"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dirty="0">
                <a:latin typeface="UD デジタル 教科書体 NP-B" panose="02020700000000000000" pitchFamily="18" charset="-128"/>
                <a:ea typeface="UD デジタル 教科書体 NP-B" panose="02020700000000000000" pitchFamily="18" charset="-128"/>
              </a:rPr>
              <a:t>主に頭部、頸部の知覚と運動を伝えます</a:t>
            </a:r>
          </a:p>
        </p:txBody>
      </p:sp>
      <p:sp>
        <p:nvSpPr>
          <p:cNvPr id="38" name="テキスト ボックス 28">
            <a:extLst>
              <a:ext uri="{FF2B5EF4-FFF2-40B4-BE49-F238E27FC236}">
                <a16:creationId xmlns="" xmlns:a16="http://schemas.microsoft.com/office/drawing/2014/main" id="{CAD63407-C29C-F32A-E928-FD4158450CDC}"/>
              </a:ext>
            </a:extLst>
          </p:cNvPr>
          <p:cNvSpPr txBox="1"/>
          <p:nvPr/>
        </p:nvSpPr>
        <p:spPr>
          <a:xfrm>
            <a:off x="6968479" y="2924364"/>
            <a:ext cx="4569299" cy="255454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dirty="0">
                <a:latin typeface="UD デジタル 教科書体 NP-B" panose="02020700000000000000" pitchFamily="18" charset="-128"/>
                <a:ea typeface="UD デジタル 教科書体 NP-B" panose="02020700000000000000" pitchFamily="18" charset="-128"/>
              </a:rPr>
              <a:t>嗅覚・味覚・網膜・聴覚・平衡感覚などの感覚神経や、眼・顎・舌・喉の筋肉などの運動神経が</a:t>
            </a:r>
            <a:r>
              <a:rPr kumimoji="1" lang="en-US" altLang="ja-JP" sz="2000" b="1" dirty="0">
                <a:solidFill>
                  <a:srgbClr val="FF0000"/>
                </a:solidFill>
                <a:latin typeface="UD デジタル 教科書体 NP-B" panose="02020700000000000000" pitchFamily="18" charset="-128"/>
                <a:ea typeface="UD デジタル 教科書体 NP-B" panose="02020700000000000000" pitchFamily="18" charset="-128"/>
              </a:rPr>
              <a:t>12</a:t>
            </a:r>
            <a:r>
              <a:rPr kumimoji="1" lang="ja-JP" altLang="en-US" sz="2000" b="1" dirty="0">
                <a:solidFill>
                  <a:srgbClr val="FF0000"/>
                </a:solidFill>
                <a:latin typeface="UD デジタル 教科書体 NP-B" panose="02020700000000000000" pitchFamily="18" charset="-128"/>
                <a:ea typeface="UD デジタル 教科書体 NP-B" panose="02020700000000000000" pitchFamily="18" charset="-128"/>
              </a:rPr>
              <a:t>対</a:t>
            </a:r>
            <a:r>
              <a:rPr kumimoji="1" lang="ja-JP" altLang="en-US" sz="2000" dirty="0">
                <a:latin typeface="UD デジタル 教科書体 NP-B" panose="02020700000000000000" pitchFamily="18" charset="-128"/>
                <a:ea typeface="UD デジタル 教科書体 NP-B" panose="02020700000000000000" pitchFamily="18" charset="-128"/>
              </a:rPr>
              <a:t>あります。</a:t>
            </a:r>
            <a:endParaRPr kumimoji="1" lang="en-US" altLang="ja-JP" sz="2000" dirty="0">
              <a:latin typeface="UD デジタル 教科書体 NP-B" panose="02020700000000000000" pitchFamily="18" charset="-128"/>
              <a:ea typeface="UD デジタル 教科書体 NP-B" panose="02020700000000000000" pitchFamily="18" charset="-128"/>
            </a:endParaRPr>
          </a:p>
          <a:p>
            <a:endParaRPr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反射（脳幹反射）として、光を当てると瞳孔が閉じたり、角膜に触れるとまばたきしたり、咳や咽頭の反射があります。</a:t>
            </a:r>
          </a:p>
        </p:txBody>
      </p:sp>
      <p:sp>
        <p:nvSpPr>
          <p:cNvPr id="40" name="テキスト ボックス 39">
            <a:extLst>
              <a:ext uri="{FF2B5EF4-FFF2-40B4-BE49-F238E27FC236}">
                <a16:creationId xmlns="" xmlns:a16="http://schemas.microsoft.com/office/drawing/2014/main" id="{CCA6FEDA-3B54-BD5D-7438-493216143A7F}"/>
              </a:ext>
            </a:extLst>
          </p:cNvPr>
          <p:cNvSpPr txBox="1"/>
          <p:nvPr/>
        </p:nvSpPr>
        <p:spPr>
          <a:xfrm>
            <a:off x="191344" y="4639762"/>
            <a:ext cx="133882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黄色の神経</a:t>
            </a:r>
          </a:p>
        </p:txBody>
      </p:sp>
      <p:cxnSp>
        <p:nvCxnSpPr>
          <p:cNvPr id="41" name="直線矢印コネクタ 40">
            <a:extLst>
              <a:ext uri="{FF2B5EF4-FFF2-40B4-BE49-F238E27FC236}">
                <a16:creationId xmlns="" xmlns:a16="http://schemas.microsoft.com/office/drawing/2014/main" id="{1DD2E95A-1853-AE89-0BD0-B40EBDC7C035}"/>
              </a:ext>
            </a:extLst>
          </p:cNvPr>
          <p:cNvCxnSpPr>
            <a:cxnSpLocks/>
          </p:cNvCxnSpPr>
          <p:nvPr/>
        </p:nvCxnSpPr>
        <p:spPr>
          <a:xfrm flipV="1">
            <a:off x="1461444" y="3789040"/>
            <a:ext cx="348343" cy="940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1136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5" y="158023"/>
            <a:ext cx="1324498" cy="937516"/>
          </a:xfrm>
          <a:prstGeom prst="rect">
            <a:avLst/>
          </a:prstGeom>
        </p:spPr>
      </p:pic>
      <p:sp>
        <p:nvSpPr>
          <p:cNvPr id="36" name="タイトル 1"/>
          <p:cNvSpPr>
            <a:spLocks noGrp="1"/>
          </p:cNvSpPr>
          <p:nvPr>
            <p:ph type="title"/>
          </p:nvPr>
        </p:nvSpPr>
        <p:spPr>
          <a:xfrm>
            <a:off x="1529883" y="405010"/>
            <a:ext cx="5611762" cy="835549"/>
          </a:xfrm>
        </p:spPr>
        <p:txBody>
          <a:bodyPr>
            <a:normAutofit fontScale="90000"/>
          </a:bodyPr>
          <a:lstStyle/>
          <a:p>
            <a:r>
              <a:rPr lang="ja-JP" altLang="en-US" dirty="0">
                <a:latin typeface="UD デジタル 教科書体 NP-B" panose="02020700000000000000" pitchFamily="18" charset="-128"/>
                <a:ea typeface="UD デジタル 教科書体 NP-B" panose="02020700000000000000" pitchFamily="18" charset="-128"/>
              </a:rPr>
              <a:t>末梢神経（体性神経）</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15" name="図 14">
            <a:extLst>
              <a:ext uri="{FF2B5EF4-FFF2-40B4-BE49-F238E27FC236}">
                <a16:creationId xmlns="" xmlns:a16="http://schemas.microsoft.com/office/drawing/2014/main" id="{0F689688-5888-85DA-E637-1941E4D15D21}"/>
              </a:ext>
            </a:extLst>
          </p:cNvPr>
          <p:cNvPicPr>
            <a:picLocks noChangeAspect="1"/>
          </p:cNvPicPr>
          <p:nvPr/>
        </p:nvPicPr>
        <p:blipFill>
          <a:blip r:embed="rId3"/>
          <a:stretch>
            <a:fillRect/>
          </a:stretch>
        </p:blipFill>
        <p:spPr>
          <a:xfrm>
            <a:off x="335360" y="2708920"/>
            <a:ext cx="6060262" cy="3238952"/>
          </a:xfrm>
          <a:prstGeom prst="rect">
            <a:avLst/>
          </a:prstGeom>
        </p:spPr>
      </p:pic>
      <p:sp>
        <p:nvSpPr>
          <p:cNvPr id="16" name="テキスト ボックス 15">
            <a:extLst>
              <a:ext uri="{FF2B5EF4-FFF2-40B4-BE49-F238E27FC236}">
                <a16:creationId xmlns="" xmlns:a16="http://schemas.microsoft.com/office/drawing/2014/main" id="{388902CA-68F3-8269-5F86-A813E12A53D2}"/>
              </a:ext>
            </a:extLst>
          </p:cNvPr>
          <p:cNvSpPr txBox="1"/>
          <p:nvPr/>
        </p:nvSpPr>
        <p:spPr>
          <a:xfrm>
            <a:off x="7559039" y="6542379"/>
            <a:ext cx="4626751" cy="338554"/>
          </a:xfrm>
          <a:prstGeom prst="rect">
            <a:avLst/>
          </a:prstGeom>
          <a:noFill/>
        </p:spPr>
        <p:txBody>
          <a:bodyPr wrap="square" rtlCol="0">
            <a:spAutoFit/>
          </a:bodyPr>
          <a:lstStyle/>
          <a:p>
            <a:r>
              <a:rPr lang="en-US" altLang="ja-JP" sz="800" dirty="0">
                <a:latin typeface="UD デジタル 教科書体 NP-B" panose="02020700000000000000" pitchFamily="18" charset="-128"/>
                <a:ea typeface="UD デジタル 教科書体 NP-B" panose="02020700000000000000" pitchFamily="18" charset="-128"/>
              </a:rPr>
              <a:t>https://todaysveterinarynurse.com/neurology/guide-to-veterinary-neurologic-examination/;phoscreative.com,free</a:t>
            </a:r>
            <a:endParaRPr kumimoji="1"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 xmlns:a16="http://schemas.microsoft.com/office/drawing/2014/main" id="{B2F837BA-6821-1BE5-4311-DAE9723514A5}"/>
              </a:ext>
            </a:extLst>
          </p:cNvPr>
          <p:cNvSpPr txBox="1"/>
          <p:nvPr/>
        </p:nvSpPr>
        <p:spPr>
          <a:xfrm>
            <a:off x="7559038" y="6326935"/>
            <a:ext cx="2923221" cy="338554"/>
          </a:xfrm>
          <a:prstGeom prst="rect">
            <a:avLst/>
          </a:prstGeom>
          <a:noFill/>
        </p:spPr>
        <p:txBody>
          <a:bodyPr wrap="square" rtlCol="0">
            <a:spAutoFit/>
          </a:bodyPr>
          <a:lstStyle/>
          <a:p>
            <a:r>
              <a:rPr kumimoji="1" lang="ja-JP" altLang="en-US" sz="800" b="1" dirty="0">
                <a:latin typeface="UD デジタル 教科書体 NP-B" panose="02020700000000000000" pitchFamily="18" charset="-128"/>
                <a:ea typeface="UD デジタル 教科書体 NP-B" panose="02020700000000000000" pitchFamily="18" charset="-128"/>
              </a:rPr>
              <a:t>使用したイラストの掲載ＵＲＬ、著作者、著作権レベル表示</a:t>
            </a:r>
          </a:p>
        </p:txBody>
      </p:sp>
      <p:sp>
        <p:nvSpPr>
          <p:cNvPr id="34" name="テキスト ボックス 2">
            <a:extLst>
              <a:ext uri="{FF2B5EF4-FFF2-40B4-BE49-F238E27FC236}">
                <a16:creationId xmlns="" xmlns:a16="http://schemas.microsoft.com/office/drawing/2014/main" id="{1F184038-7F4D-48D2-BBFF-C5C18785546C}"/>
              </a:ext>
            </a:extLst>
          </p:cNvPr>
          <p:cNvSpPr txBox="1"/>
          <p:nvPr/>
        </p:nvSpPr>
        <p:spPr>
          <a:xfrm>
            <a:off x="335360" y="1272831"/>
            <a:ext cx="7430719"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a:latin typeface="UD デジタル 教科書体 NP-B" panose="02020700000000000000" pitchFamily="18" charset="-128"/>
                <a:ea typeface="UD デジタル 教科書体 NP-B" panose="02020700000000000000" pitchFamily="18" charset="-128"/>
              </a:rPr>
              <a:t>◆脊髄神経（脊髄からつながっている神経）</a:t>
            </a:r>
          </a:p>
        </p:txBody>
      </p:sp>
      <p:sp>
        <p:nvSpPr>
          <p:cNvPr id="35" name="楕円 34">
            <a:extLst>
              <a:ext uri="{FF2B5EF4-FFF2-40B4-BE49-F238E27FC236}">
                <a16:creationId xmlns="" xmlns:a16="http://schemas.microsoft.com/office/drawing/2014/main" id="{971FC572-FB33-2E7B-90E7-A6061836CF5E}"/>
              </a:ext>
            </a:extLst>
          </p:cNvPr>
          <p:cNvSpPr/>
          <p:nvPr/>
        </p:nvSpPr>
        <p:spPr>
          <a:xfrm>
            <a:off x="1631504" y="2810550"/>
            <a:ext cx="4209979" cy="1866108"/>
          </a:xfrm>
          <a:prstGeom prst="ellipse">
            <a:avLst/>
          </a:prstGeom>
          <a:noFill/>
          <a:ln w="57150">
            <a:solidFill>
              <a:srgbClr val="B64D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B" panose="02020700000000000000" pitchFamily="18" charset="-128"/>
              <a:ea typeface="UD デジタル 教科書体 NP-B" panose="02020700000000000000" pitchFamily="18" charset="-128"/>
            </a:endParaRPr>
          </a:p>
        </p:txBody>
      </p:sp>
      <p:sp>
        <p:nvSpPr>
          <p:cNvPr id="37" name="テキスト ボックス 28">
            <a:extLst>
              <a:ext uri="{FF2B5EF4-FFF2-40B4-BE49-F238E27FC236}">
                <a16:creationId xmlns="" xmlns:a16="http://schemas.microsoft.com/office/drawing/2014/main" id="{B8A62C84-2059-4E8B-9122-E12B5CDB7156}"/>
              </a:ext>
            </a:extLst>
          </p:cNvPr>
          <p:cNvSpPr txBox="1"/>
          <p:nvPr/>
        </p:nvSpPr>
        <p:spPr>
          <a:xfrm>
            <a:off x="6816081" y="2308810"/>
            <a:ext cx="4822244"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dirty="0">
                <a:latin typeface="UD デジタル 教科書体 NP-B" panose="02020700000000000000" pitchFamily="18" charset="-128"/>
                <a:ea typeface="UD デジタル 教科書体 NP-B" panose="02020700000000000000" pitchFamily="18" charset="-128"/>
              </a:rPr>
              <a:t>主に頸部から下の知覚と運動を伝えます</a:t>
            </a:r>
          </a:p>
        </p:txBody>
      </p:sp>
      <p:sp>
        <p:nvSpPr>
          <p:cNvPr id="38" name="テキスト ボックス 28">
            <a:extLst>
              <a:ext uri="{FF2B5EF4-FFF2-40B4-BE49-F238E27FC236}">
                <a16:creationId xmlns="" xmlns:a16="http://schemas.microsoft.com/office/drawing/2014/main" id="{CAD63407-C29C-F32A-E928-FD4158450CDC}"/>
              </a:ext>
            </a:extLst>
          </p:cNvPr>
          <p:cNvSpPr txBox="1"/>
          <p:nvPr/>
        </p:nvSpPr>
        <p:spPr>
          <a:xfrm>
            <a:off x="6965013" y="2871808"/>
            <a:ext cx="4673311" cy="255454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dirty="0">
                <a:latin typeface="UD デジタル 教科書体 NP-B" panose="02020700000000000000" pitchFamily="18" charset="-128"/>
                <a:ea typeface="UD デジタル 教科書体 NP-B" panose="02020700000000000000" pitchFamily="18" charset="-128"/>
              </a:rPr>
              <a:t>前肢や後肢の運動神経や、座骨・肛門</a:t>
            </a:r>
            <a:r>
              <a:rPr kumimoji="1" lang="ja-JP" altLang="en-US" sz="2000" dirty="0" smtClean="0">
                <a:latin typeface="UD デジタル 教科書体 NP-B" panose="02020700000000000000" pitchFamily="18" charset="-128"/>
                <a:ea typeface="UD デジタル 教科書体 NP-B" panose="02020700000000000000" pitchFamily="18" charset="-128"/>
              </a:rPr>
              <a:t>括約</a:t>
            </a:r>
            <a:r>
              <a:rPr kumimoji="1" lang="en-US" altLang="ja-JP" sz="2000" dirty="0" smtClean="0">
                <a:latin typeface="UD デジタル 教科書体 NP-B" panose="02020700000000000000" pitchFamily="18" charset="-128"/>
                <a:ea typeface="UD デジタル 教科書体 NP-B" panose="02020700000000000000" pitchFamily="18" charset="-128"/>
              </a:rPr>
              <a:t>[</a:t>
            </a:r>
            <a:r>
              <a:rPr kumimoji="1" lang="ja-JP" altLang="en-US" sz="2000" dirty="0" smtClean="0">
                <a:latin typeface="UD デジタル 教科書体 NP-B" panose="02020700000000000000" pitchFamily="18" charset="-128"/>
                <a:ea typeface="UD デジタル 教科書体 NP-B" panose="02020700000000000000" pitchFamily="18" charset="-128"/>
              </a:rPr>
              <a:t>かつやく</a:t>
            </a:r>
            <a:r>
              <a:rPr kumimoji="1" lang="en-US" altLang="ja-JP" sz="2000" dirty="0" smtClean="0">
                <a:latin typeface="UD デジタル 教科書体 NP-B" panose="02020700000000000000" pitchFamily="18" charset="-128"/>
                <a:ea typeface="UD デジタル 教科書体 NP-B" panose="02020700000000000000" pitchFamily="18" charset="-128"/>
              </a:rPr>
              <a:t>]</a:t>
            </a:r>
            <a:r>
              <a:rPr kumimoji="1" lang="ja-JP" altLang="en-US" sz="2000" dirty="0" smtClean="0">
                <a:latin typeface="UD デジタル 教科書体 NP-B" panose="02020700000000000000" pitchFamily="18" charset="-128"/>
                <a:ea typeface="UD デジタル 教科書体 NP-B" panose="02020700000000000000" pitchFamily="18" charset="-128"/>
              </a:rPr>
              <a:t>筋</a:t>
            </a:r>
            <a:r>
              <a:rPr kumimoji="1" lang="ja-JP" altLang="en-US" sz="2000" dirty="0">
                <a:latin typeface="UD デジタル 教科書体 NP-B" panose="02020700000000000000" pitchFamily="18" charset="-128"/>
                <a:ea typeface="UD デジタル 教科書体 NP-B" panose="02020700000000000000" pitchFamily="18" charset="-128"/>
              </a:rPr>
              <a:t>・尾の筋肉などの運動神経が</a:t>
            </a:r>
            <a:r>
              <a:rPr kumimoji="1" lang="en-US" altLang="ja-JP" sz="2000" dirty="0">
                <a:solidFill>
                  <a:srgbClr val="FF0000"/>
                </a:solidFill>
                <a:latin typeface="UD デジタル 教科書体 NP-B" panose="02020700000000000000" pitchFamily="18" charset="-128"/>
                <a:ea typeface="UD デジタル 教科書体 NP-B" panose="02020700000000000000" pitchFamily="18" charset="-128"/>
              </a:rPr>
              <a:t>31</a:t>
            </a: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対</a:t>
            </a:r>
            <a:r>
              <a:rPr kumimoji="1" lang="ja-JP" altLang="en-US" sz="2000" dirty="0">
                <a:latin typeface="UD デジタル 教科書体 NP-B" panose="02020700000000000000" pitchFamily="18" charset="-128"/>
                <a:ea typeface="UD デジタル 教科書体 NP-B" panose="02020700000000000000" pitchFamily="18" charset="-128"/>
              </a:rPr>
              <a:t>あります。</a:t>
            </a:r>
            <a:endParaRPr kumimoji="1" lang="en-US" altLang="ja-JP" sz="2000" dirty="0">
              <a:latin typeface="UD デジタル 教科書体 NP-B" panose="02020700000000000000" pitchFamily="18" charset="-128"/>
              <a:ea typeface="UD デジタル 教科書体 NP-B" panose="02020700000000000000" pitchFamily="18" charset="-128"/>
            </a:endParaRPr>
          </a:p>
          <a:p>
            <a:endParaRPr lang="en-US" altLang="ja-JP" sz="2000" dirty="0">
              <a:latin typeface="UD デジタル 教科書体 NP-B" panose="02020700000000000000" pitchFamily="18" charset="-128"/>
              <a:ea typeface="UD デジタル 教科書体 NP-B" panose="02020700000000000000" pitchFamily="18" charset="-128"/>
            </a:endParaRPr>
          </a:p>
          <a:p>
            <a:r>
              <a:rPr kumimoji="1" lang="ja-JP" altLang="en-US" sz="2000" dirty="0">
                <a:latin typeface="UD デジタル 教科書体 NP-B" panose="02020700000000000000" pitchFamily="18" charset="-128"/>
                <a:ea typeface="UD デジタル 教科書体 NP-B" panose="02020700000000000000" pitchFamily="18" charset="-128"/>
              </a:rPr>
              <a:t>反射（脊髄反射）として、膝蓋腱</a:t>
            </a:r>
            <a:r>
              <a:rPr kumimoji="1" lang="en-US" altLang="ja-JP" sz="2000" dirty="0">
                <a:latin typeface="UD デジタル 教科書体 NP-B" panose="02020700000000000000" pitchFamily="18" charset="-128"/>
                <a:ea typeface="UD デジタル 教科書体 NP-B" panose="02020700000000000000" pitchFamily="18" charset="-128"/>
              </a:rPr>
              <a:t>[</a:t>
            </a:r>
            <a:r>
              <a:rPr kumimoji="1" lang="ja-JP" altLang="en-US" sz="2000" dirty="0">
                <a:latin typeface="UD デジタル 教科書体 NP-B" panose="02020700000000000000" pitchFamily="18" charset="-128"/>
                <a:ea typeface="UD デジタル 教科書体 NP-B" panose="02020700000000000000" pitchFamily="18" charset="-128"/>
              </a:rPr>
              <a:t>しつがいけん</a:t>
            </a:r>
            <a:r>
              <a:rPr kumimoji="1" lang="en-US" altLang="ja-JP" sz="2000" dirty="0">
                <a:latin typeface="UD デジタル 教科書体 NP-B" panose="02020700000000000000" pitchFamily="18" charset="-128"/>
                <a:ea typeface="UD デジタル 教科書体 NP-B" panose="02020700000000000000" pitchFamily="18" charset="-128"/>
              </a:rPr>
              <a:t>]</a:t>
            </a:r>
            <a:r>
              <a:rPr kumimoji="1" lang="ja-JP" altLang="en-US" sz="2000" dirty="0">
                <a:latin typeface="UD デジタル 教科書体 NP-B" panose="02020700000000000000" pitchFamily="18" charset="-128"/>
                <a:ea typeface="UD デジタル 教科書体 NP-B" panose="02020700000000000000" pitchFamily="18" charset="-128"/>
              </a:rPr>
              <a:t>反射、ひっこめ反射などがあります。</a:t>
            </a:r>
            <a:endParaRPr lang="en-US" altLang="ja-JP" sz="2000" dirty="0">
              <a:latin typeface="UD デジタル 教科書体 NP-B" panose="02020700000000000000" pitchFamily="18" charset="-128"/>
              <a:ea typeface="UD デジタル 教科書体 NP-B" panose="02020700000000000000" pitchFamily="18" charset="-128"/>
            </a:endParaRPr>
          </a:p>
          <a:p>
            <a:endParaRPr kumimoji="1"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 xmlns:a16="http://schemas.microsoft.com/office/drawing/2014/main" id="{CCC84CEE-9632-0056-3602-CD9B0E994EAC}"/>
              </a:ext>
            </a:extLst>
          </p:cNvPr>
          <p:cNvSpPr txBox="1"/>
          <p:nvPr/>
        </p:nvSpPr>
        <p:spPr>
          <a:xfrm>
            <a:off x="114195" y="4847216"/>
            <a:ext cx="1632188"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黄色の神経</a:t>
            </a:r>
          </a:p>
        </p:txBody>
      </p:sp>
      <p:cxnSp>
        <p:nvCxnSpPr>
          <p:cNvPr id="7" name="直線矢印コネクタ 6">
            <a:extLst>
              <a:ext uri="{FF2B5EF4-FFF2-40B4-BE49-F238E27FC236}">
                <a16:creationId xmlns="" xmlns:a16="http://schemas.microsoft.com/office/drawing/2014/main" id="{93B87CE8-3403-EB15-1FB5-56C645F72DE2}"/>
              </a:ext>
            </a:extLst>
          </p:cNvPr>
          <p:cNvCxnSpPr/>
          <p:nvPr/>
        </p:nvCxnSpPr>
        <p:spPr>
          <a:xfrm flipV="1">
            <a:off x="1350748" y="4117529"/>
            <a:ext cx="1288868" cy="750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2993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72107" cy="835549"/>
          </a:xfrm>
        </p:spPr>
        <p:txBody>
          <a:bodyPr>
            <a:normAutofit fontScale="90000"/>
          </a:bodyPr>
          <a:lstStyle/>
          <a:p>
            <a:r>
              <a:rPr lang="ja-JP" altLang="en-US" dirty="0">
                <a:latin typeface="UD デジタル 教科書体 NP-B" panose="02020700000000000000" pitchFamily="18" charset="-128"/>
                <a:ea typeface="UD デジタル 教科書体 NP-B" panose="02020700000000000000" pitchFamily="18" charset="-128"/>
              </a:rPr>
              <a:t>末梢神経（自律神経）</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9" name="テキスト ボックス 5">
            <a:extLst>
              <a:ext uri="{FF2B5EF4-FFF2-40B4-BE49-F238E27FC236}">
                <a16:creationId xmlns="" xmlns:a16="http://schemas.microsoft.com/office/drawing/2014/main" id="{29AC4FEC-584D-4DAB-A329-ACDCD890DB86}"/>
              </a:ext>
            </a:extLst>
          </p:cNvPr>
          <p:cNvSpPr txBox="1"/>
          <p:nvPr/>
        </p:nvSpPr>
        <p:spPr>
          <a:xfrm>
            <a:off x="638135" y="1442016"/>
            <a:ext cx="9838276"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自律神経：不随意運動（内臓筋や心筋）</a:t>
            </a:r>
            <a:endPar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graphicFrame>
        <p:nvGraphicFramePr>
          <p:cNvPr id="4" name="表 4">
            <a:extLst>
              <a:ext uri="{FF2B5EF4-FFF2-40B4-BE49-F238E27FC236}">
                <a16:creationId xmlns="" xmlns:a16="http://schemas.microsoft.com/office/drawing/2014/main" id="{8382E670-129A-CF14-A448-BE0C58A020C9}"/>
              </a:ext>
            </a:extLst>
          </p:cNvPr>
          <p:cNvGraphicFramePr>
            <a:graphicFrameLocks noGrp="1"/>
          </p:cNvGraphicFramePr>
          <p:nvPr>
            <p:extLst>
              <p:ext uri="{D42A27DB-BD31-4B8C-83A1-F6EECF244321}">
                <p14:modId xmlns:p14="http://schemas.microsoft.com/office/powerpoint/2010/main" val="1198926332"/>
              </p:ext>
            </p:extLst>
          </p:nvPr>
        </p:nvGraphicFramePr>
        <p:xfrm>
          <a:off x="508001" y="2105138"/>
          <a:ext cx="6284685" cy="3444240"/>
        </p:xfrm>
        <a:graphic>
          <a:graphicData uri="http://schemas.openxmlformats.org/drawingml/2006/table">
            <a:tbl>
              <a:tblPr firstRow="1" bandRow="1">
                <a:tableStyleId>{5C22544A-7EE6-4342-B048-85BDC9FD1C3A}</a:tableStyleId>
              </a:tblPr>
              <a:tblGrid>
                <a:gridCol w="2094895">
                  <a:extLst>
                    <a:ext uri="{9D8B030D-6E8A-4147-A177-3AD203B41FA5}">
                      <a16:colId xmlns="" xmlns:a16="http://schemas.microsoft.com/office/drawing/2014/main" val="2064765982"/>
                    </a:ext>
                  </a:extLst>
                </a:gridCol>
                <a:gridCol w="2094895">
                  <a:extLst>
                    <a:ext uri="{9D8B030D-6E8A-4147-A177-3AD203B41FA5}">
                      <a16:colId xmlns="" xmlns:a16="http://schemas.microsoft.com/office/drawing/2014/main" val="407469580"/>
                    </a:ext>
                  </a:extLst>
                </a:gridCol>
                <a:gridCol w="2094895">
                  <a:extLst>
                    <a:ext uri="{9D8B030D-6E8A-4147-A177-3AD203B41FA5}">
                      <a16:colId xmlns="" xmlns:a16="http://schemas.microsoft.com/office/drawing/2014/main" val="661983045"/>
                    </a:ext>
                  </a:extLst>
                </a:gridCol>
              </a:tblGrid>
              <a:tr h="370840">
                <a:tc>
                  <a:txBody>
                    <a:bodyPr/>
                    <a:lstStyle/>
                    <a:p>
                      <a:pPr algn="ctr"/>
                      <a:r>
                        <a:rPr kumimoji="1" lang="ja-JP" altLang="en-US" sz="1800" dirty="0">
                          <a:latin typeface="UD デジタル 教科書体 NP-B" panose="02020700000000000000" pitchFamily="18" charset="-128"/>
                          <a:ea typeface="UD デジタル 教科書体 NP-B" panose="02020700000000000000" pitchFamily="18" charset="-128"/>
                        </a:rPr>
                        <a:t>交感神経</a:t>
                      </a: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800" dirty="0">
                          <a:latin typeface="UD デジタル 教科書体 NP-B" panose="02020700000000000000" pitchFamily="18" charset="-128"/>
                          <a:ea typeface="UD デジタル 教科書体 NP-B" panose="02020700000000000000" pitchFamily="18" charset="-128"/>
                        </a:rPr>
                        <a:t>副交感神経</a:t>
                      </a: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extLst>
                  <a:ext uri="{0D108BD9-81ED-4DB2-BD59-A6C34878D82A}">
                    <a16:rowId xmlns="" xmlns:a16="http://schemas.microsoft.com/office/drawing/2014/main" val="1347500469"/>
                  </a:ext>
                </a:extLst>
              </a:tr>
              <a:tr h="370840">
                <a:tc>
                  <a:txBody>
                    <a:bodyPr/>
                    <a:lstStyle/>
                    <a:p>
                      <a:pPr algn="ctr"/>
                      <a:r>
                        <a:rPr kumimoji="1" lang="ja-JP" altLang="en-US" sz="1800" dirty="0">
                          <a:latin typeface="UD デジタル 教科書体 NP-B" panose="02020700000000000000" pitchFamily="18" charset="-128"/>
                          <a:ea typeface="UD デジタル 教科書体 NP-B" panose="02020700000000000000" pitchFamily="18" charset="-128"/>
                        </a:rPr>
                        <a:t>戦うか逃げる</a:t>
                      </a:r>
                      <a:endParaRPr kumimoji="1" lang="en-US" altLang="ja-JP" sz="1800" dirty="0">
                        <a:latin typeface="UD デジタル 教科書体 NP-B" panose="02020700000000000000" pitchFamily="18" charset="-128"/>
                        <a:ea typeface="UD デジタル 教科書体 NP-B" panose="02020700000000000000" pitchFamily="18" charset="-128"/>
                      </a:endParaRPr>
                    </a:p>
                    <a:p>
                      <a:pPr algn="ctr"/>
                      <a:r>
                        <a:rPr kumimoji="1" lang="en-US" altLang="ja-JP" sz="1400" dirty="0">
                          <a:latin typeface="UD デジタル 教科書体 NP-B" panose="02020700000000000000" pitchFamily="18" charset="-128"/>
                          <a:ea typeface="UD デジタル 教科書体 NP-B" panose="02020700000000000000" pitchFamily="18" charset="-128"/>
                        </a:rPr>
                        <a:t>fight or flight</a:t>
                      </a:r>
                      <a:endParaRPr kumimoji="1" lang="ja-JP" altLang="en-US" sz="1400" dirty="0">
                        <a:latin typeface="UD デジタル 教科書体 NP-B" panose="02020700000000000000" pitchFamily="18" charset="-128"/>
                        <a:ea typeface="UD デジタル 教科書体 NP-B" panose="02020700000000000000" pitchFamily="18" charset="-128"/>
                      </a:endParaRPr>
                    </a:p>
                  </a:txBody>
                  <a:tcPr>
                    <a:solidFill>
                      <a:srgbClr val="FFC000"/>
                    </a:solidFill>
                  </a:tcPr>
                </a:tc>
                <a:tc>
                  <a:txBody>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状況</a:t>
                      </a:r>
                    </a:p>
                  </a:txBody>
                  <a:tcPr>
                    <a:solidFill>
                      <a:srgbClr val="FFC000"/>
                    </a:solidFill>
                  </a:tcPr>
                </a:tc>
                <a:tc>
                  <a:txBody>
                    <a:bodyPr/>
                    <a:lstStyle/>
                    <a:p>
                      <a:pPr algn="ctr"/>
                      <a:r>
                        <a:rPr kumimoji="1" lang="ja-JP" altLang="en-US" sz="1800" dirty="0">
                          <a:latin typeface="UD デジタル 教科書体 NP-B" panose="02020700000000000000" pitchFamily="18" charset="-128"/>
                          <a:ea typeface="UD デジタル 教科書体 NP-B" panose="02020700000000000000" pitchFamily="18" charset="-128"/>
                        </a:rPr>
                        <a:t>休んで消化</a:t>
                      </a:r>
                      <a:endParaRPr kumimoji="1" lang="en-US" altLang="ja-JP" sz="1800" dirty="0">
                        <a:latin typeface="UD デジタル 教科書体 NP-B" panose="02020700000000000000" pitchFamily="18" charset="-128"/>
                        <a:ea typeface="UD デジタル 教科書体 NP-B" panose="02020700000000000000" pitchFamily="18" charset="-128"/>
                      </a:endParaRPr>
                    </a:p>
                    <a:p>
                      <a:pPr algn="ctr"/>
                      <a:r>
                        <a:rPr kumimoji="1" lang="en-US" altLang="ja-JP" sz="1400" dirty="0">
                          <a:latin typeface="UD デジタル 教科書体 NP-B" panose="02020700000000000000" pitchFamily="18" charset="-128"/>
                          <a:ea typeface="UD デジタル 教科書体 NP-B" panose="02020700000000000000" pitchFamily="18" charset="-128"/>
                        </a:rPr>
                        <a:t>Rest and digest</a:t>
                      </a:r>
                      <a:endParaRPr kumimoji="1" lang="ja-JP" altLang="en-US" sz="1400" dirty="0">
                        <a:latin typeface="UD デジタル 教科書体 NP-B" panose="02020700000000000000" pitchFamily="18" charset="-128"/>
                        <a:ea typeface="UD デジタル 教科書体 NP-B" panose="02020700000000000000" pitchFamily="18" charset="-128"/>
                      </a:endParaRPr>
                    </a:p>
                  </a:txBody>
                  <a:tcPr>
                    <a:solidFill>
                      <a:srgbClr val="FFC000"/>
                    </a:solidFill>
                  </a:tcPr>
                </a:tc>
                <a:extLst>
                  <a:ext uri="{0D108BD9-81ED-4DB2-BD59-A6C34878D82A}">
                    <a16:rowId xmlns="" xmlns:a16="http://schemas.microsoft.com/office/drawing/2014/main" val="3397085890"/>
                  </a:ext>
                </a:extLst>
              </a:tr>
              <a:tr h="370840">
                <a:tc>
                  <a:txBody>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瞳孔が開く</a:t>
                      </a:r>
                    </a:p>
                  </a:txBody>
                  <a:tcPr/>
                </a:tc>
                <a:tc>
                  <a:txBody>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眼</a:t>
                      </a:r>
                    </a:p>
                  </a:txBody>
                  <a:tcPr/>
                </a:tc>
                <a:tc>
                  <a:txBody>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瞳孔が閉じる</a:t>
                      </a:r>
                    </a:p>
                  </a:txBody>
                  <a:tcPr/>
                </a:tc>
                <a:extLst>
                  <a:ext uri="{0D108BD9-81ED-4DB2-BD59-A6C34878D82A}">
                    <a16:rowId xmlns="" xmlns:a16="http://schemas.microsoft.com/office/drawing/2014/main" val="59724165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拡張</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気管支</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縮小</a:t>
                      </a:r>
                    </a:p>
                  </a:txBody>
                  <a:tcPr/>
                </a:tc>
                <a:extLst>
                  <a:ext uri="{0D108BD9-81ED-4DB2-BD59-A6C34878D82A}">
                    <a16:rowId xmlns="" xmlns:a16="http://schemas.microsoft.com/office/drawing/2014/main" val="323956408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分解（高血糖）</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グリコーゲン（血糖）</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合成（低血糖）</a:t>
                      </a:r>
                    </a:p>
                  </a:txBody>
                  <a:tcPr/>
                </a:tc>
                <a:extLst>
                  <a:ext uri="{0D108BD9-81ED-4DB2-BD59-A6C34878D82A}">
                    <a16:rowId xmlns="" xmlns:a16="http://schemas.microsoft.com/office/drawing/2014/main" val="484810378"/>
                  </a:ext>
                </a:extLst>
              </a:tr>
              <a:tr h="370840">
                <a:tc>
                  <a:txBody>
                    <a:bodyPr/>
                    <a:lstStyle/>
                    <a:p>
                      <a:pPr algn="ctr"/>
                      <a:r>
                        <a:rPr kumimoji="1" lang="ja-JP" altLang="en-US" dirty="0" smtClean="0">
                          <a:latin typeface="UD デジタル 教科書体 NP-B" panose="02020700000000000000" pitchFamily="18" charset="-128"/>
                          <a:ea typeface="UD デジタル 教科書体 NP-B" panose="02020700000000000000" pitchFamily="18" charset="-128"/>
                        </a:rPr>
                        <a:t>心拍数増加</a:t>
                      </a: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心臓</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心拍数減少</a:t>
                      </a:r>
                    </a:p>
                  </a:txBody>
                  <a:tcPr/>
                </a:tc>
                <a:extLst>
                  <a:ext uri="{0D108BD9-81ED-4DB2-BD59-A6C34878D82A}">
                    <a16:rowId xmlns="" xmlns:a16="http://schemas.microsoft.com/office/drawing/2014/main" val="245750475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上昇</a:t>
                      </a:r>
                    </a:p>
                  </a:txBody>
                  <a:tcPr/>
                </a:tc>
                <a:tc>
                  <a:txBody>
                    <a:bodyPr/>
                    <a:lstStyle/>
                    <a:p>
                      <a:pPr algn="ctr"/>
                      <a:r>
                        <a:rPr kumimoji="1" lang="ja-JP" altLang="en-US" dirty="0" smtClean="0">
                          <a:latin typeface="UD デジタル 教科書体 NP-B" panose="02020700000000000000" pitchFamily="18" charset="-128"/>
                          <a:ea typeface="UD デジタル 教科書体 NP-B" panose="02020700000000000000" pitchFamily="18" charset="-128"/>
                        </a:rPr>
                        <a:t>血圧</a:t>
                      </a: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dirty="0" smtClean="0">
                          <a:latin typeface="UD デジタル 教科書体 NP-B" panose="02020700000000000000" pitchFamily="18" charset="-128"/>
                          <a:ea typeface="UD デジタル 教科書体 NP-B" panose="02020700000000000000" pitchFamily="18" charset="-128"/>
                        </a:rPr>
                        <a:t>下降</a:t>
                      </a: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extLst>
                  <a:ext uri="{0D108BD9-81ED-4DB2-BD59-A6C34878D82A}">
                    <a16:rowId xmlns="" xmlns:a16="http://schemas.microsoft.com/office/drawing/2014/main" val="2171832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低下</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UD デジタル 教科書体 NP-B" panose="02020700000000000000" pitchFamily="18" charset="-128"/>
                          <a:ea typeface="UD デジタル 教科書体 NP-B" panose="02020700000000000000" pitchFamily="18" charset="-128"/>
                        </a:rPr>
                        <a:t>消化（胃腸）活動</a:t>
                      </a:r>
                    </a:p>
                  </a:txBody>
                  <a:tcPr/>
                </a:tc>
                <a:tc>
                  <a:txBody>
                    <a:bodyPr/>
                    <a:lstStyle/>
                    <a:p>
                      <a:pPr algn="ctr"/>
                      <a:r>
                        <a:rPr kumimoji="1" lang="ja-JP" altLang="en-US" dirty="0" smtClean="0">
                          <a:latin typeface="UD デジタル 教科書体 NP-B" panose="02020700000000000000" pitchFamily="18" charset="-128"/>
                          <a:ea typeface="UD デジタル 教科書体 NP-B" panose="02020700000000000000" pitchFamily="18" charset="-128"/>
                        </a:rPr>
                        <a:t>促進</a:t>
                      </a:r>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extLst>
                  <a:ext uri="{0D108BD9-81ED-4DB2-BD59-A6C34878D82A}">
                    <a16:rowId xmlns="" xmlns:a16="http://schemas.microsoft.com/office/drawing/2014/main" val="2340528450"/>
                  </a:ext>
                </a:extLst>
              </a:tr>
            </a:tbl>
          </a:graphicData>
        </a:graphic>
      </p:graphicFrame>
      <p:pic>
        <p:nvPicPr>
          <p:cNvPr id="5" name="図 4">
            <a:extLst>
              <a:ext uri="{FF2B5EF4-FFF2-40B4-BE49-F238E27FC236}">
                <a16:creationId xmlns="" xmlns:a16="http://schemas.microsoft.com/office/drawing/2014/main" id="{B08553C3-FB0F-4544-5054-E057556F2AC0}"/>
              </a:ext>
            </a:extLst>
          </p:cNvPr>
          <p:cNvPicPr>
            <a:picLocks noChangeAspect="1"/>
          </p:cNvPicPr>
          <p:nvPr/>
        </p:nvPicPr>
        <p:blipFill>
          <a:blip r:embed="rId3"/>
          <a:stretch>
            <a:fillRect/>
          </a:stretch>
        </p:blipFill>
        <p:spPr>
          <a:xfrm>
            <a:off x="7176120" y="1628800"/>
            <a:ext cx="4888026" cy="2584648"/>
          </a:xfrm>
          <a:prstGeom prst="rect">
            <a:avLst/>
          </a:prstGeom>
        </p:spPr>
      </p:pic>
      <p:sp>
        <p:nvSpPr>
          <p:cNvPr id="6" name="テキスト ボックス 5">
            <a:extLst>
              <a:ext uri="{FF2B5EF4-FFF2-40B4-BE49-F238E27FC236}">
                <a16:creationId xmlns="" xmlns:a16="http://schemas.microsoft.com/office/drawing/2014/main" id="{D6D8F844-6897-9EE3-31F5-E6E45DF1C703}"/>
              </a:ext>
            </a:extLst>
          </p:cNvPr>
          <p:cNvSpPr txBox="1"/>
          <p:nvPr/>
        </p:nvSpPr>
        <p:spPr>
          <a:xfrm>
            <a:off x="7155619" y="4952364"/>
            <a:ext cx="4600951"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交感神経：脊髄から交感神経幹（緑の部分）を通って内蔵に伝達します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cxnSp>
        <p:nvCxnSpPr>
          <p:cNvPr id="7" name="直線矢印コネクタ 6">
            <a:extLst>
              <a:ext uri="{FF2B5EF4-FFF2-40B4-BE49-F238E27FC236}">
                <a16:creationId xmlns="" xmlns:a16="http://schemas.microsoft.com/office/drawing/2014/main" id="{948F8F2F-49A2-B011-2DC0-B8E1EF415C22}"/>
              </a:ext>
            </a:extLst>
          </p:cNvPr>
          <p:cNvCxnSpPr>
            <a:cxnSpLocks/>
          </p:cNvCxnSpPr>
          <p:nvPr/>
        </p:nvCxnSpPr>
        <p:spPr>
          <a:xfrm flipV="1">
            <a:off x="8425720" y="2420888"/>
            <a:ext cx="230600" cy="2621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 xmlns:a16="http://schemas.microsoft.com/office/drawing/2014/main" id="{C4D7B5D7-B599-9733-A707-7FF9B1052D5E}"/>
              </a:ext>
            </a:extLst>
          </p:cNvPr>
          <p:cNvSpPr txBox="1"/>
          <p:nvPr/>
        </p:nvSpPr>
        <p:spPr>
          <a:xfrm>
            <a:off x="7155618" y="5598695"/>
            <a:ext cx="4600951"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副交感神経：中脳・延髄・脊髄の下部から神経を長く延ばして直接内蔵に伝達します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853991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72107"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神経細胞のしくみ</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9" name="テキスト ボックス 5">
            <a:extLst>
              <a:ext uri="{FF2B5EF4-FFF2-40B4-BE49-F238E27FC236}">
                <a16:creationId xmlns="" xmlns:a16="http://schemas.microsoft.com/office/drawing/2014/main" id="{29AC4FEC-584D-4DAB-A329-ACDCD890DB86}"/>
              </a:ext>
            </a:extLst>
          </p:cNvPr>
          <p:cNvSpPr txBox="1"/>
          <p:nvPr/>
        </p:nvSpPr>
        <p:spPr>
          <a:xfrm>
            <a:off x="638135" y="1442016"/>
            <a:ext cx="3742276"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ニューロン（神経細胞）</a:t>
            </a:r>
            <a:endPar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3074" name="Picture 2">
            <a:extLst>
              <a:ext uri="{FF2B5EF4-FFF2-40B4-BE49-F238E27FC236}">
                <a16:creationId xmlns="" xmlns:a16="http://schemas.microsoft.com/office/drawing/2014/main" id="{6DF844AD-97DA-2EDB-28C5-888A70560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2420888"/>
            <a:ext cx="4598580" cy="247173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 xmlns:a16="http://schemas.microsoft.com/office/drawing/2014/main" id="{A74092E7-8154-F933-7FC9-355A9BD96C3A}"/>
              </a:ext>
            </a:extLst>
          </p:cNvPr>
          <p:cNvSpPr txBox="1"/>
          <p:nvPr/>
        </p:nvSpPr>
        <p:spPr>
          <a:xfrm>
            <a:off x="5521236" y="6496535"/>
            <a:ext cx="7739619" cy="338554"/>
          </a:xfrm>
          <a:prstGeom prst="rect">
            <a:avLst/>
          </a:prstGeom>
          <a:noFill/>
        </p:spPr>
        <p:txBody>
          <a:bodyPr wrap="none" rtlCol="0">
            <a:spAutoFit/>
          </a:bodyPr>
          <a:lstStyle/>
          <a:p>
            <a:r>
              <a:rPr lang="en-US" altLang="ja-JP" sz="800" dirty="0">
                <a:latin typeface="UD デジタル 教科書体 NP-B" panose="02020700000000000000" pitchFamily="18" charset="-128"/>
                <a:ea typeface="UD デジタル 教科書体 NP-B" panose="02020700000000000000" pitchFamily="18" charset="-128"/>
              </a:rPr>
              <a:t/>
            </a:r>
            <a:br>
              <a:rPr lang="en-US" altLang="ja-JP" sz="800" dirty="0">
                <a:latin typeface="UD デジタル 教科書体 NP-B" panose="02020700000000000000" pitchFamily="18" charset="-128"/>
                <a:ea typeface="UD デジタル 教科書体 NP-B" panose="02020700000000000000" pitchFamily="18" charset="-128"/>
              </a:rPr>
            </a:br>
            <a:r>
              <a:rPr lang="en-US" altLang="ja-JP" sz="800" b="0" i="0" dirty="0">
                <a:solidFill>
                  <a:srgbClr val="202122"/>
                </a:solidFill>
                <a:effectLst/>
                <a:latin typeface="UD デジタル 教科書体 NP-B" panose="02020700000000000000" pitchFamily="18" charset="-128"/>
                <a:ea typeface="UD デジタル 教科書体 NP-B" panose="02020700000000000000" pitchFamily="18" charset="-128"/>
              </a:rPr>
              <a:t>Recreated </a:t>
            </a:r>
            <a:r>
              <a:rPr lang="en-US" altLang="ja-JP" sz="800" b="0" i="0" u="none" strike="noStrike" dirty="0">
                <a:solidFill>
                  <a:srgbClr val="3366CC"/>
                </a:solidFill>
                <a:effectLst/>
                <a:latin typeface="UD デジタル 教科書体 NP-B" panose="02020700000000000000" pitchFamily="18" charset="-128"/>
                <a:ea typeface="UD デジタル 教科書体 NP-B" panose="02020700000000000000" pitchFamily="18" charset="-128"/>
                <a:hlinkClick r:id="rId4" tooltip="en:File:Neuron-no labels2.png"/>
              </a:rPr>
              <a:t>File:Neuron-no labels2.png</a:t>
            </a:r>
            <a:r>
              <a:rPr lang="en-US" altLang="ja-JP" sz="800" b="0" i="0" dirty="0">
                <a:solidFill>
                  <a:srgbClr val="202122"/>
                </a:solidFill>
                <a:effectLst/>
                <a:latin typeface="UD デジタル 教科書体 NP-B" panose="02020700000000000000" pitchFamily="18" charset="-128"/>
                <a:ea typeface="UD デジタル 教科書体 NP-B" panose="02020700000000000000" pitchFamily="18" charset="-128"/>
              </a:rPr>
              <a:t> in Inkscape and hand-tuned to reduce </a:t>
            </a:r>
            <a:r>
              <a:rPr lang="en-US" altLang="ja-JP" sz="800" b="0" i="0" dirty="0" err="1">
                <a:solidFill>
                  <a:srgbClr val="202122"/>
                </a:solidFill>
                <a:effectLst/>
                <a:latin typeface="UD デジタル 教科書体 NP-B" panose="02020700000000000000" pitchFamily="18" charset="-128"/>
                <a:ea typeface="UD デジタル 教科書体 NP-B" panose="02020700000000000000" pitchFamily="18" charset="-128"/>
              </a:rPr>
              <a:t>filesize</a:t>
            </a:r>
            <a:r>
              <a:rPr lang="en-US" altLang="ja-JP" sz="800" b="0" i="0" dirty="0">
                <a:solidFill>
                  <a:srgbClr val="202122"/>
                </a:solidFill>
                <a:effectLst/>
                <a:latin typeface="UD デジタル 教科書体 NP-B" panose="02020700000000000000" pitchFamily="18" charset="-128"/>
                <a:ea typeface="UD デジタル 教科書体 NP-B" panose="02020700000000000000" pitchFamily="18" charset="-128"/>
              </a:rPr>
              <a:t>. Created by </a:t>
            </a:r>
            <a:r>
              <a:rPr lang="en-US" altLang="ja-JP" sz="800" b="0" i="0" u="none" strike="noStrike" dirty="0">
                <a:solidFill>
                  <a:srgbClr val="3366CC"/>
                </a:solidFill>
                <a:effectLst/>
                <a:latin typeface="UD デジタル 教科書体 NP-B" panose="02020700000000000000" pitchFamily="18" charset="-128"/>
                <a:ea typeface="UD デジタル 教科書体 NP-B" panose="02020700000000000000" pitchFamily="18" charset="-128"/>
                <a:hlinkClick r:id="rId5" tooltip="en:User:Quasar Jarosz"/>
              </a:rPr>
              <a:t>Quasar</a:t>
            </a:r>
            <a:r>
              <a:rPr lang="en-US" altLang="ja-JP" sz="800" b="0" i="0" dirty="0">
                <a:solidFill>
                  <a:srgbClr val="202122"/>
                </a:solidFill>
                <a:effectLst/>
                <a:latin typeface="UD デジタル 教科書体 NP-B" panose="02020700000000000000" pitchFamily="18" charset="-128"/>
                <a:ea typeface="UD デジタル 教科書体 NP-B" panose="02020700000000000000" pitchFamily="18" charset="-128"/>
              </a:rPr>
              <a:t> (</a:t>
            </a:r>
            <a:r>
              <a:rPr lang="en-US" altLang="ja-JP" sz="800" b="0" i="0" u="none" strike="noStrike" dirty="0">
                <a:solidFill>
                  <a:srgbClr val="3366CC"/>
                </a:solidFill>
                <a:effectLst/>
                <a:latin typeface="UD デジタル 教科書体 NP-B" panose="02020700000000000000" pitchFamily="18" charset="-128"/>
                <a:ea typeface="UD デジタル 教科書体 NP-B" panose="02020700000000000000" pitchFamily="18" charset="-128"/>
                <a:hlinkClick r:id="rId6" tooltip="en:User talk:Quasar Jarosz"/>
              </a:rPr>
              <a:t>talk</a:t>
            </a:r>
            <a:r>
              <a:rPr lang="en-US" altLang="ja-JP" sz="800" b="0" i="0" dirty="0">
                <a:solidFill>
                  <a:srgbClr val="202122"/>
                </a:solidFill>
                <a:effectLst/>
                <a:latin typeface="UD デジタル 教科書体 NP-B" panose="02020700000000000000" pitchFamily="18" charset="-128"/>
                <a:ea typeface="UD デジタル 教科書体 NP-B" panose="02020700000000000000" pitchFamily="18" charset="-128"/>
              </a:rPr>
              <a:t>) 19:59, 11 August 2009 (UTC)</a:t>
            </a:r>
            <a:endParaRPr kumimoji="1"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 xmlns:a16="http://schemas.microsoft.com/office/drawing/2014/main" id="{22D87FAB-2524-A8D5-6ABF-7E51DF19A394}"/>
              </a:ext>
            </a:extLst>
          </p:cNvPr>
          <p:cNvSpPr txBox="1"/>
          <p:nvPr/>
        </p:nvSpPr>
        <p:spPr>
          <a:xfrm>
            <a:off x="5521236" y="6452990"/>
            <a:ext cx="2236510" cy="215444"/>
          </a:xfrm>
          <a:prstGeom prst="rect">
            <a:avLst/>
          </a:prstGeom>
          <a:noFill/>
        </p:spPr>
        <p:txBody>
          <a:bodyPr wrap="none" rtlCol="0">
            <a:spAutoFit/>
          </a:bodyPr>
          <a:lstStyle/>
          <a:p>
            <a:r>
              <a:rPr kumimoji="1" lang="ja-JP" altLang="en-US" sz="800" b="1" dirty="0">
                <a:latin typeface="UD デジタル 教科書体 NP-B" panose="02020700000000000000" pitchFamily="18" charset="-128"/>
                <a:ea typeface="UD デジタル 教科書体 NP-B" panose="02020700000000000000" pitchFamily="18" charset="-128"/>
              </a:rPr>
              <a:t>使用したイラストの掲載ＵＲＬ、著作者表示</a:t>
            </a:r>
          </a:p>
        </p:txBody>
      </p:sp>
      <p:sp>
        <p:nvSpPr>
          <p:cNvPr id="8" name="テキスト ボックス 7">
            <a:extLst>
              <a:ext uri="{FF2B5EF4-FFF2-40B4-BE49-F238E27FC236}">
                <a16:creationId xmlns="" xmlns:a16="http://schemas.microsoft.com/office/drawing/2014/main" id="{108F9540-CE13-D65A-853C-D51E2375B64C}"/>
              </a:ext>
            </a:extLst>
          </p:cNvPr>
          <p:cNvSpPr txBox="1"/>
          <p:nvPr/>
        </p:nvSpPr>
        <p:spPr>
          <a:xfrm>
            <a:off x="1681408" y="2266999"/>
            <a:ext cx="902811" cy="307777"/>
          </a:xfrm>
          <a:prstGeom prst="rect">
            <a:avLst/>
          </a:prstGeom>
          <a:noFill/>
        </p:spPr>
        <p:txBody>
          <a:bodyPr wrap="non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樹状突起</a:t>
            </a:r>
          </a:p>
        </p:txBody>
      </p:sp>
      <p:sp>
        <p:nvSpPr>
          <p:cNvPr id="9" name="テキスト ボックス 8">
            <a:extLst>
              <a:ext uri="{FF2B5EF4-FFF2-40B4-BE49-F238E27FC236}">
                <a16:creationId xmlns="" xmlns:a16="http://schemas.microsoft.com/office/drawing/2014/main" id="{9C9AF2E5-ADA0-959D-5ACF-EC7CD26BA49D}"/>
              </a:ext>
            </a:extLst>
          </p:cNvPr>
          <p:cNvSpPr txBox="1"/>
          <p:nvPr/>
        </p:nvSpPr>
        <p:spPr>
          <a:xfrm>
            <a:off x="1647052" y="4720726"/>
            <a:ext cx="303542" cy="307777"/>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核</a:t>
            </a:r>
          </a:p>
        </p:txBody>
      </p:sp>
      <p:sp>
        <p:nvSpPr>
          <p:cNvPr id="10" name="テキスト ボックス 9">
            <a:extLst>
              <a:ext uri="{FF2B5EF4-FFF2-40B4-BE49-F238E27FC236}">
                <a16:creationId xmlns="" xmlns:a16="http://schemas.microsoft.com/office/drawing/2014/main" id="{A3CC154F-802E-5EEF-6AE3-65DE360B906C}"/>
              </a:ext>
            </a:extLst>
          </p:cNvPr>
          <p:cNvSpPr txBox="1"/>
          <p:nvPr/>
        </p:nvSpPr>
        <p:spPr>
          <a:xfrm>
            <a:off x="2721367" y="3038387"/>
            <a:ext cx="723275" cy="307777"/>
          </a:xfrm>
          <a:prstGeom prst="rect">
            <a:avLst/>
          </a:prstGeom>
          <a:noFill/>
        </p:spPr>
        <p:txBody>
          <a:bodyPr wrap="non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細胞体</a:t>
            </a:r>
          </a:p>
        </p:txBody>
      </p:sp>
      <p:sp>
        <p:nvSpPr>
          <p:cNvPr id="11" name="テキスト ボックス 10">
            <a:extLst>
              <a:ext uri="{FF2B5EF4-FFF2-40B4-BE49-F238E27FC236}">
                <a16:creationId xmlns="" xmlns:a16="http://schemas.microsoft.com/office/drawing/2014/main" id="{E3291B99-B834-453A-27A1-C9A1410FCACA}"/>
              </a:ext>
            </a:extLst>
          </p:cNvPr>
          <p:cNvSpPr txBox="1"/>
          <p:nvPr/>
        </p:nvSpPr>
        <p:spPr>
          <a:xfrm>
            <a:off x="3558829" y="4566838"/>
            <a:ext cx="1800493" cy="307777"/>
          </a:xfrm>
          <a:prstGeom prst="rect">
            <a:avLst/>
          </a:prstGeom>
          <a:noFill/>
        </p:spPr>
        <p:txBody>
          <a:bodyPr wrap="non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髄鞘（ミエリン鞘）</a:t>
            </a:r>
          </a:p>
        </p:txBody>
      </p:sp>
      <p:sp>
        <p:nvSpPr>
          <p:cNvPr id="12" name="テキスト ボックス 11">
            <a:extLst>
              <a:ext uri="{FF2B5EF4-FFF2-40B4-BE49-F238E27FC236}">
                <a16:creationId xmlns="" xmlns:a16="http://schemas.microsoft.com/office/drawing/2014/main" id="{BB5ADBC5-9D94-2E02-2434-3EF4E7AE3001}"/>
              </a:ext>
            </a:extLst>
          </p:cNvPr>
          <p:cNvSpPr txBox="1"/>
          <p:nvPr/>
        </p:nvSpPr>
        <p:spPr>
          <a:xfrm>
            <a:off x="4840727" y="4197506"/>
            <a:ext cx="1261884" cy="307777"/>
          </a:xfrm>
          <a:prstGeom prst="rect">
            <a:avLst/>
          </a:prstGeom>
          <a:noFill/>
        </p:spPr>
        <p:txBody>
          <a:bodyPr wrap="non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シュワン細胞</a:t>
            </a:r>
          </a:p>
        </p:txBody>
      </p:sp>
      <p:sp>
        <p:nvSpPr>
          <p:cNvPr id="13" name="テキスト ボックス 12">
            <a:extLst>
              <a:ext uri="{FF2B5EF4-FFF2-40B4-BE49-F238E27FC236}">
                <a16:creationId xmlns="" xmlns:a16="http://schemas.microsoft.com/office/drawing/2014/main" id="{A3E39872-4A1B-8A9E-9340-A6691D386FDC}"/>
              </a:ext>
            </a:extLst>
          </p:cNvPr>
          <p:cNvSpPr txBox="1"/>
          <p:nvPr/>
        </p:nvSpPr>
        <p:spPr>
          <a:xfrm>
            <a:off x="3444642" y="3000587"/>
            <a:ext cx="1441420" cy="307777"/>
          </a:xfrm>
          <a:prstGeom prst="rect">
            <a:avLst/>
          </a:prstGeom>
          <a:noFill/>
        </p:spPr>
        <p:txBody>
          <a:bodyPr wrap="non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ランヴィエ絞輪</a:t>
            </a:r>
          </a:p>
        </p:txBody>
      </p:sp>
      <p:sp>
        <p:nvSpPr>
          <p:cNvPr id="14" name="テキスト ボックス 13">
            <a:extLst>
              <a:ext uri="{FF2B5EF4-FFF2-40B4-BE49-F238E27FC236}">
                <a16:creationId xmlns="" xmlns:a16="http://schemas.microsoft.com/office/drawing/2014/main" id="{B5EE6304-E307-0F5E-1286-37874524A6AF}"/>
              </a:ext>
            </a:extLst>
          </p:cNvPr>
          <p:cNvSpPr txBox="1"/>
          <p:nvPr/>
        </p:nvSpPr>
        <p:spPr>
          <a:xfrm>
            <a:off x="4976982" y="2574776"/>
            <a:ext cx="902811" cy="307777"/>
          </a:xfrm>
          <a:prstGeom prst="rect">
            <a:avLst/>
          </a:prstGeom>
          <a:noFill/>
        </p:spPr>
        <p:txBody>
          <a:bodyPr wrap="non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軸索末端</a:t>
            </a:r>
          </a:p>
        </p:txBody>
      </p:sp>
      <p:sp>
        <p:nvSpPr>
          <p:cNvPr id="15" name="テキスト ボックス 14">
            <a:extLst>
              <a:ext uri="{FF2B5EF4-FFF2-40B4-BE49-F238E27FC236}">
                <a16:creationId xmlns="" xmlns:a16="http://schemas.microsoft.com/office/drawing/2014/main" id="{1BF43C9E-9615-13EA-A39F-B0010CF2A4F5}"/>
              </a:ext>
            </a:extLst>
          </p:cNvPr>
          <p:cNvSpPr txBox="1"/>
          <p:nvPr/>
        </p:nvSpPr>
        <p:spPr>
          <a:xfrm>
            <a:off x="3322353" y="3557458"/>
            <a:ext cx="543739" cy="307777"/>
          </a:xfrm>
          <a:prstGeom prst="rect">
            <a:avLst/>
          </a:prstGeom>
          <a:noFill/>
        </p:spPr>
        <p:txBody>
          <a:bodyPr wrap="non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軸索</a:t>
            </a:r>
          </a:p>
        </p:txBody>
      </p:sp>
      <p:cxnSp>
        <p:nvCxnSpPr>
          <p:cNvPr id="5" name="直線コネクタ 4">
            <a:extLst>
              <a:ext uri="{FF2B5EF4-FFF2-40B4-BE49-F238E27FC236}">
                <a16:creationId xmlns="" xmlns:a16="http://schemas.microsoft.com/office/drawing/2014/main" id="{24ED8BAA-13D0-2877-B91D-77B66F24F1FA}"/>
              </a:ext>
            </a:extLst>
          </p:cNvPr>
          <p:cNvCxnSpPr>
            <a:cxnSpLocks/>
          </p:cNvCxnSpPr>
          <p:nvPr/>
        </p:nvCxnSpPr>
        <p:spPr>
          <a:xfrm>
            <a:off x="6960096" y="1916832"/>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 xmlns:a16="http://schemas.microsoft.com/office/drawing/2014/main" id="{B1C243A0-041F-EA60-DC06-3409A75A1BB3}"/>
              </a:ext>
            </a:extLst>
          </p:cNvPr>
          <p:cNvCxnSpPr>
            <a:cxnSpLocks/>
          </p:cNvCxnSpPr>
          <p:nvPr/>
        </p:nvCxnSpPr>
        <p:spPr>
          <a:xfrm>
            <a:off x="6960096" y="2852936"/>
            <a:ext cx="43204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グループ化 56">
            <a:extLst>
              <a:ext uri="{FF2B5EF4-FFF2-40B4-BE49-F238E27FC236}">
                <a16:creationId xmlns="" xmlns:a16="http://schemas.microsoft.com/office/drawing/2014/main" id="{FCA6394B-A107-C12E-4ECD-263163745604}"/>
              </a:ext>
            </a:extLst>
          </p:cNvPr>
          <p:cNvGrpSpPr/>
          <p:nvPr/>
        </p:nvGrpSpPr>
        <p:grpSpPr>
          <a:xfrm>
            <a:off x="7032104" y="1556792"/>
            <a:ext cx="4015898" cy="729372"/>
            <a:chOff x="7032104" y="1556792"/>
            <a:chExt cx="4015898" cy="729372"/>
          </a:xfrm>
        </p:grpSpPr>
        <p:grpSp>
          <p:nvGrpSpPr>
            <p:cNvPr id="31" name="グループ化 30">
              <a:extLst>
                <a:ext uri="{FF2B5EF4-FFF2-40B4-BE49-F238E27FC236}">
                  <a16:creationId xmlns="" xmlns:a16="http://schemas.microsoft.com/office/drawing/2014/main" id="{877421B1-CFF6-7491-D404-0EECD188C2E1}"/>
                </a:ext>
              </a:extLst>
            </p:cNvPr>
            <p:cNvGrpSpPr/>
            <p:nvPr/>
          </p:nvGrpSpPr>
          <p:grpSpPr>
            <a:xfrm>
              <a:off x="10032439" y="1556792"/>
              <a:ext cx="415498" cy="729372"/>
              <a:chOff x="9912424" y="1556792"/>
              <a:chExt cx="415498" cy="729372"/>
            </a:xfrm>
          </p:grpSpPr>
          <p:sp>
            <p:nvSpPr>
              <p:cNvPr id="29" name="テキスト ボックス 28">
                <a:extLst>
                  <a:ext uri="{FF2B5EF4-FFF2-40B4-BE49-F238E27FC236}">
                    <a16:creationId xmlns="" xmlns:a16="http://schemas.microsoft.com/office/drawing/2014/main" id="{0F968FAD-1D2F-3B2D-F4A4-9580A50CF1D2}"/>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0" name="テキスト ボックス 29">
                <a:extLst>
                  <a:ext uri="{FF2B5EF4-FFF2-40B4-BE49-F238E27FC236}">
                    <a16:creationId xmlns="" xmlns:a16="http://schemas.microsoft.com/office/drawing/2014/main" id="{09759F9C-6C7C-E6A8-BB44-9EE4FEFABB02}"/>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8" name="グループ化 37">
              <a:extLst>
                <a:ext uri="{FF2B5EF4-FFF2-40B4-BE49-F238E27FC236}">
                  <a16:creationId xmlns="" xmlns:a16="http://schemas.microsoft.com/office/drawing/2014/main" id="{15233C1D-0190-FD82-72C1-B8547EEEE463}"/>
                </a:ext>
              </a:extLst>
            </p:cNvPr>
            <p:cNvGrpSpPr/>
            <p:nvPr/>
          </p:nvGrpSpPr>
          <p:grpSpPr>
            <a:xfrm>
              <a:off x="10632504" y="1556792"/>
              <a:ext cx="415498" cy="729372"/>
              <a:chOff x="9912424" y="1556792"/>
              <a:chExt cx="415498" cy="729372"/>
            </a:xfrm>
          </p:grpSpPr>
          <p:sp>
            <p:nvSpPr>
              <p:cNvPr id="40" name="テキスト ボックス 39">
                <a:extLst>
                  <a:ext uri="{FF2B5EF4-FFF2-40B4-BE49-F238E27FC236}">
                    <a16:creationId xmlns="" xmlns:a16="http://schemas.microsoft.com/office/drawing/2014/main" id="{C6CEF001-1D50-F857-50A7-D518547AB119}"/>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41" name="テキスト ボックス 40">
                <a:extLst>
                  <a:ext uri="{FF2B5EF4-FFF2-40B4-BE49-F238E27FC236}">
                    <a16:creationId xmlns="" xmlns:a16="http://schemas.microsoft.com/office/drawing/2014/main" id="{413CCDD2-7B72-D3FE-8472-30FACA227627}"/>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42" name="グループ化 41">
              <a:extLst>
                <a:ext uri="{FF2B5EF4-FFF2-40B4-BE49-F238E27FC236}">
                  <a16:creationId xmlns="" xmlns:a16="http://schemas.microsoft.com/office/drawing/2014/main" id="{DA9AA908-AD80-B764-5791-DDC067071D5E}"/>
                </a:ext>
              </a:extLst>
            </p:cNvPr>
            <p:cNvGrpSpPr/>
            <p:nvPr/>
          </p:nvGrpSpPr>
          <p:grpSpPr>
            <a:xfrm>
              <a:off x="9432372" y="1556792"/>
              <a:ext cx="415498" cy="729372"/>
              <a:chOff x="9912424" y="1556792"/>
              <a:chExt cx="415498" cy="729372"/>
            </a:xfrm>
          </p:grpSpPr>
          <p:sp>
            <p:nvSpPr>
              <p:cNvPr id="43" name="テキスト ボックス 42">
                <a:extLst>
                  <a:ext uri="{FF2B5EF4-FFF2-40B4-BE49-F238E27FC236}">
                    <a16:creationId xmlns="" xmlns:a16="http://schemas.microsoft.com/office/drawing/2014/main" id="{3EACDDAF-3392-03BC-B3EE-A6F4A9A681A8}"/>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44" name="テキスト ボックス 43">
                <a:extLst>
                  <a:ext uri="{FF2B5EF4-FFF2-40B4-BE49-F238E27FC236}">
                    <a16:creationId xmlns="" xmlns:a16="http://schemas.microsoft.com/office/drawing/2014/main" id="{762F05A1-C41D-19D3-225B-6DB3FB96707C}"/>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45" name="グループ化 44">
              <a:extLst>
                <a:ext uri="{FF2B5EF4-FFF2-40B4-BE49-F238E27FC236}">
                  <a16:creationId xmlns="" xmlns:a16="http://schemas.microsoft.com/office/drawing/2014/main" id="{1664CB34-3841-86B0-D97D-E7B2055E9A41}"/>
                </a:ext>
              </a:extLst>
            </p:cNvPr>
            <p:cNvGrpSpPr/>
            <p:nvPr/>
          </p:nvGrpSpPr>
          <p:grpSpPr>
            <a:xfrm>
              <a:off x="8832305" y="1556792"/>
              <a:ext cx="415498" cy="729372"/>
              <a:chOff x="9912424" y="1556792"/>
              <a:chExt cx="415498" cy="729372"/>
            </a:xfrm>
          </p:grpSpPr>
          <p:sp>
            <p:nvSpPr>
              <p:cNvPr id="46" name="テキスト ボックス 45">
                <a:extLst>
                  <a:ext uri="{FF2B5EF4-FFF2-40B4-BE49-F238E27FC236}">
                    <a16:creationId xmlns="" xmlns:a16="http://schemas.microsoft.com/office/drawing/2014/main" id="{720A32E5-1331-4871-0647-F3E9D967EA1E}"/>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47" name="テキスト ボックス 46">
                <a:extLst>
                  <a:ext uri="{FF2B5EF4-FFF2-40B4-BE49-F238E27FC236}">
                    <a16:creationId xmlns="" xmlns:a16="http://schemas.microsoft.com/office/drawing/2014/main" id="{2517E17A-71A6-906B-0896-2860FC3FD27F}"/>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48" name="グループ化 47">
              <a:extLst>
                <a:ext uri="{FF2B5EF4-FFF2-40B4-BE49-F238E27FC236}">
                  <a16:creationId xmlns="" xmlns:a16="http://schemas.microsoft.com/office/drawing/2014/main" id="{A2CDC7C1-507A-6DEF-980A-92C1638B8EFC}"/>
                </a:ext>
              </a:extLst>
            </p:cNvPr>
            <p:cNvGrpSpPr/>
            <p:nvPr/>
          </p:nvGrpSpPr>
          <p:grpSpPr>
            <a:xfrm>
              <a:off x="8232238" y="1556792"/>
              <a:ext cx="415498" cy="729372"/>
              <a:chOff x="9912424" y="1556792"/>
              <a:chExt cx="415498" cy="729372"/>
            </a:xfrm>
          </p:grpSpPr>
          <p:sp>
            <p:nvSpPr>
              <p:cNvPr id="49" name="テキスト ボックス 48">
                <a:extLst>
                  <a:ext uri="{FF2B5EF4-FFF2-40B4-BE49-F238E27FC236}">
                    <a16:creationId xmlns="" xmlns:a16="http://schemas.microsoft.com/office/drawing/2014/main" id="{FB5067AE-6009-2443-7C70-6193F61790AF}"/>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50" name="テキスト ボックス 49">
                <a:extLst>
                  <a:ext uri="{FF2B5EF4-FFF2-40B4-BE49-F238E27FC236}">
                    <a16:creationId xmlns="" xmlns:a16="http://schemas.microsoft.com/office/drawing/2014/main" id="{D867165C-D71C-ACD2-59F2-D6154FA525C9}"/>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51" name="グループ化 50">
              <a:extLst>
                <a:ext uri="{FF2B5EF4-FFF2-40B4-BE49-F238E27FC236}">
                  <a16:creationId xmlns="" xmlns:a16="http://schemas.microsoft.com/office/drawing/2014/main" id="{3412B09C-9A5B-0FE0-08A0-D09B329EF65F}"/>
                </a:ext>
              </a:extLst>
            </p:cNvPr>
            <p:cNvGrpSpPr/>
            <p:nvPr/>
          </p:nvGrpSpPr>
          <p:grpSpPr>
            <a:xfrm>
              <a:off x="7632171" y="1556792"/>
              <a:ext cx="415498" cy="729372"/>
              <a:chOff x="9912424" y="1556792"/>
              <a:chExt cx="415498" cy="729372"/>
            </a:xfrm>
          </p:grpSpPr>
          <p:sp>
            <p:nvSpPr>
              <p:cNvPr id="52" name="テキスト ボックス 51">
                <a:extLst>
                  <a:ext uri="{FF2B5EF4-FFF2-40B4-BE49-F238E27FC236}">
                    <a16:creationId xmlns="" xmlns:a16="http://schemas.microsoft.com/office/drawing/2014/main" id="{A6D039B5-4857-056A-B5F3-4136297BCC28}"/>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53" name="テキスト ボックス 52">
                <a:extLst>
                  <a:ext uri="{FF2B5EF4-FFF2-40B4-BE49-F238E27FC236}">
                    <a16:creationId xmlns="" xmlns:a16="http://schemas.microsoft.com/office/drawing/2014/main" id="{41B1E3E4-0892-561E-8182-D93381F876B0}"/>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54" name="グループ化 53">
              <a:extLst>
                <a:ext uri="{FF2B5EF4-FFF2-40B4-BE49-F238E27FC236}">
                  <a16:creationId xmlns="" xmlns:a16="http://schemas.microsoft.com/office/drawing/2014/main" id="{B7472DAB-2B52-6ECE-0199-FD0D6CBC8A49}"/>
                </a:ext>
              </a:extLst>
            </p:cNvPr>
            <p:cNvGrpSpPr/>
            <p:nvPr/>
          </p:nvGrpSpPr>
          <p:grpSpPr>
            <a:xfrm>
              <a:off x="7032104" y="1556792"/>
              <a:ext cx="415498" cy="729372"/>
              <a:chOff x="9912424" y="1556792"/>
              <a:chExt cx="415498" cy="729372"/>
            </a:xfrm>
          </p:grpSpPr>
          <p:sp>
            <p:nvSpPr>
              <p:cNvPr id="55" name="テキスト ボックス 54">
                <a:extLst>
                  <a:ext uri="{FF2B5EF4-FFF2-40B4-BE49-F238E27FC236}">
                    <a16:creationId xmlns="" xmlns:a16="http://schemas.microsoft.com/office/drawing/2014/main" id="{5CB8B4FB-A35C-4BEB-CB92-ADBC87ED632C}"/>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56" name="テキスト ボックス 55">
                <a:extLst>
                  <a:ext uri="{FF2B5EF4-FFF2-40B4-BE49-F238E27FC236}">
                    <a16:creationId xmlns="" xmlns:a16="http://schemas.microsoft.com/office/drawing/2014/main" id="{38518D2D-0A1F-D0CD-B09C-B06DEA0CB4BD}"/>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grpSp>
        <p:nvGrpSpPr>
          <p:cNvPr id="58" name="グループ化 57">
            <a:extLst>
              <a:ext uri="{FF2B5EF4-FFF2-40B4-BE49-F238E27FC236}">
                <a16:creationId xmlns="" xmlns:a16="http://schemas.microsoft.com/office/drawing/2014/main" id="{35D9D1DC-BCE2-420C-857F-B3F7E14EDC27}"/>
              </a:ext>
            </a:extLst>
          </p:cNvPr>
          <p:cNvGrpSpPr/>
          <p:nvPr/>
        </p:nvGrpSpPr>
        <p:grpSpPr>
          <a:xfrm rot="10800000">
            <a:off x="7032104" y="2492896"/>
            <a:ext cx="4015898" cy="729372"/>
            <a:chOff x="7032104" y="1556792"/>
            <a:chExt cx="4015898" cy="729372"/>
          </a:xfrm>
        </p:grpSpPr>
        <p:grpSp>
          <p:nvGrpSpPr>
            <p:cNvPr id="59" name="グループ化 58">
              <a:extLst>
                <a:ext uri="{FF2B5EF4-FFF2-40B4-BE49-F238E27FC236}">
                  <a16:creationId xmlns="" xmlns:a16="http://schemas.microsoft.com/office/drawing/2014/main" id="{DBA59D6C-537A-69C2-D015-D9A0C2ABF5BA}"/>
                </a:ext>
              </a:extLst>
            </p:cNvPr>
            <p:cNvGrpSpPr/>
            <p:nvPr/>
          </p:nvGrpSpPr>
          <p:grpSpPr>
            <a:xfrm>
              <a:off x="10032439" y="1556792"/>
              <a:ext cx="415498" cy="729372"/>
              <a:chOff x="9912424" y="1556792"/>
              <a:chExt cx="415498" cy="729372"/>
            </a:xfrm>
          </p:grpSpPr>
          <p:sp>
            <p:nvSpPr>
              <p:cNvPr id="3087" name="テキスト ボックス 3086">
                <a:extLst>
                  <a:ext uri="{FF2B5EF4-FFF2-40B4-BE49-F238E27FC236}">
                    <a16:creationId xmlns="" xmlns:a16="http://schemas.microsoft.com/office/drawing/2014/main" id="{8B8405E5-E6FB-F340-128D-B468B3DFC726}"/>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088" name="テキスト ボックス 3087">
                <a:extLst>
                  <a:ext uri="{FF2B5EF4-FFF2-40B4-BE49-F238E27FC236}">
                    <a16:creationId xmlns="" xmlns:a16="http://schemas.microsoft.com/office/drawing/2014/main" id="{73CA563B-7F59-9013-54EA-B3D14C999EC1}"/>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60" name="グループ化 59">
              <a:extLst>
                <a:ext uri="{FF2B5EF4-FFF2-40B4-BE49-F238E27FC236}">
                  <a16:creationId xmlns="" xmlns:a16="http://schemas.microsoft.com/office/drawing/2014/main" id="{DB7E6550-801C-B153-AC92-92DF6130E150}"/>
                </a:ext>
              </a:extLst>
            </p:cNvPr>
            <p:cNvGrpSpPr/>
            <p:nvPr/>
          </p:nvGrpSpPr>
          <p:grpSpPr>
            <a:xfrm>
              <a:off x="10632504" y="1556792"/>
              <a:ext cx="415498" cy="729372"/>
              <a:chOff x="9912424" y="1556792"/>
              <a:chExt cx="415498" cy="729372"/>
            </a:xfrm>
          </p:grpSpPr>
          <p:sp>
            <p:nvSpPr>
              <p:cNvPr id="3085" name="テキスト ボックス 3084">
                <a:extLst>
                  <a:ext uri="{FF2B5EF4-FFF2-40B4-BE49-F238E27FC236}">
                    <a16:creationId xmlns="" xmlns:a16="http://schemas.microsoft.com/office/drawing/2014/main" id="{811909E1-433C-03F9-A3F6-E0B49BB6E6E2}"/>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086" name="テキスト ボックス 3085">
                <a:extLst>
                  <a:ext uri="{FF2B5EF4-FFF2-40B4-BE49-F238E27FC236}">
                    <a16:creationId xmlns="" xmlns:a16="http://schemas.microsoft.com/office/drawing/2014/main" id="{2C776F3C-33BB-873D-5303-8DB652F8516C}"/>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61" name="グループ化 60">
              <a:extLst>
                <a:ext uri="{FF2B5EF4-FFF2-40B4-BE49-F238E27FC236}">
                  <a16:creationId xmlns="" xmlns:a16="http://schemas.microsoft.com/office/drawing/2014/main" id="{DD8A0654-275D-77E1-F828-68D8FF59B521}"/>
                </a:ext>
              </a:extLst>
            </p:cNvPr>
            <p:cNvGrpSpPr/>
            <p:nvPr/>
          </p:nvGrpSpPr>
          <p:grpSpPr>
            <a:xfrm>
              <a:off x="9432372" y="1556792"/>
              <a:ext cx="415498" cy="729372"/>
              <a:chOff x="9912424" y="1556792"/>
              <a:chExt cx="415498" cy="729372"/>
            </a:xfrm>
          </p:grpSpPr>
          <p:sp>
            <p:nvSpPr>
              <p:cNvPr id="3083" name="テキスト ボックス 3082">
                <a:extLst>
                  <a:ext uri="{FF2B5EF4-FFF2-40B4-BE49-F238E27FC236}">
                    <a16:creationId xmlns="" xmlns:a16="http://schemas.microsoft.com/office/drawing/2014/main" id="{45A792AB-CC12-A06B-2B07-541207B6978A}"/>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084" name="テキスト ボックス 3083">
                <a:extLst>
                  <a:ext uri="{FF2B5EF4-FFF2-40B4-BE49-F238E27FC236}">
                    <a16:creationId xmlns="" xmlns:a16="http://schemas.microsoft.com/office/drawing/2014/main" id="{BFEE74C3-A83B-D676-C037-DD5D863585F3}"/>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62" name="グループ化 61">
              <a:extLst>
                <a:ext uri="{FF2B5EF4-FFF2-40B4-BE49-F238E27FC236}">
                  <a16:creationId xmlns="" xmlns:a16="http://schemas.microsoft.com/office/drawing/2014/main" id="{D6A75C94-40D3-D427-BB87-6942D941D3BD}"/>
                </a:ext>
              </a:extLst>
            </p:cNvPr>
            <p:cNvGrpSpPr/>
            <p:nvPr/>
          </p:nvGrpSpPr>
          <p:grpSpPr>
            <a:xfrm>
              <a:off x="8832305" y="1556792"/>
              <a:ext cx="415498" cy="729372"/>
              <a:chOff x="9912424" y="1556792"/>
              <a:chExt cx="415498" cy="729372"/>
            </a:xfrm>
          </p:grpSpPr>
          <p:sp>
            <p:nvSpPr>
              <p:cNvPr id="3081" name="テキスト ボックス 3080">
                <a:extLst>
                  <a:ext uri="{FF2B5EF4-FFF2-40B4-BE49-F238E27FC236}">
                    <a16:creationId xmlns="" xmlns:a16="http://schemas.microsoft.com/office/drawing/2014/main" id="{3EB43A92-BA24-E8D0-DD85-2AC761FD4654}"/>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082" name="テキスト ボックス 3081">
                <a:extLst>
                  <a:ext uri="{FF2B5EF4-FFF2-40B4-BE49-F238E27FC236}">
                    <a16:creationId xmlns="" xmlns:a16="http://schemas.microsoft.com/office/drawing/2014/main" id="{83CCA936-D21F-650C-463F-81DE3EB87E54}"/>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63" name="グループ化 62">
              <a:extLst>
                <a:ext uri="{FF2B5EF4-FFF2-40B4-BE49-F238E27FC236}">
                  <a16:creationId xmlns="" xmlns:a16="http://schemas.microsoft.com/office/drawing/2014/main" id="{0930436A-532F-5B0A-6594-23AC091D9B03}"/>
                </a:ext>
              </a:extLst>
            </p:cNvPr>
            <p:cNvGrpSpPr/>
            <p:nvPr/>
          </p:nvGrpSpPr>
          <p:grpSpPr>
            <a:xfrm>
              <a:off x="8232238" y="1556792"/>
              <a:ext cx="415498" cy="729372"/>
              <a:chOff x="9912424" y="1556792"/>
              <a:chExt cx="415498" cy="729372"/>
            </a:xfrm>
          </p:grpSpPr>
          <p:sp>
            <p:nvSpPr>
              <p:cNvPr id="3079" name="テキスト ボックス 3078">
                <a:extLst>
                  <a:ext uri="{FF2B5EF4-FFF2-40B4-BE49-F238E27FC236}">
                    <a16:creationId xmlns="" xmlns:a16="http://schemas.microsoft.com/office/drawing/2014/main" id="{EB26E06D-4908-341B-FD02-D3703100C9E3}"/>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080" name="テキスト ボックス 3079">
                <a:extLst>
                  <a:ext uri="{FF2B5EF4-FFF2-40B4-BE49-F238E27FC236}">
                    <a16:creationId xmlns="" xmlns:a16="http://schemas.microsoft.com/office/drawing/2014/main" id="{951555D8-207D-DCC2-E99A-EED827599793}"/>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072" name="グループ化 3071">
              <a:extLst>
                <a:ext uri="{FF2B5EF4-FFF2-40B4-BE49-F238E27FC236}">
                  <a16:creationId xmlns="" xmlns:a16="http://schemas.microsoft.com/office/drawing/2014/main" id="{6661F757-5D2E-5F27-C8BD-288ACB8182FC}"/>
                </a:ext>
              </a:extLst>
            </p:cNvPr>
            <p:cNvGrpSpPr/>
            <p:nvPr/>
          </p:nvGrpSpPr>
          <p:grpSpPr>
            <a:xfrm>
              <a:off x="7632171" y="1556792"/>
              <a:ext cx="415498" cy="729372"/>
              <a:chOff x="9912424" y="1556792"/>
              <a:chExt cx="415498" cy="729372"/>
            </a:xfrm>
          </p:grpSpPr>
          <p:sp>
            <p:nvSpPr>
              <p:cNvPr id="3077" name="テキスト ボックス 3076">
                <a:extLst>
                  <a:ext uri="{FF2B5EF4-FFF2-40B4-BE49-F238E27FC236}">
                    <a16:creationId xmlns="" xmlns:a16="http://schemas.microsoft.com/office/drawing/2014/main" id="{993A9619-0E52-15CD-61D3-27C866290CCF}"/>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078" name="テキスト ボックス 3077">
                <a:extLst>
                  <a:ext uri="{FF2B5EF4-FFF2-40B4-BE49-F238E27FC236}">
                    <a16:creationId xmlns="" xmlns:a16="http://schemas.microsoft.com/office/drawing/2014/main" id="{32162667-AB89-1850-35FD-03B9F4A03D79}"/>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073" name="グループ化 3072">
              <a:extLst>
                <a:ext uri="{FF2B5EF4-FFF2-40B4-BE49-F238E27FC236}">
                  <a16:creationId xmlns="" xmlns:a16="http://schemas.microsoft.com/office/drawing/2014/main" id="{23EBA69A-81BB-BE65-BB8B-2BAEB47ED256}"/>
                </a:ext>
              </a:extLst>
            </p:cNvPr>
            <p:cNvGrpSpPr/>
            <p:nvPr/>
          </p:nvGrpSpPr>
          <p:grpSpPr>
            <a:xfrm>
              <a:off x="7032104" y="1556792"/>
              <a:ext cx="415498" cy="729372"/>
              <a:chOff x="9912424" y="1556792"/>
              <a:chExt cx="415498" cy="729372"/>
            </a:xfrm>
          </p:grpSpPr>
          <p:sp>
            <p:nvSpPr>
              <p:cNvPr id="3075" name="テキスト ボックス 3074">
                <a:extLst>
                  <a:ext uri="{FF2B5EF4-FFF2-40B4-BE49-F238E27FC236}">
                    <a16:creationId xmlns="" xmlns:a16="http://schemas.microsoft.com/office/drawing/2014/main" id="{5573DBE0-ADF4-F7B6-88DB-AD5AADAA5D3B}"/>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076" name="テキスト ボックス 3075">
                <a:extLst>
                  <a:ext uri="{FF2B5EF4-FFF2-40B4-BE49-F238E27FC236}">
                    <a16:creationId xmlns="" xmlns:a16="http://schemas.microsoft.com/office/drawing/2014/main" id="{17D7BB8A-B057-FE96-94EE-68EE4653F799}"/>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cxnSp>
        <p:nvCxnSpPr>
          <p:cNvPr id="3089" name="直線コネクタ 3088">
            <a:extLst>
              <a:ext uri="{FF2B5EF4-FFF2-40B4-BE49-F238E27FC236}">
                <a16:creationId xmlns="" xmlns:a16="http://schemas.microsoft.com/office/drawing/2014/main" id="{1EAA4149-17A9-3859-481D-F3F38F307431}"/>
              </a:ext>
            </a:extLst>
          </p:cNvPr>
          <p:cNvCxnSpPr>
            <a:cxnSpLocks/>
          </p:cNvCxnSpPr>
          <p:nvPr/>
        </p:nvCxnSpPr>
        <p:spPr>
          <a:xfrm>
            <a:off x="6960096" y="4077072"/>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0" name="直線コネクタ 3089">
            <a:extLst>
              <a:ext uri="{FF2B5EF4-FFF2-40B4-BE49-F238E27FC236}">
                <a16:creationId xmlns="" xmlns:a16="http://schemas.microsoft.com/office/drawing/2014/main" id="{0D74F9A4-0D46-4314-2316-900A20CB2119}"/>
              </a:ext>
            </a:extLst>
          </p:cNvPr>
          <p:cNvCxnSpPr>
            <a:cxnSpLocks/>
          </p:cNvCxnSpPr>
          <p:nvPr/>
        </p:nvCxnSpPr>
        <p:spPr>
          <a:xfrm>
            <a:off x="6960096" y="5013176"/>
            <a:ext cx="43204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91" name="グループ化 3090">
            <a:extLst>
              <a:ext uri="{FF2B5EF4-FFF2-40B4-BE49-F238E27FC236}">
                <a16:creationId xmlns="" xmlns:a16="http://schemas.microsoft.com/office/drawing/2014/main" id="{2C3E87E7-2AFF-4185-BBAF-2926D8C02DE4}"/>
              </a:ext>
            </a:extLst>
          </p:cNvPr>
          <p:cNvGrpSpPr/>
          <p:nvPr/>
        </p:nvGrpSpPr>
        <p:grpSpPr>
          <a:xfrm>
            <a:off x="7032104" y="3717032"/>
            <a:ext cx="4015898" cy="729372"/>
            <a:chOff x="7032104" y="1556792"/>
            <a:chExt cx="4015898" cy="729372"/>
          </a:xfrm>
        </p:grpSpPr>
        <p:grpSp>
          <p:nvGrpSpPr>
            <p:cNvPr id="3092" name="グループ化 3091">
              <a:extLst>
                <a:ext uri="{FF2B5EF4-FFF2-40B4-BE49-F238E27FC236}">
                  <a16:creationId xmlns="" xmlns:a16="http://schemas.microsoft.com/office/drawing/2014/main" id="{5706EA2A-2014-C47E-5884-CB1B915CDBF6}"/>
                </a:ext>
              </a:extLst>
            </p:cNvPr>
            <p:cNvGrpSpPr/>
            <p:nvPr/>
          </p:nvGrpSpPr>
          <p:grpSpPr>
            <a:xfrm>
              <a:off x="10032439" y="1556792"/>
              <a:ext cx="415498" cy="729372"/>
              <a:chOff x="9912424" y="1556792"/>
              <a:chExt cx="415498" cy="729372"/>
            </a:xfrm>
          </p:grpSpPr>
          <p:sp>
            <p:nvSpPr>
              <p:cNvPr id="3111" name="テキスト ボックス 3110">
                <a:extLst>
                  <a:ext uri="{FF2B5EF4-FFF2-40B4-BE49-F238E27FC236}">
                    <a16:creationId xmlns="" xmlns:a16="http://schemas.microsoft.com/office/drawing/2014/main" id="{04B72388-109D-FE1A-44CB-D4F57834BCBF}"/>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12" name="テキスト ボックス 3111">
                <a:extLst>
                  <a:ext uri="{FF2B5EF4-FFF2-40B4-BE49-F238E27FC236}">
                    <a16:creationId xmlns="" xmlns:a16="http://schemas.microsoft.com/office/drawing/2014/main" id="{D0189763-7A2A-F43D-A56F-88221A0691FD}"/>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093" name="グループ化 3092">
              <a:extLst>
                <a:ext uri="{FF2B5EF4-FFF2-40B4-BE49-F238E27FC236}">
                  <a16:creationId xmlns="" xmlns:a16="http://schemas.microsoft.com/office/drawing/2014/main" id="{E6C17EEC-49D9-4043-F074-0283A95A658A}"/>
                </a:ext>
              </a:extLst>
            </p:cNvPr>
            <p:cNvGrpSpPr/>
            <p:nvPr/>
          </p:nvGrpSpPr>
          <p:grpSpPr>
            <a:xfrm>
              <a:off x="10632504" y="1556792"/>
              <a:ext cx="415498" cy="729372"/>
              <a:chOff x="9912424" y="1556792"/>
              <a:chExt cx="415498" cy="729372"/>
            </a:xfrm>
          </p:grpSpPr>
          <p:sp>
            <p:nvSpPr>
              <p:cNvPr id="3109" name="テキスト ボックス 3108">
                <a:extLst>
                  <a:ext uri="{FF2B5EF4-FFF2-40B4-BE49-F238E27FC236}">
                    <a16:creationId xmlns="" xmlns:a16="http://schemas.microsoft.com/office/drawing/2014/main" id="{D4CA59F3-9FAA-EF30-350C-33302C3606A7}"/>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10" name="テキスト ボックス 3109">
                <a:extLst>
                  <a:ext uri="{FF2B5EF4-FFF2-40B4-BE49-F238E27FC236}">
                    <a16:creationId xmlns="" xmlns:a16="http://schemas.microsoft.com/office/drawing/2014/main" id="{4BB88C92-0C09-2E1F-1EDC-155541DD56CF}"/>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094" name="グループ化 3093">
              <a:extLst>
                <a:ext uri="{FF2B5EF4-FFF2-40B4-BE49-F238E27FC236}">
                  <a16:creationId xmlns="" xmlns:a16="http://schemas.microsoft.com/office/drawing/2014/main" id="{9F9A0E5E-C07C-776E-F087-8561DB42CDD7}"/>
                </a:ext>
              </a:extLst>
            </p:cNvPr>
            <p:cNvGrpSpPr/>
            <p:nvPr/>
          </p:nvGrpSpPr>
          <p:grpSpPr>
            <a:xfrm>
              <a:off x="9432372" y="1556792"/>
              <a:ext cx="415498" cy="729372"/>
              <a:chOff x="9912424" y="1556792"/>
              <a:chExt cx="415498" cy="729372"/>
            </a:xfrm>
          </p:grpSpPr>
          <p:sp>
            <p:nvSpPr>
              <p:cNvPr id="3107" name="テキスト ボックス 3106">
                <a:extLst>
                  <a:ext uri="{FF2B5EF4-FFF2-40B4-BE49-F238E27FC236}">
                    <a16:creationId xmlns="" xmlns:a16="http://schemas.microsoft.com/office/drawing/2014/main" id="{E0BC6F02-0C10-47F2-4930-1E2ABFDEC74F}"/>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08" name="テキスト ボックス 3107">
                <a:extLst>
                  <a:ext uri="{FF2B5EF4-FFF2-40B4-BE49-F238E27FC236}">
                    <a16:creationId xmlns="" xmlns:a16="http://schemas.microsoft.com/office/drawing/2014/main" id="{39E1F57B-3283-7AAB-5E8A-0A07FD6EA23B}"/>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095" name="グループ化 3094">
              <a:extLst>
                <a:ext uri="{FF2B5EF4-FFF2-40B4-BE49-F238E27FC236}">
                  <a16:creationId xmlns="" xmlns:a16="http://schemas.microsoft.com/office/drawing/2014/main" id="{0C804C59-647A-937D-ACC9-C2C0084894D0}"/>
                </a:ext>
              </a:extLst>
            </p:cNvPr>
            <p:cNvGrpSpPr/>
            <p:nvPr/>
          </p:nvGrpSpPr>
          <p:grpSpPr>
            <a:xfrm>
              <a:off x="8832305" y="1556792"/>
              <a:ext cx="415498" cy="729372"/>
              <a:chOff x="9912424" y="1556792"/>
              <a:chExt cx="415498" cy="729372"/>
            </a:xfrm>
          </p:grpSpPr>
          <p:sp>
            <p:nvSpPr>
              <p:cNvPr id="3105" name="テキスト ボックス 3104">
                <a:extLst>
                  <a:ext uri="{FF2B5EF4-FFF2-40B4-BE49-F238E27FC236}">
                    <a16:creationId xmlns="" xmlns:a16="http://schemas.microsoft.com/office/drawing/2014/main" id="{9685DA02-D884-D6CC-DFB4-CE3402A835DE}"/>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06" name="テキスト ボックス 3105">
                <a:extLst>
                  <a:ext uri="{FF2B5EF4-FFF2-40B4-BE49-F238E27FC236}">
                    <a16:creationId xmlns="" xmlns:a16="http://schemas.microsoft.com/office/drawing/2014/main" id="{DB5A456B-DCC2-1706-C688-FF1679D91288}"/>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097" name="グループ化 3096">
              <a:extLst>
                <a:ext uri="{FF2B5EF4-FFF2-40B4-BE49-F238E27FC236}">
                  <a16:creationId xmlns="" xmlns:a16="http://schemas.microsoft.com/office/drawing/2014/main" id="{D790B4C4-114A-E560-BCCA-C78AFFC01623}"/>
                </a:ext>
              </a:extLst>
            </p:cNvPr>
            <p:cNvGrpSpPr/>
            <p:nvPr/>
          </p:nvGrpSpPr>
          <p:grpSpPr>
            <a:xfrm>
              <a:off x="7632171" y="1556792"/>
              <a:ext cx="415498" cy="729372"/>
              <a:chOff x="9912424" y="1556792"/>
              <a:chExt cx="415498" cy="729372"/>
            </a:xfrm>
          </p:grpSpPr>
          <p:sp>
            <p:nvSpPr>
              <p:cNvPr id="3101" name="テキスト ボックス 3100">
                <a:extLst>
                  <a:ext uri="{FF2B5EF4-FFF2-40B4-BE49-F238E27FC236}">
                    <a16:creationId xmlns="" xmlns:a16="http://schemas.microsoft.com/office/drawing/2014/main" id="{CE319370-5A45-BDE7-9C85-364149B3286D}"/>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02" name="テキスト ボックス 3101">
                <a:extLst>
                  <a:ext uri="{FF2B5EF4-FFF2-40B4-BE49-F238E27FC236}">
                    <a16:creationId xmlns="" xmlns:a16="http://schemas.microsoft.com/office/drawing/2014/main" id="{B2EA8DBA-1928-6C0B-2E0C-49E083AE44F9}"/>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098" name="グループ化 3097">
              <a:extLst>
                <a:ext uri="{FF2B5EF4-FFF2-40B4-BE49-F238E27FC236}">
                  <a16:creationId xmlns="" xmlns:a16="http://schemas.microsoft.com/office/drawing/2014/main" id="{A4E10C82-9E09-398A-01FD-DCAF5CB87A1B}"/>
                </a:ext>
              </a:extLst>
            </p:cNvPr>
            <p:cNvGrpSpPr/>
            <p:nvPr/>
          </p:nvGrpSpPr>
          <p:grpSpPr>
            <a:xfrm>
              <a:off x="7032104" y="1556792"/>
              <a:ext cx="415498" cy="729372"/>
              <a:chOff x="9912424" y="1556792"/>
              <a:chExt cx="415498" cy="729372"/>
            </a:xfrm>
          </p:grpSpPr>
          <p:sp>
            <p:nvSpPr>
              <p:cNvPr id="3099" name="テキスト ボックス 3098">
                <a:extLst>
                  <a:ext uri="{FF2B5EF4-FFF2-40B4-BE49-F238E27FC236}">
                    <a16:creationId xmlns="" xmlns:a16="http://schemas.microsoft.com/office/drawing/2014/main" id="{FB5AF62D-CA96-B3D9-85AD-10848E07E5CB}"/>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00" name="テキスト ボックス 3099">
                <a:extLst>
                  <a:ext uri="{FF2B5EF4-FFF2-40B4-BE49-F238E27FC236}">
                    <a16:creationId xmlns="" xmlns:a16="http://schemas.microsoft.com/office/drawing/2014/main" id="{7F5E3134-F750-0526-743C-8483545DA6A3}"/>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grpSp>
        <p:nvGrpSpPr>
          <p:cNvPr id="3113" name="グループ化 3112">
            <a:extLst>
              <a:ext uri="{FF2B5EF4-FFF2-40B4-BE49-F238E27FC236}">
                <a16:creationId xmlns="" xmlns:a16="http://schemas.microsoft.com/office/drawing/2014/main" id="{CC21293A-E19A-ECCD-AE6C-10EC633374CB}"/>
              </a:ext>
            </a:extLst>
          </p:cNvPr>
          <p:cNvGrpSpPr/>
          <p:nvPr/>
        </p:nvGrpSpPr>
        <p:grpSpPr>
          <a:xfrm rot="10800000">
            <a:off x="7032104" y="4653136"/>
            <a:ext cx="4015898" cy="729372"/>
            <a:chOff x="7032104" y="1556792"/>
            <a:chExt cx="4015898" cy="729372"/>
          </a:xfrm>
        </p:grpSpPr>
        <p:grpSp>
          <p:nvGrpSpPr>
            <p:cNvPr id="3114" name="グループ化 3113">
              <a:extLst>
                <a:ext uri="{FF2B5EF4-FFF2-40B4-BE49-F238E27FC236}">
                  <a16:creationId xmlns="" xmlns:a16="http://schemas.microsoft.com/office/drawing/2014/main" id="{7D161A82-A6D4-0307-1A33-A813294A6433}"/>
                </a:ext>
              </a:extLst>
            </p:cNvPr>
            <p:cNvGrpSpPr/>
            <p:nvPr/>
          </p:nvGrpSpPr>
          <p:grpSpPr>
            <a:xfrm>
              <a:off x="10032439" y="1556792"/>
              <a:ext cx="415498" cy="729372"/>
              <a:chOff x="9912424" y="1556792"/>
              <a:chExt cx="415498" cy="729372"/>
            </a:xfrm>
          </p:grpSpPr>
          <p:sp>
            <p:nvSpPr>
              <p:cNvPr id="3133" name="テキスト ボックス 3132">
                <a:extLst>
                  <a:ext uri="{FF2B5EF4-FFF2-40B4-BE49-F238E27FC236}">
                    <a16:creationId xmlns="" xmlns:a16="http://schemas.microsoft.com/office/drawing/2014/main" id="{D225D70F-178C-4CAF-ADDF-DC2E681EC02F}"/>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34" name="テキスト ボックス 3133">
                <a:extLst>
                  <a:ext uri="{FF2B5EF4-FFF2-40B4-BE49-F238E27FC236}">
                    <a16:creationId xmlns="" xmlns:a16="http://schemas.microsoft.com/office/drawing/2014/main" id="{6BFF1137-F9AA-9A53-0E51-3F03C1258BCE}"/>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115" name="グループ化 3114">
              <a:extLst>
                <a:ext uri="{FF2B5EF4-FFF2-40B4-BE49-F238E27FC236}">
                  <a16:creationId xmlns="" xmlns:a16="http://schemas.microsoft.com/office/drawing/2014/main" id="{7EC48D0C-52D8-B180-71D3-891C25FB7293}"/>
                </a:ext>
              </a:extLst>
            </p:cNvPr>
            <p:cNvGrpSpPr/>
            <p:nvPr/>
          </p:nvGrpSpPr>
          <p:grpSpPr>
            <a:xfrm>
              <a:off x="10632504" y="1556792"/>
              <a:ext cx="415498" cy="729372"/>
              <a:chOff x="9912424" y="1556792"/>
              <a:chExt cx="415498" cy="729372"/>
            </a:xfrm>
          </p:grpSpPr>
          <p:sp>
            <p:nvSpPr>
              <p:cNvPr id="3131" name="テキスト ボックス 3130">
                <a:extLst>
                  <a:ext uri="{FF2B5EF4-FFF2-40B4-BE49-F238E27FC236}">
                    <a16:creationId xmlns="" xmlns:a16="http://schemas.microsoft.com/office/drawing/2014/main" id="{F1D37171-EA72-D041-6852-B551CF9DEB6A}"/>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32" name="テキスト ボックス 3131">
                <a:extLst>
                  <a:ext uri="{FF2B5EF4-FFF2-40B4-BE49-F238E27FC236}">
                    <a16:creationId xmlns="" xmlns:a16="http://schemas.microsoft.com/office/drawing/2014/main" id="{543789DC-2705-52CA-1877-5504FDC55D65}"/>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117" name="グループ化 3116">
              <a:extLst>
                <a:ext uri="{FF2B5EF4-FFF2-40B4-BE49-F238E27FC236}">
                  <a16:creationId xmlns="" xmlns:a16="http://schemas.microsoft.com/office/drawing/2014/main" id="{DFC2C421-EC5D-50B8-AC06-6E67D0B8BD55}"/>
                </a:ext>
              </a:extLst>
            </p:cNvPr>
            <p:cNvGrpSpPr/>
            <p:nvPr/>
          </p:nvGrpSpPr>
          <p:grpSpPr>
            <a:xfrm>
              <a:off x="8832305" y="1556792"/>
              <a:ext cx="415498" cy="729372"/>
              <a:chOff x="9912424" y="1556792"/>
              <a:chExt cx="415498" cy="729372"/>
            </a:xfrm>
          </p:grpSpPr>
          <p:sp>
            <p:nvSpPr>
              <p:cNvPr id="3127" name="テキスト ボックス 3126">
                <a:extLst>
                  <a:ext uri="{FF2B5EF4-FFF2-40B4-BE49-F238E27FC236}">
                    <a16:creationId xmlns="" xmlns:a16="http://schemas.microsoft.com/office/drawing/2014/main" id="{C194E751-7D5D-90A8-AF0A-A2C56EB6F16A}"/>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28" name="テキスト ボックス 3127">
                <a:extLst>
                  <a:ext uri="{FF2B5EF4-FFF2-40B4-BE49-F238E27FC236}">
                    <a16:creationId xmlns="" xmlns:a16="http://schemas.microsoft.com/office/drawing/2014/main" id="{5A03AC0A-B0D7-CC30-1B0C-213A8BB3900D}"/>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118" name="グループ化 3117">
              <a:extLst>
                <a:ext uri="{FF2B5EF4-FFF2-40B4-BE49-F238E27FC236}">
                  <a16:creationId xmlns="" xmlns:a16="http://schemas.microsoft.com/office/drawing/2014/main" id="{2F86C5A8-3FA1-E04B-8DB2-1AB681D0A08F}"/>
                </a:ext>
              </a:extLst>
            </p:cNvPr>
            <p:cNvGrpSpPr/>
            <p:nvPr/>
          </p:nvGrpSpPr>
          <p:grpSpPr>
            <a:xfrm>
              <a:off x="8232238" y="1556792"/>
              <a:ext cx="415498" cy="729372"/>
              <a:chOff x="9912424" y="1556792"/>
              <a:chExt cx="415498" cy="729372"/>
            </a:xfrm>
          </p:grpSpPr>
          <p:sp>
            <p:nvSpPr>
              <p:cNvPr id="3125" name="テキスト ボックス 3124">
                <a:extLst>
                  <a:ext uri="{FF2B5EF4-FFF2-40B4-BE49-F238E27FC236}">
                    <a16:creationId xmlns="" xmlns:a16="http://schemas.microsoft.com/office/drawing/2014/main" id="{3564766C-1E89-B509-EB7D-4FA9F88CBECE}"/>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26" name="テキスト ボックス 3125">
                <a:extLst>
                  <a:ext uri="{FF2B5EF4-FFF2-40B4-BE49-F238E27FC236}">
                    <a16:creationId xmlns="" xmlns:a16="http://schemas.microsoft.com/office/drawing/2014/main" id="{F2E50EAA-327E-4C16-4524-D78D0449DAE1}"/>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119" name="グループ化 3118">
              <a:extLst>
                <a:ext uri="{FF2B5EF4-FFF2-40B4-BE49-F238E27FC236}">
                  <a16:creationId xmlns="" xmlns:a16="http://schemas.microsoft.com/office/drawing/2014/main" id="{81B2BA8D-C367-AA05-26AA-9C964A084094}"/>
                </a:ext>
              </a:extLst>
            </p:cNvPr>
            <p:cNvGrpSpPr/>
            <p:nvPr/>
          </p:nvGrpSpPr>
          <p:grpSpPr>
            <a:xfrm>
              <a:off x="7632171" y="1556792"/>
              <a:ext cx="415498" cy="729372"/>
              <a:chOff x="9912424" y="1556792"/>
              <a:chExt cx="415498" cy="729372"/>
            </a:xfrm>
          </p:grpSpPr>
          <p:sp>
            <p:nvSpPr>
              <p:cNvPr id="3123" name="テキスト ボックス 3122">
                <a:extLst>
                  <a:ext uri="{FF2B5EF4-FFF2-40B4-BE49-F238E27FC236}">
                    <a16:creationId xmlns="" xmlns:a16="http://schemas.microsoft.com/office/drawing/2014/main" id="{1CB827C5-F070-3CB3-C174-651E549A7F0A}"/>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24" name="テキスト ボックス 3123">
                <a:extLst>
                  <a:ext uri="{FF2B5EF4-FFF2-40B4-BE49-F238E27FC236}">
                    <a16:creationId xmlns="" xmlns:a16="http://schemas.microsoft.com/office/drawing/2014/main" id="{00DBDAD4-DDDF-BA24-1B71-910047FB8AFA}"/>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nvGrpSpPr>
            <p:cNvPr id="3120" name="グループ化 3119">
              <a:extLst>
                <a:ext uri="{FF2B5EF4-FFF2-40B4-BE49-F238E27FC236}">
                  <a16:creationId xmlns="" xmlns:a16="http://schemas.microsoft.com/office/drawing/2014/main" id="{2F056B80-0F93-B783-7559-4173BB129139}"/>
                </a:ext>
              </a:extLst>
            </p:cNvPr>
            <p:cNvGrpSpPr/>
            <p:nvPr/>
          </p:nvGrpSpPr>
          <p:grpSpPr>
            <a:xfrm>
              <a:off x="7032104" y="1556792"/>
              <a:ext cx="415498" cy="729372"/>
              <a:chOff x="9912424" y="1556792"/>
              <a:chExt cx="415498" cy="729372"/>
            </a:xfrm>
          </p:grpSpPr>
          <p:sp>
            <p:nvSpPr>
              <p:cNvPr id="3121" name="テキスト ボックス 3120">
                <a:extLst>
                  <a:ext uri="{FF2B5EF4-FFF2-40B4-BE49-F238E27FC236}">
                    <a16:creationId xmlns="" xmlns:a16="http://schemas.microsoft.com/office/drawing/2014/main" id="{E73297B2-E0BE-3452-F1E9-4111CCC3BF61}"/>
                  </a:ext>
                </a:extLst>
              </p:cNvPr>
              <p:cNvSpPr txBox="1"/>
              <p:nvPr/>
            </p:nvSpPr>
            <p:spPr>
              <a:xfrm>
                <a:off x="9912424" y="155679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22" name="テキスト ボックス 3121">
                <a:extLst>
                  <a:ext uri="{FF2B5EF4-FFF2-40B4-BE49-F238E27FC236}">
                    <a16:creationId xmlns="" xmlns:a16="http://schemas.microsoft.com/office/drawing/2014/main" id="{D1E75C7A-04F4-B8A1-2FE8-DDE89B42C286}"/>
                  </a:ext>
                </a:extLst>
              </p:cNvPr>
              <p:cNvSpPr txBox="1"/>
              <p:nvPr/>
            </p:nvSpPr>
            <p:spPr>
              <a:xfrm>
                <a:off x="9912424" y="1916832"/>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a:t>
                </a:r>
              </a:p>
            </p:txBody>
          </p:sp>
        </p:grpSp>
      </p:grpSp>
      <p:sp>
        <p:nvSpPr>
          <p:cNvPr id="3135" name="テキスト ボックス 3134">
            <a:extLst>
              <a:ext uri="{FF2B5EF4-FFF2-40B4-BE49-F238E27FC236}">
                <a16:creationId xmlns="" xmlns:a16="http://schemas.microsoft.com/office/drawing/2014/main" id="{916C48E2-69B5-7C79-97D8-D2AE3C88785E}"/>
              </a:ext>
            </a:extLst>
          </p:cNvPr>
          <p:cNvSpPr txBox="1"/>
          <p:nvPr/>
        </p:nvSpPr>
        <p:spPr>
          <a:xfrm rot="10800000">
            <a:off x="8184232" y="4077072"/>
            <a:ext cx="415498"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a:t>
            </a:r>
          </a:p>
        </p:txBody>
      </p:sp>
      <p:sp>
        <p:nvSpPr>
          <p:cNvPr id="3136" name="テキスト ボックス 3135">
            <a:extLst>
              <a:ext uri="{FF2B5EF4-FFF2-40B4-BE49-F238E27FC236}">
                <a16:creationId xmlns="" xmlns:a16="http://schemas.microsoft.com/office/drawing/2014/main" id="{B23CE128-276B-5416-EBDB-D6BC8803A889}"/>
              </a:ext>
            </a:extLst>
          </p:cNvPr>
          <p:cNvSpPr txBox="1"/>
          <p:nvPr/>
        </p:nvSpPr>
        <p:spPr>
          <a:xfrm rot="10800000">
            <a:off x="8184232" y="3717032"/>
            <a:ext cx="415498"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a:t>
            </a:r>
          </a:p>
        </p:txBody>
      </p:sp>
      <p:grpSp>
        <p:nvGrpSpPr>
          <p:cNvPr id="3139" name="グループ化 3138">
            <a:extLst>
              <a:ext uri="{FF2B5EF4-FFF2-40B4-BE49-F238E27FC236}">
                <a16:creationId xmlns="" xmlns:a16="http://schemas.microsoft.com/office/drawing/2014/main" id="{44F55CE1-37EC-A1F0-6A6C-0EACA9B395B0}"/>
              </a:ext>
            </a:extLst>
          </p:cNvPr>
          <p:cNvGrpSpPr/>
          <p:nvPr/>
        </p:nvGrpSpPr>
        <p:grpSpPr>
          <a:xfrm rot="10800000">
            <a:off x="8184232" y="4653136"/>
            <a:ext cx="415498" cy="729372"/>
            <a:chOff x="8184232" y="4653136"/>
            <a:chExt cx="415498" cy="729372"/>
          </a:xfrm>
        </p:grpSpPr>
        <p:sp>
          <p:nvSpPr>
            <p:cNvPr id="3137" name="テキスト ボックス 3136">
              <a:extLst>
                <a:ext uri="{FF2B5EF4-FFF2-40B4-BE49-F238E27FC236}">
                  <a16:creationId xmlns="" xmlns:a16="http://schemas.microsoft.com/office/drawing/2014/main" id="{5CDACF34-30EF-8AB4-9D6A-02F2956CED55}"/>
                </a:ext>
              </a:extLst>
            </p:cNvPr>
            <p:cNvSpPr txBox="1"/>
            <p:nvPr/>
          </p:nvSpPr>
          <p:spPr>
            <a:xfrm rot="10800000">
              <a:off x="8184232" y="5013176"/>
              <a:ext cx="415498"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a:t>
              </a:r>
            </a:p>
          </p:txBody>
        </p:sp>
        <p:sp>
          <p:nvSpPr>
            <p:cNvPr id="3138" name="テキスト ボックス 3137">
              <a:extLst>
                <a:ext uri="{FF2B5EF4-FFF2-40B4-BE49-F238E27FC236}">
                  <a16:creationId xmlns="" xmlns:a16="http://schemas.microsoft.com/office/drawing/2014/main" id="{6828ADF3-FA09-9621-DD6B-592CD40ED5B0}"/>
                </a:ext>
              </a:extLst>
            </p:cNvPr>
            <p:cNvSpPr txBox="1"/>
            <p:nvPr/>
          </p:nvSpPr>
          <p:spPr>
            <a:xfrm rot="10800000">
              <a:off x="8184232" y="4653136"/>
              <a:ext cx="415498"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a:t>
              </a:r>
            </a:p>
          </p:txBody>
        </p:sp>
      </p:grpSp>
      <p:cxnSp>
        <p:nvCxnSpPr>
          <p:cNvPr id="3141" name="直線矢印コネクタ 3140">
            <a:extLst>
              <a:ext uri="{FF2B5EF4-FFF2-40B4-BE49-F238E27FC236}">
                <a16:creationId xmlns="" xmlns:a16="http://schemas.microsoft.com/office/drawing/2014/main" id="{65693D6E-1B64-9F68-1B5B-E210E991069D}"/>
              </a:ext>
            </a:extLst>
          </p:cNvPr>
          <p:cNvCxnSpPr/>
          <p:nvPr/>
        </p:nvCxnSpPr>
        <p:spPr>
          <a:xfrm>
            <a:off x="8616280" y="4581128"/>
            <a:ext cx="115212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42" name="直線矢印コネクタ 3141">
            <a:extLst>
              <a:ext uri="{FF2B5EF4-FFF2-40B4-BE49-F238E27FC236}">
                <a16:creationId xmlns="" xmlns:a16="http://schemas.microsoft.com/office/drawing/2014/main" id="{BDF6F82A-448C-C524-ECC3-6E038A0D1CCC}"/>
              </a:ext>
            </a:extLst>
          </p:cNvPr>
          <p:cNvCxnSpPr>
            <a:cxnSpLocks/>
          </p:cNvCxnSpPr>
          <p:nvPr/>
        </p:nvCxnSpPr>
        <p:spPr>
          <a:xfrm flipH="1">
            <a:off x="6960096" y="4581128"/>
            <a:ext cx="115212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44" name="テキスト ボックス 3143">
            <a:extLst>
              <a:ext uri="{FF2B5EF4-FFF2-40B4-BE49-F238E27FC236}">
                <a16:creationId xmlns="" xmlns:a16="http://schemas.microsoft.com/office/drawing/2014/main" id="{7823747C-3B83-0581-DDB1-0A2E18C81D42}"/>
              </a:ext>
            </a:extLst>
          </p:cNvPr>
          <p:cNvSpPr txBox="1"/>
          <p:nvPr/>
        </p:nvSpPr>
        <p:spPr>
          <a:xfrm>
            <a:off x="7392144" y="2204864"/>
            <a:ext cx="538930" cy="369332"/>
          </a:xfrm>
          <a:prstGeom prst="rect">
            <a:avLst/>
          </a:prstGeom>
          <a:noFill/>
        </p:spPr>
        <p:txBody>
          <a:bodyPr wrap="none" rtlCol="0">
            <a:spAutoFit/>
          </a:bodyPr>
          <a:lstStyle/>
          <a:p>
            <a:r>
              <a:rPr lang="en-US" altLang="ja-JP" dirty="0">
                <a:solidFill>
                  <a:srgbClr val="00B050"/>
                </a:solidFill>
                <a:latin typeface="UD デジタル 教科書体 NP-B" panose="02020700000000000000" pitchFamily="18" charset="-128"/>
                <a:ea typeface="UD デジタル 教科書体 NP-B" panose="02020700000000000000" pitchFamily="18" charset="-128"/>
              </a:rPr>
              <a:t>K+</a:t>
            </a:r>
            <a:endParaRPr kumimoji="1" lang="ja-JP" altLang="en-US"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145" name="テキスト ボックス 3144">
            <a:extLst>
              <a:ext uri="{FF2B5EF4-FFF2-40B4-BE49-F238E27FC236}">
                <a16:creationId xmlns="" xmlns:a16="http://schemas.microsoft.com/office/drawing/2014/main" id="{EB56B02E-2829-50A4-CAAD-205EAF2D70EE}"/>
              </a:ext>
            </a:extLst>
          </p:cNvPr>
          <p:cNvSpPr txBox="1"/>
          <p:nvPr/>
        </p:nvSpPr>
        <p:spPr>
          <a:xfrm>
            <a:off x="7968208" y="2276872"/>
            <a:ext cx="538930" cy="369332"/>
          </a:xfrm>
          <a:prstGeom prst="rect">
            <a:avLst/>
          </a:prstGeom>
          <a:noFill/>
        </p:spPr>
        <p:txBody>
          <a:bodyPr wrap="none" rtlCol="0">
            <a:spAutoFit/>
          </a:bodyPr>
          <a:lstStyle/>
          <a:p>
            <a:r>
              <a:rPr lang="en-US" altLang="ja-JP" dirty="0">
                <a:solidFill>
                  <a:srgbClr val="00B050"/>
                </a:solidFill>
                <a:latin typeface="UD デジタル 教科書体 NP-B" panose="02020700000000000000" pitchFamily="18" charset="-128"/>
                <a:ea typeface="UD デジタル 教科書体 NP-B" panose="02020700000000000000" pitchFamily="18" charset="-128"/>
              </a:rPr>
              <a:t>K+</a:t>
            </a:r>
            <a:endParaRPr kumimoji="1" lang="ja-JP" altLang="en-US"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146" name="テキスト ボックス 3145">
            <a:extLst>
              <a:ext uri="{FF2B5EF4-FFF2-40B4-BE49-F238E27FC236}">
                <a16:creationId xmlns="" xmlns:a16="http://schemas.microsoft.com/office/drawing/2014/main" id="{5AE000FE-3319-5865-25B2-916E3BC9202D}"/>
              </a:ext>
            </a:extLst>
          </p:cNvPr>
          <p:cNvSpPr txBox="1"/>
          <p:nvPr/>
        </p:nvSpPr>
        <p:spPr>
          <a:xfrm>
            <a:off x="8472264" y="2132856"/>
            <a:ext cx="538930" cy="369332"/>
          </a:xfrm>
          <a:prstGeom prst="rect">
            <a:avLst/>
          </a:prstGeom>
          <a:noFill/>
        </p:spPr>
        <p:txBody>
          <a:bodyPr wrap="none" rtlCol="0">
            <a:spAutoFit/>
          </a:bodyPr>
          <a:lstStyle/>
          <a:p>
            <a:r>
              <a:rPr lang="en-US" altLang="ja-JP" dirty="0">
                <a:solidFill>
                  <a:srgbClr val="00B050"/>
                </a:solidFill>
                <a:latin typeface="UD デジタル 教科書体 NP-B" panose="02020700000000000000" pitchFamily="18" charset="-128"/>
                <a:ea typeface="UD デジタル 教科書体 NP-B" panose="02020700000000000000" pitchFamily="18" charset="-128"/>
              </a:rPr>
              <a:t>K+</a:t>
            </a:r>
            <a:endParaRPr kumimoji="1" lang="ja-JP" altLang="en-US"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147" name="テキスト ボックス 3146">
            <a:extLst>
              <a:ext uri="{FF2B5EF4-FFF2-40B4-BE49-F238E27FC236}">
                <a16:creationId xmlns="" xmlns:a16="http://schemas.microsoft.com/office/drawing/2014/main" id="{1B98BF07-4F4D-8505-2896-511C228FD616}"/>
              </a:ext>
            </a:extLst>
          </p:cNvPr>
          <p:cNvSpPr txBox="1"/>
          <p:nvPr/>
        </p:nvSpPr>
        <p:spPr>
          <a:xfrm>
            <a:off x="9624392" y="2204864"/>
            <a:ext cx="538930" cy="369332"/>
          </a:xfrm>
          <a:prstGeom prst="rect">
            <a:avLst/>
          </a:prstGeom>
          <a:noFill/>
        </p:spPr>
        <p:txBody>
          <a:bodyPr wrap="none" rtlCol="0">
            <a:spAutoFit/>
          </a:bodyPr>
          <a:lstStyle/>
          <a:p>
            <a:r>
              <a:rPr lang="en-US" altLang="ja-JP" dirty="0">
                <a:solidFill>
                  <a:srgbClr val="00B050"/>
                </a:solidFill>
                <a:latin typeface="UD デジタル 教科書体 NP-B" panose="02020700000000000000" pitchFamily="18" charset="-128"/>
                <a:ea typeface="UD デジタル 教科書体 NP-B" panose="02020700000000000000" pitchFamily="18" charset="-128"/>
              </a:rPr>
              <a:t>K+</a:t>
            </a:r>
            <a:endParaRPr kumimoji="1" lang="ja-JP" altLang="en-US"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148" name="テキスト ボックス 3147">
            <a:extLst>
              <a:ext uri="{FF2B5EF4-FFF2-40B4-BE49-F238E27FC236}">
                <a16:creationId xmlns="" xmlns:a16="http://schemas.microsoft.com/office/drawing/2014/main" id="{25B0D84A-8A41-E1C7-D4C4-69B26F3D6725}"/>
              </a:ext>
            </a:extLst>
          </p:cNvPr>
          <p:cNvSpPr txBox="1"/>
          <p:nvPr/>
        </p:nvSpPr>
        <p:spPr>
          <a:xfrm>
            <a:off x="10272464" y="2204864"/>
            <a:ext cx="538930" cy="369332"/>
          </a:xfrm>
          <a:prstGeom prst="rect">
            <a:avLst/>
          </a:prstGeom>
          <a:noFill/>
        </p:spPr>
        <p:txBody>
          <a:bodyPr wrap="none" rtlCol="0">
            <a:spAutoFit/>
          </a:bodyPr>
          <a:lstStyle/>
          <a:p>
            <a:r>
              <a:rPr lang="en-US" altLang="ja-JP" dirty="0">
                <a:solidFill>
                  <a:srgbClr val="00B050"/>
                </a:solidFill>
                <a:latin typeface="UD デジタル 教科書体 NP-B" panose="02020700000000000000" pitchFamily="18" charset="-128"/>
                <a:ea typeface="UD デジタル 教科書体 NP-B" panose="02020700000000000000" pitchFamily="18" charset="-128"/>
              </a:rPr>
              <a:t>K+</a:t>
            </a:r>
            <a:endParaRPr kumimoji="1" lang="ja-JP" altLang="en-US"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149" name="テキスト ボックス 3148">
            <a:extLst>
              <a:ext uri="{FF2B5EF4-FFF2-40B4-BE49-F238E27FC236}">
                <a16:creationId xmlns="" xmlns:a16="http://schemas.microsoft.com/office/drawing/2014/main" id="{F263C850-642F-AD2F-3ABD-919B528DD424}"/>
              </a:ext>
            </a:extLst>
          </p:cNvPr>
          <p:cNvSpPr txBox="1"/>
          <p:nvPr/>
        </p:nvSpPr>
        <p:spPr>
          <a:xfrm>
            <a:off x="8976320" y="1052736"/>
            <a:ext cx="538930" cy="369332"/>
          </a:xfrm>
          <a:prstGeom prst="rect">
            <a:avLst/>
          </a:prstGeom>
          <a:noFill/>
        </p:spPr>
        <p:txBody>
          <a:bodyPr wrap="none" rtlCol="0">
            <a:spAutoFit/>
          </a:bodyPr>
          <a:lstStyle/>
          <a:p>
            <a:r>
              <a:rPr lang="en-US" altLang="ja-JP" dirty="0">
                <a:solidFill>
                  <a:srgbClr val="00B050"/>
                </a:solidFill>
                <a:latin typeface="UD デジタル 教科書体 NP-B" panose="02020700000000000000" pitchFamily="18" charset="-128"/>
                <a:ea typeface="UD デジタル 教科書体 NP-B" panose="02020700000000000000" pitchFamily="18" charset="-128"/>
              </a:rPr>
              <a:t>K+</a:t>
            </a:r>
            <a:endParaRPr kumimoji="1" lang="ja-JP" altLang="en-US"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150" name="テキスト ボックス 3149">
            <a:extLst>
              <a:ext uri="{FF2B5EF4-FFF2-40B4-BE49-F238E27FC236}">
                <a16:creationId xmlns="" xmlns:a16="http://schemas.microsoft.com/office/drawing/2014/main" id="{B8B34105-EDB2-E638-6A03-D5AF808D729E}"/>
              </a:ext>
            </a:extLst>
          </p:cNvPr>
          <p:cNvSpPr txBox="1"/>
          <p:nvPr/>
        </p:nvSpPr>
        <p:spPr>
          <a:xfrm>
            <a:off x="7608168" y="908720"/>
            <a:ext cx="538930" cy="369332"/>
          </a:xfrm>
          <a:prstGeom prst="rect">
            <a:avLst/>
          </a:prstGeom>
          <a:noFill/>
        </p:spPr>
        <p:txBody>
          <a:bodyPr wrap="none" rtlCol="0">
            <a:spAutoFit/>
          </a:bodyPr>
          <a:lstStyle/>
          <a:p>
            <a:r>
              <a:rPr lang="en-US" altLang="ja-JP" dirty="0">
                <a:solidFill>
                  <a:srgbClr val="00B050"/>
                </a:solidFill>
                <a:latin typeface="UD デジタル 教科書体 NP-B" panose="02020700000000000000" pitchFamily="18" charset="-128"/>
                <a:ea typeface="UD デジタル 教科書体 NP-B" panose="02020700000000000000" pitchFamily="18" charset="-128"/>
              </a:rPr>
              <a:t>K+</a:t>
            </a:r>
            <a:endParaRPr kumimoji="1" lang="ja-JP" altLang="en-US"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151" name="テキスト ボックス 3150">
            <a:extLst>
              <a:ext uri="{FF2B5EF4-FFF2-40B4-BE49-F238E27FC236}">
                <a16:creationId xmlns="" xmlns:a16="http://schemas.microsoft.com/office/drawing/2014/main" id="{1647E8E5-6710-AFBC-4210-D40FFAD18ED4}"/>
              </a:ext>
            </a:extLst>
          </p:cNvPr>
          <p:cNvSpPr txBox="1"/>
          <p:nvPr/>
        </p:nvSpPr>
        <p:spPr>
          <a:xfrm>
            <a:off x="8904312" y="2132856"/>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52" name="テキスト ボックス 3151">
            <a:extLst>
              <a:ext uri="{FF2B5EF4-FFF2-40B4-BE49-F238E27FC236}">
                <a16:creationId xmlns="" xmlns:a16="http://schemas.microsoft.com/office/drawing/2014/main" id="{8005A828-52FD-A46B-B57E-388ECEDA45D1}"/>
              </a:ext>
            </a:extLst>
          </p:cNvPr>
          <p:cNvSpPr txBox="1"/>
          <p:nvPr/>
        </p:nvSpPr>
        <p:spPr>
          <a:xfrm>
            <a:off x="10704512" y="2204864"/>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53" name="テキスト ボックス 3152">
            <a:extLst>
              <a:ext uri="{FF2B5EF4-FFF2-40B4-BE49-F238E27FC236}">
                <a16:creationId xmlns="" xmlns:a16="http://schemas.microsoft.com/office/drawing/2014/main" id="{3B078621-2745-BDA7-5922-D1A8A10B4F31}"/>
              </a:ext>
            </a:extLst>
          </p:cNvPr>
          <p:cNvSpPr txBox="1"/>
          <p:nvPr/>
        </p:nvSpPr>
        <p:spPr>
          <a:xfrm>
            <a:off x="9984432" y="1196752"/>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54" name="テキスト ボックス 3153">
            <a:extLst>
              <a:ext uri="{FF2B5EF4-FFF2-40B4-BE49-F238E27FC236}">
                <a16:creationId xmlns="" xmlns:a16="http://schemas.microsoft.com/office/drawing/2014/main" id="{E8383DCD-7553-FE11-D7C7-CC23070DF996}"/>
              </a:ext>
            </a:extLst>
          </p:cNvPr>
          <p:cNvSpPr txBox="1"/>
          <p:nvPr/>
        </p:nvSpPr>
        <p:spPr>
          <a:xfrm>
            <a:off x="9336360" y="764704"/>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56" name="テキスト ボックス 3155">
            <a:extLst>
              <a:ext uri="{FF2B5EF4-FFF2-40B4-BE49-F238E27FC236}">
                <a16:creationId xmlns="" xmlns:a16="http://schemas.microsoft.com/office/drawing/2014/main" id="{55E7BFAF-0074-C941-0AFF-9A5B0DEE6241}"/>
              </a:ext>
            </a:extLst>
          </p:cNvPr>
          <p:cNvSpPr txBox="1"/>
          <p:nvPr/>
        </p:nvSpPr>
        <p:spPr>
          <a:xfrm>
            <a:off x="8328248" y="1052736"/>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57" name="テキスト ボックス 3156">
            <a:extLst>
              <a:ext uri="{FF2B5EF4-FFF2-40B4-BE49-F238E27FC236}">
                <a16:creationId xmlns="" xmlns:a16="http://schemas.microsoft.com/office/drawing/2014/main" id="{0A97EB01-D05A-A171-6DF6-A5D93A0D2859}"/>
              </a:ext>
            </a:extLst>
          </p:cNvPr>
          <p:cNvSpPr txBox="1"/>
          <p:nvPr/>
        </p:nvSpPr>
        <p:spPr>
          <a:xfrm>
            <a:off x="7032104" y="1124744"/>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58" name="テキスト ボックス 3157">
            <a:extLst>
              <a:ext uri="{FF2B5EF4-FFF2-40B4-BE49-F238E27FC236}">
                <a16:creationId xmlns="" xmlns:a16="http://schemas.microsoft.com/office/drawing/2014/main" id="{409EF11B-CD19-6A79-A5F6-78E5C522DE33}"/>
              </a:ext>
            </a:extLst>
          </p:cNvPr>
          <p:cNvSpPr txBox="1"/>
          <p:nvPr/>
        </p:nvSpPr>
        <p:spPr>
          <a:xfrm>
            <a:off x="10056440" y="764704"/>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59" name="テキスト ボックス 3158">
            <a:extLst>
              <a:ext uri="{FF2B5EF4-FFF2-40B4-BE49-F238E27FC236}">
                <a16:creationId xmlns="" xmlns:a16="http://schemas.microsoft.com/office/drawing/2014/main" id="{7F9FCE2C-D694-20A2-94CD-BB8226E89751}"/>
              </a:ext>
            </a:extLst>
          </p:cNvPr>
          <p:cNvSpPr txBox="1"/>
          <p:nvPr/>
        </p:nvSpPr>
        <p:spPr>
          <a:xfrm>
            <a:off x="7968208" y="764704"/>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60" name="テキスト ボックス 3159">
            <a:extLst>
              <a:ext uri="{FF2B5EF4-FFF2-40B4-BE49-F238E27FC236}">
                <a16:creationId xmlns="" xmlns:a16="http://schemas.microsoft.com/office/drawing/2014/main" id="{D128D578-5EA8-E390-10C2-44F625138696}"/>
              </a:ext>
            </a:extLst>
          </p:cNvPr>
          <p:cNvSpPr txBox="1"/>
          <p:nvPr/>
        </p:nvSpPr>
        <p:spPr>
          <a:xfrm>
            <a:off x="10704512" y="1052736"/>
            <a:ext cx="702436" cy="369332"/>
          </a:xfrm>
          <a:prstGeom prst="rect">
            <a:avLst/>
          </a:prstGeom>
          <a:noFill/>
        </p:spPr>
        <p:txBody>
          <a:bodyPr wrap="none" rtlCol="0">
            <a:spAutoFit/>
          </a:bodyPr>
          <a:lstStyle/>
          <a:p>
            <a:r>
              <a:rPr lang="en-US" altLang="ja-JP" dirty="0">
                <a:solidFill>
                  <a:srgbClr val="00B0F0"/>
                </a:solidFill>
                <a:latin typeface="UD デジタル 教科書体 NP-B" panose="02020700000000000000" pitchFamily="18" charset="-128"/>
                <a:ea typeface="UD デジタル 教科書体 NP-B" panose="02020700000000000000" pitchFamily="18" charset="-128"/>
              </a:rPr>
              <a:t>Na+</a:t>
            </a:r>
            <a:endPar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endParaRPr>
          </a:p>
        </p:txBody>
      </p:sp>
      <p:sp>
        <p:nvSpPr>
          <p:cNvPr id="3161" name="テキスト ボックス 3160">
            <a:extLst>
              <a:ext uri="{FF2B5EF4-FFF2-40B4-BE49-F238E27FC236}">
                <a16:creationId xmlns="" xmlns:a16="http://schemas.microsoft.com/office/drawing/2014/main" id="{58988562-2B51-90E3-EAAE-ADAB1DD47CCD}"/>
              </a:ext>
            </a:extLst>
          </p:cNvPr>
          <p:cNvSpPr txBox="1"/>
          <p:nvPr/>
        </p:nvSpPr>
        <p:spPr>
          <a:xfrm>
            <a:off x="8832303" y="5932710"/>
            <a:ext cx="2954655"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秒速</a:t>
            </a:r>
            <a:r>
              <a:rPr kumimoji="1" lang="en-US" altLang="ja-JP" dirty="0">
                <a:latin typeface="UD デジタル 教科書体 NP-B" panose="02020700000000000000" pitchFamily="18" charset="-128"/>
                <a:ea typeface="UD デジタル 教科書体 NP-B" panose="02020700000000000000" pitchFamily="18" charset="-128"/>
              </a:rPr>
              <a:t>120</a:t>
            </a:r>
            <a:r>
              <a:rPr kumimoji="1" lang="ja-JP" altLang="en-US" dirty="0">
                <a:latin typeface="UD デジタル 教科書体 NP-B" panose="02020700000000000000" pitchFamily="18" charset="-128"/>
                <a:ea typeface="UD デジタル 教科書体 NP-B" panose="02020700000000000000" pitchFamily="18" charset="-128"/>
              </a:rPr>
              <a:t>ｍ（時速</a:t>
            </a:r>
            <a:r>
              <a:rPr kumimoji="1" lang="en-US" altLang="ja-JP" dirty="0">
                <a:latin typeface="UD デジタル 教科書体 NP-B" panose="02020700000000000000" pitchFamily="18" charset="-128"/>
                <a:ea typeface="UD デジタル 教科書体 NP-B" panose="02020700000000000000" pitchFamily="18" charset="-128"/>
              </a:rPr>
              <a:t>43km</a:t>
            </a:r>
            <a:r>
              <a:rPr kumimoji="1" lang="ja-JP" altLang="en-US" dirty="0">
                <a:latin typeface="UD デジタル 教科書体 NP-B" panose="02020700000000000000" pitchFamily="18" charset="-128"/>
                <a:ea typeface="UD デジタル 教科書体 NP-B" panose="02020700000000000000" pitchFamily="18" charset="-128"/>
              </a:rPr>
              <a:t>）</a:t>
            </a:r>
          </a:p>
        </p:txBody>
      </p:sp>
      <p:sp>
        <p:nvSpPr>
          <p:cNvPr id="3163" name="テキスト ボックス 3162">
            <a:extLst>
              <a:ext uri="{FF2B5EF4-FFF2-40B4-BE49-F238E27FC236}">
                <a16:creationId xmlns="" xmlns:a16="http://schemas.microsoft.com/office/drawing/2014/main" id="{C990B738-8419-EF67-BC9F-B89EE683BB8E}"/>
              </a:ext>
            </a:extLst>
          </p:cNvPr>
          <p:cNvSpPr txBox="1"/>
          <p:nvPr/>
        </p:nvSpPr>
        <p:spPr>
          <a:xfrm>
            <a:off x="234338" y="5805264"/>
            <a:ext cx="8776762" cy="584775"/>
          </a:xfrm>
          <a:prstGeom prst="rect">
            <a:avLst/>
          </a:prstGeom>
          <a:noFill/>
        </p:spPr>
        <p:txBody>
          <a:bodyPr wrap="none" rtlCol="0">
            <a:spAutoFit/>
          </a:bodyPr>
          <a:lstStyle/>
          <a:p>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ＮａとＫを利用して</a:t>
            </a:r>
            <a:r>
              <a:rPr kumimoji="1"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　　　</a:t>
            </a:r>
            <a:r>
              <a:rPr kumimoji="1"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伝達</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をします。</a:t>
            </a:r>
          </a:p>
        </p:txBody>
      </p:sp>
      <p:sp>
        <p:nvSpPr>
          <p:cNvPr id="3167" name="テキスト ボックス 5">
            <a:extLst>
              <a:ext uri="{FF2B5EF4-FFF2-40B4-BE49-F238E27FC236}">
                <a16:creationId xmlns="" xmlns:a16="http://schemas.microsoft.com/office/drawing/2014/main" id="{FB9F0364-156A-5914-C00B-E5ABA01BE2B3}"/>
              </a:ext>
            </a:extLst>
          </p:cNvPr>
          <p:cNvSpPr txBox="1"/>
          <p:nvPr/>
        </p:nvSpPr>
        <p:spPr>
          <a:xfrm>
            <a:off x="7176120" y="188640"/>
            <a:ext cx="3742276"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ニューロン内の情報伝達</a:t>
            </a:r>
            <a:endPar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正方形/長方形 3"/>
          <p:cNvSpPr/>
          <p:nvPr/>
        </p:nvSpPr>
        <p:spPr>
          <a:xfrm>
            <a:off x="4567904" y="5871479"/>
            <a:ext cx="1261884" cy="523220"/>
          </a:xfrm>
          <a:prstGeom prst="rect">
            <a:avLst/>
          </a:prstGeom>
        </p:spPr>
        <p:txBody>
          <a:bodyPr wrap="none">
            <a:spAutoFit/>
          </a:bodyPr>
          <a:lstStyle/>
          <a:p>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電気的</a:t>
            </a:r>
            <a:endParaRPr lang="ja-JP" altLang="en-US" sz="2800" dirty="0"/>
          </a:p>
        </p:txBody>
      </p:sp>
    </p:spTree>
    <p:extLst>
      <p:ext uri="{BB962C8B-B14F-4D97-AF65-F5344CB8AC3E}">
        <p14:creationId xmlns:p14="http://schemas.microsoft.com/office/powerpoint/2010/main" val="226814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72107"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神経細胞のしくみ</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9" name="テキスト ボックス 5">
            <a:extLst>
              <a:ext uri="{FF2B5EF4-FFF2-40B4-BE49-F238E27FC236}">
                <a16:creationId xmlns="" xmlns:a16="http://schemas.microsoft.com/office/drawing/2014/main" id="{29AC4FEC-584D-4DAB-A329-ACDCD890DB86}"/>
              </a:ext>
            </a:extLst>
          </p:cNvPr>
          <p:cNvSpPr txBox="1"/>
          <p:nvPr/>
        </p:nvSpPr>
        <p:spPr>
          <a:xfrm>
            <a:off x="638135" y="1442016"/>
            <a:ext cx="3742276"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シナプス（神経接合部）</a:t>
            </a:r>
            <a:endPar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 xmlns:a16="http://schemas.microsoft.com/office/drawing/2014/main" id="{A74092E7-8154-F933-7FC9-355A9BD96C3A}"/>
              </a:ext>
            </a:extLst>
          </p:cNvPr>
          <p:cNvSpPr txBox="1"/>
          <p:nvPr/>
        </p:nvSpPr>
        <p:spPr>
          <a:xfrm>
            <a:off x="983432" y="6519446"/>
            <a:ext cx="3071675" cy="338554"/>
          </a:xfrm>
          <a:prstGeom prst="rect">
            <a:avLst/>
          </a:prstGeom>
          <a:noFill/>
        </p:spPr>
        <p:txBody>
          <a:bodyPr wrap="none" rtlCol="0">
            <a:spAutoFit/>
          </a:bodyPr>
          <a:lstStyle/>
          <a:p>
            <a:r>
              <a:rPr lang="en-US" altLang="ja-JP" sz="800" dirty="0">
                <a:latin typeface="UD デジタル 教科書体 NP-B" panose="02020700000000000000" pitchFamily="18" charset="-128"/>
                <a:ea typeface="UD デジタル 教科書体 NP-B" panose="02020700000000000000" pitchFamily="18" charset="-128"/>
              </a:rPr>
              <a:t/>
            </a:r>
            <a:br>
              <a:rPr lang="en-US" altLang="ja-JP" sz="800" dirty="0">
                <a:latin typeface="UD デジタル 教科書体 NP-B" panose="02020700000000000000" pitchFamily="18" charset="-128"/>
                <a:ea typeface="UD デジタル 教科書体 NP-B" panose="02020700000000000000" pitchFamily="18" charset="-128"/>
              </a:rPr>
            </a:br>
            <a:r>
              <a:rPr lang="ja-JP" altLang="en-US" sz="800" dirty="0">
                <a:latin typeface="UD デジタル 教科書体 NP-B" panose="02020700000000000000" pitchFamily="18" charset="-128"/>
                <a:ea typeface="UD デジタル 教科書体 NP-B" panose="02020700000000000000" pitchFamily="18" charset="-128"/>
              </a:rPr>
              <a:t>脳科学辞典：</a:t>
            </a:r>
            <a:r>
              <a:rPr lang="en-US" altLang="ja-JP" sz="800" b="0" i="0" dirty="0">
                <a:solidFill>
                  <a:srgbClr val="202122"/>
                </a:solidFill>
                <a:effectLst/>
                <a:latin typeface="UD デジタル 教科書体 NP-B" panose="02020700000000000000" pitchFamily="18" charset="-128"/>
                <a:ea typeface="UD デジタル 教科書体 NP-B" panose="02020700000000000000" pitchFamily="18" charset="-128"/>
              </a:rPr>
              <a:t>https://bsd.neuroinf.jp/wiki/</a:t>
            </a:r>
            <a:r>
              <a:rPr lang="ja-JP" altLang="en-US" sz="800" b="0" i="0" dirty="0">
                <a:solidFill>
                  <a:srgbClr val="202122"/>
                </a:solidFill>
                <a:effectLst/>
                <a:latin typeface="UD デジタル 教科書体 NP-B" panose="02020700000000000000" pitchFamily="18" charset="-128"/>
                <a:ea typeface="UD デジタル 教科書体 NP-B" panose="02020700000000000000" pitchFamily="18" charset="-128"/>
              </a:rPr>
              <a:t>興奮性シナプス</a:t>
            </a:r>
            <a:endParaRPr kumimoji="1"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 xmlns:a16="http://schemas.microsoft.com/office/drawing/2014/main" id="{22D87FAB-2524-A8D5-6ABF-7E51DF19A394}"/>
              </a:ext>
            </a:extLst>
          </p:cNvPr>
          <p:cNvSpPr txBox="1"/>
          <p:nvPr/>
        </p:nvSpPr>
        <p:spPr>
          <a:xfrm>
            <a:off x="983432" y="6453336"/>
            <a:ext cx="2236510" cy="215444"/>
          </a:xfrm>
          <a:prstGeom prst="rect">
            <a:avLst/>
          </a:prstGeom>
          <a:noFill/>
        </p:spPr>
        <p:txBody>
          <a:bodyPr wrap="none" rtlCol="0">
            <a:spAutoFit/>
          </a:bodyPr>
          <a:lstStyle/>
          <a:p>
            <a:r>
              <a:rPr kumimoji="1" lang="ja-JP" altLang="en-US" sz="800" b="1" dirty="0">
                <a:latin typeface="UD デジタル 教科書体 NP-B" panose="02020700000000000000" pitchFamily="18" charset="-128"/>
                <a:ea typeface="UD デジタル 教科書体 NP-B" panose="02020700000000000000" pitchFamily="18" charset="-128"/>
              </a:rPr>
              <a:t>使用したイラストの掲載ＵＲＬ、著作者表示</a:t>
            </a:r>
          </a:p>
        </p:txBody>
      </p:sp>
      <p:sp>
        <p:nvSpPr>
          <p:cNvPr id="3161" name="テキスト ボックス 3160">
            <a:extLst>
              <a:ext uri="{FF2B5EF4-FFF2-40B4-BE49-F238E27FC236}">
                <a16:creationId xmlns="" xmlns:a16="http://schemas.microsoft.com/office/drawing/2014/main" id="{58988562-2B51-90E3-EAAE-ADAB1DD47CCD}"/>
              </a:ext>
            </a:extLst>
          </p:cNvPr>
          <p:cNvSpPr txBox="1"/>
          <p:nvPr/>
        </p:nvSpPr>
        <p:spPr>
          <a:xfrm>
            <a:off x="5690828" y="6457890"/>
            <a:ext cx="3141476" cy="369332"/>
          </a:xfrm>
          <a:prstGeom prst="rect">
            <a:avLst/>
          </a:prstGeom>
          <a:noFill/>
        </p:spPr>
        <p:txBody>
          <a:bodyPr wrap="square" rtlCol="0">
            <a:spAutoFit/>
          </a:bodyPr>
          <a:lstStyle/>
          <a:p>
            <a:r>
              <a:rPr kumimoji="1" lang="en-US" altLang="ja-JP" dirty="0">
                <a:latin typeface="UD デジタル 教科書体 NP-B" panose="02020700000000000000" pitchFamily="18" charset="-128"/>
                <a:ea typeface="UD デジタル 教科書体 NP-B" panose="02020700000000000000" pitchFamily="18" charset="-128"/>
              </a:rPr>
              <a:t>0.5</a:t>
            </a:r>
            <a:r>
              <a:rPr kumimoji="1" lang="ja-JP" altLang="en-US" dirty="0">
                <a:latin typeface="UD デジタル 教科書体 NP-B" panose="02020700000000000000" pitchFamily="18" charset="-128"/>
                <a:ea typeface="UD デジタル 教科書体 NP-B" panose="02020700000000000000" pitchFamily="18" charset="-128"/>
              </a:rPr>
              <a:t>～</a:t>
            </a:r>
            <a:r>
              <a:rPr kumimoji="1" lang="en-US" altLang="ja-JP" dirty="0">
                <a:latin typeface="UD デジタル 教科書体 NP-B" panose="02020700000000000000" pitchFamily="18" charset="-128"/>
                <a:ea typeface="UD デジタル 教科書体 NP-B" panose="02020700000000000000" pitchFamily="18" charset="-128"/>
              </a:rPr>
              <a:t>5</a:t>
            </a:r>
            <a:r>
              <a:rPr kumimoji="1" lang="ja-JP" altLang="en-US" dirty="0">
                <a:latin typeface="UD デジタル 教科書体 NP-B" panose="02020700000000000000" pitchFamily="18" charset="-128"/>
                <a:ea typeface="UD デジタル 教科書体 NP-B" panose="02020700000000000000" pitchFamily="18" charset="-128"/>
              </a:rPr>
              <a:t>ミリ秒</a:t>
            </a:r>
            <a:r>
              <a:rPr kumimoji="1" lang="en-US" altLang="ja-JP" dirty="0">
                <a:latin typeface="UD デジタル 教科書体 NP-B" panose="02020700000000000000" pitchFamily="18" charset="-128"/>
                <a:ea typeface="UD デジタル 教科書体 NP-B" panose="02020700000000000000" pitchFamily="18" charset="-128"/>
              </a:rPr>
              <a:t>/1</a:t>
            </a:r>
            <a:r>
              <a:rPr kumimoji="1" lang="ja-JP" altLang="en-US" dirty="0">
                <a:latin typeface="UD デジタル 教科書体 NP-B" panose="02020700000000000000" pitchFamily="18" charset="-128"/>
                <a:ea typeface="UD デジタル 教科書体 NP-B" panose="02020700000000000000" pitchFamily="18" charset="-128"/>
              </a:rPr>
              <a:t>シナプス</a:t>
            </a:r>
          </a:p>
        </p:txBody>
      </p:sp>
      <p:sp>
        <p:nvSpPr>
          <p:cNvPr id="3163" name="テキスト ボックス 3162">
            <a:extLst>
              <a:ext uri="{FF2B5EF4-FFF2-40B4-BE49-F238E27FC236}">
                <a16:creationId xmlns="" xmlns:a16="http://schemas.microsoft.com/office/drawing/2014/main" id="{C990B738-8419-EF67-BC9F-B89EE683BB8E}"/>
              </a:ext>
            </a:extLst>
          </p:cNvPr>
          <p:cNvSpPr txBox="1"/>
          <p:nvPr/>
        </p:nvSpPr>
        <p:spPr>
          <a:xfrm>
            <a:off x="8954853" y="5689124"/>
            <a:ext cx="1103548" cy="400110"/>
          </a:xfrm>
          <a:prstGeom prst="rect">
            <a:avLst/>
          </a:prstGeom>
          <a:noFill/>
        </p:spPr>
        <p:txBody>
          <a:bodyPr wrap="square" rtlCol="0">
            <a:spAutoFit/>
          </a:bodyPr>
          <a:lstStyle/>
          <a:p>
            <a:r>
              <a:rPr kumimoji="1"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化学的</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5">
            <a:extLst>
              <a:ext uri="{FF2B5EF4-FFF2-40B4-BE49-F238E27FC236}">
                <a16:creationId xmlns="" xmlns:a16="http://schemas.microsoft.com/office/drawing/2014/main" id="{3C6C8AF8-562A-1726-99C5-BDFDAA2A70A9}"/>
              </a:ext>
            </a:extLst>
          </p:cNvPr>
          <p:cNvSpPr txBox="1"/>
          <p:nvPr/>
        </p:nvSpPr>
        <p:spPr>
          <a:xfrm>
            <a:off x="4151784" y="1856615"/>
            <a:ext cx="3541265"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ニューロン間の情報伝達</a:t>
            </a:r>
            <a:endPar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figure12">
            <a:extLst>
              <a:ext uri="{FF2B5EF4-FFF2-40B4-BE49-F238E27FC236}">
                <a16:creationId xmlns="" xmlns:a16="http://schemas.microsoft.com/office/drawing/2014/main" id="{CF254D17-91B0-C912-2DBA-14C1F3EFF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16" y="1988840"/>
            <a:ext cx="2520280" cy="1449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221116A-61D1-8DB8-AA98-3D97B2FE9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3717032"/>
            <a:ext cx="2857500"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 xmlns:a16="http://schemas.microsoft.com/office/drawing/2014/main" id="{3D5B60BD-81E5-DBDD-CAF5-B6CC19A9B1C5}"/>
              </a:ext>
            </a:extLst>
          </p:cNvPr>
          <p:cNvSpPr txBox="1"/>
          <p:nvPr/>
        </p:nvSpPr>
        <p:spPr>
          <a:xfrm>
            <a:off x="4223792" y="2492896"/>
            <a:ext cx="3744416"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①活動電位が軸索末端までくる</a:t>
            </a:r>
          </a:p>
        </p:txBody>
      </p:sp>
      <p:sp>
        <p:nvSpPr>
          <p:cNvPr id="16" name="テキスト ボックス 15">
            <a:extLst>
              <a:ext uri="{FF2B5EF4-FFF2-40B4-BE49-F238E27FC236}">
                <a16:creationId xmlns="" xmlns:a16="http://schemas.microsoft.com/office/drawing/2014/main" id="{7A8ACFAB-9563-2583-9EB3-43193B03B5EC}"/>
              </a:ext>
            </a:extLst>
          </p:cNvPr>
          <p:cNvSpPr txBox="1"/>
          <p:nvPr/>
        </p:nvSpPr>
        <p:spPr>
          <a:xfrm>
            <a:off x="4223791" y="3068960"/>
            <a:ext cx="3960441"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②カルシウムの入り口（</a:t>
            </a:r>
            <a:r>
              <a:rPr kumimoji="1" lang="en-US" altLang="ja-JP" dirty="0">
                <a:latin typeface="UD デジタル 教科書体 NP-B" panose="02020700000000000000" pitchFamily="18" charset="-128"/>
                <a:ea typeface="UD デジタル 教科書体 NP-B" panose="02020700000000000000" pitchFamily="18" charset="-128"/>
              </a:rPr>
              <a:t>Ca</a:t>
            </a:r>
            <a:r>
              <a:rPr kumimoji="1" lang="ja-JP" altLang="en-US" dirty="0">
                <a:latin typeface="UD デジタル 教科書体 NP-B" panose="02020700000000000000" pitchFamily="18" charset="-128"/>
                <a:ea typeface="UD デジタル 教科書体 NP-B" panose="02020700000000000000" pitchFamily="18" charset="-128"/>
              </a:rPr>
              <a:t>チャネル）が開いて、</a:t>
            </a:r>
            <a:r>
              <a:rPr kumimoji="1" lang="en-US" altLang="ja-JP" dirty="0">
                <a:latin typeface="UD デジタル 教科書体 NP-B" panose="02020700000000000000" pitchFamily="18" charset="-128"/>
                <a:ea typeface="UD デジタル 教科書体 NP-B" panose="02020700000000000000" pitchFamily="18" charset="-128"/>
              </a:rPr>
              <a:t>Ca</a:t>
            </a:r>
            <a:r>
              <a:rPr kumimoji="1" lang="ja-JP" altLang="en-US" dirty="0">
                <a:latin typeface="UD デジタル 教科書体 NP-B" panose="02020700000000000000" pitchFamily="18" charset="-128"/>
                <a:ea typeface="UD デジタル 教科書体 NP-B" panose="02020700000000000000" pitchFamily="18" charset="-128"/>
              </a:rPr>
              <a:t>イオンが軸索末端に入る</a:t>
            </a:r>
          </a:p>
        </p:txBody>
      </p:sp>
      <p:sp>
        <p:nvSpPr>
          <p:cNvPr id="17" name="テキスト ボックス 16">
            <a:extLst>
              <a:ext uri="{FF2B5EF4-FFF2-40B4-BE49-F238E27FC236}">
                <a16:creationId xmlns="" xmlns:a16="http://schemas.microsoft.com/office/drawing/2014/main" id="{CDA02F4E-138F-F365-ED19-C3C0E321ABEF}"/>
              </a:ext>
            </a:extLst>
          </p:cNvPr>
          <p:cNvSpPr txBox="1"/>
          <p:nvPr/>
        </p:nvSpPr>
        <p:spPr>
          <a:xfrm>
            <a:off x="4223791" y="4097397"/>
            <a:ext cx="7757677"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③シナプス小胞が境界の細胞膜に</a:t>
            </a:r>
            <a:r>
              <a:rPr kumimoji="1" lang="ja-JP" altLang="en-US" dirty="0" smtClean="0">
                <a:latin typeface="UD デジタル 教科書体 NP-B" panose="02020700000000000000" pitchFamily="18" charset="-128"/>
                <a:ea typeface="UD デジタル 教科書体 NP-B" panose="02020700000000000000" pitchFamily="18" charset="-128"/>
              </a:rPr>
              <a:t>くっついて</a:t>
            </a:r>
            <a:r>
              <a:rPr lang="ja-JP" altLang="en-US" dirty="0" smtClean="0">
                <a:latin typeface="UD デジタル 教科書体 NP-B" panose="02020700000000000000" pitchFamily="18" charset="-128"/>
                <a:ea typeface="UD デジタル 教科書体 NP-B" panose="02020700000000000000" pitchFamily="18" charset="-128"/>
              </a:rPr>
              <a:t>中</a:t>
            </a:r>
            <a:r>
              <a:rPr lang="ja-JP" altLang="en-US" dirty="0">
                <a:latin typeface="UD デジタル 教科書体 NP-B" panose="02020700000000000000" pitchFamily="18" charset="-128"/>
                <a:ea typeface="UD デジタル 教科書体 NP-B" panose="02020700000000000000" pitchFamily="18" charset="-128"/>
              </a:rPr>
              <a:t>の神経伝達物質を放出する</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 xmlns:a16="http://schemas.microsoft.com/office/drawing/2014/main" id="{879BBED9-492F-D389-840D-33A4F0BBC626}"/>
              </a:ext>
            </a:extLst>
          </p:cNvPr>
          <p:cNvSpPr txBox="1"/>
          <p:nvPr/>
        </p:nvSpPr>
        <p:spPr>
          <a:xfrm>
            <a:off x="4223792" y="4581128"/>
            <a:ext cx="7757676" cy="923330"/>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④神経伝達物質が次のニューロンの細胞膜に到達すると、</a:t>
            </a:r>
            <a:r>
              <a:rPr lang="en-US" altLang="ja-JP" dirty="0">
                <a:latin typeface="UD デジタル 教科書体 NP-B" panose="02020700000000000000" pitchFamily="18" charset="-128"/>
                <a:ea typeface="UD デジタル 教科書体 NP-B" panose="02020700000000000000" pitchFamily="18" charset="-128"/>
              </a:rPr>
              <a:t>Na</a:t>
            </a:r>
            <a:r>
              <a:rPr lang="ja-JP" altLang="en-US" dirty="0">
                <a:latin typeface="UD デジタル 教科書体 NP-B" panose="02020700000000000000" pitchFamily="18" charset="-128"/>
                <a:ea typeface="UD デジタル 教科書体 NP-B" panose="02020700000000000000" pitchFamily="18" charset="-128"/>
              </a:rPr>
              <a:t>や</a:t>
            </a:r>
            <a:r>
              <a:rPr lang="en-US" altLang="ja-JP" dirty="0">
                <a:latin typeface="UD デジタル 教科書体 NP-B" panose="02020700000000000000" pitchFamily="18" charset="-128"/>
                <a:ea typeface="UD デジタル 教科書体 NP-B" panose="02020700000000000000" pitchFamily="18" charset="-128"/>
              </a:rPr>
              <a:t>Ca</a:t>
            </a:r>
            <a:r>
              <a:rPr lang="ja-JP" altLang="en-US" dirty="0">
                <a:latin typeface="UD デジタル 教科書体 NP-B" panose="02020700000000000000" pitchFamily="18" charset="-128"/>
                <a:ea typeface="UD デジタル 教科書体 NP-B" panose="02020700000000000000" pitchFamily="18" charset="-128"/>
              </a:rPr>
              <a:t>の入り口（イオンチャネル）が開いて、</a:t>
            </a:r>
            <a:r>
              <a:rPr lang="en-US" altLang="ja-JP" dirty="0">
                <a:latin typeface="UD デジタル 教科書体 NP-B" panose="02020700000000000000" pitchFamily="18" charset="-128"/>
                <a:ea typeface="UD デジタル 教科書体 NP-B" panose="02020700000000000000" pitchFamily="18" charset="-128"/>
              </a:rPr>
              <a:t>Na</a:t>
            </a:r>
            <a:r>
              <a:rPr lang="ja-JP" altLang="en-US" dirty="0">
                <a:latin typeface="UD デジタル 教科書体 NP-B" panose="02020700000000000000" pitchFamily="18" charset="-128"/>
                <a:ea typeface="UD デジタル 教科書体 NP-B" panose="02020700000000000000" pitchFamily="18" charset="-128"/>
              </a:rPr>
              <a:t>イオンや</a:t>
            </a:r>
            <a:r>
              <a:rPr lang="en-US" altLang="ja-JP" dirty="0">
                <a:latin typeface="UD デジタル 教科書体 NP-B" panose="02020700000000000000" pitchFamily="18" charset="-128"/>
                <a:ea typeface="UD デジタル 教科書体 NP-B" panose="02020700000000000000" pitchFamily="18" charset="-128"/>
              </a:rPr>
              <a:t>Ca</a:t>
            </a:r>
            <a:r>
              <a:rPr lang="ja-JP" altLang="en-US" dirty="0">
                <a:latin typeface="UD デジタル 教科書体 NP-B" panose="02020700000000000000" pitchFamily="18" charset="-128"/>
                <a:ea typeface="UD デジタル 教科書体 NP-B" panose="02020700000000000000" pitchFamily="18" charset="-128"/>
              </a:rPr>
              <a:t>イオンが次のニューロンに入り、</a:t>
            </a:r>
            <a:r>
              <a:rPr kumimoji="1" lang="ja-JP" altLang="en-US" dirty="0">
                <a:latin typeface="UD デジタル 教科書体 NP-B" panose="02020700000000000000" pitchFamily="18" charset="-128"/>
                <a:ea typeface="UD デジタル 教科書体 NP-B" panose="02020700000000000000" pitchFamily="18" charset="-128"/>
              </a:rPr>
              <a:t>活動電位を作る。</a:t>
            </a:r>
          </a:p>
        </p:txBody>
      </p:sp>
      <p:pic>
        <p:nvPicPr>
          <p:cNvPr id="1030" name="Picture 6" descr="神経伝達物質（ノルアドレナリン、セロトニン、ドパミン、アセチルコリン）">
            <a:extLst>
              <a:ext uri="{FF2B5EF4-FFF2-40B4-BE49-F238E27FC236}">
                <a16:creationId xmlns="" xmlns:a16="http://schemas.microsoft.com/office/drawing/2014/main" id="{493BE75A-4BC0-C4BB-8A2A-588243DC2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2301" y="1925406"/>
            <a:ext cx="3188196" cy="182276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 xmlns:a16="http://schemas.microsoft.com/office/drawing/2014/main" id="{53EB52EA-33F5-6318-7D5A-AC1DC8C2190C}"/>
              </a:ext>
            </a:extLst>
          </p:cNvPr>
          <p:cNvSpPr txBox="1"/>
          <p:nvPr/>
        </p:nvSpPr>
        <p:spPr>
          <a:xfrm>
            <a:off x="8832304" y="6642556"/>
            <a:ext cx="3845925" cy="215444"/>
          </a:xfrm>
          <a:prstGeom prst="rect">
            <a:avLst/>
          </a:prstGeom>
          <a:noFill/>
        </p:spPr>
        <p:txBody>
          <a:bodyPr wrap="none" rtlCol="0">
            <a:spAutoFit/>
          </a:bodyPr>
          <a:lstStyle/>
          <a:p>
            <a:r>
              <a:rPr kumimoji="1" lang="ja-JP" altLang="en-US" sz="800" dirty="0">
                <a:latin typeface="UD デジタル 教科書体 NP-B" panose="02020700000000000000" pitchFamily="18" charset="-128"/>
                <a:ea typeface="UD デジタル 教科書体 NP-B" panose="02020700000000000000" pitchFamily="18" charset="-128"/>
              </a:rPr>
              <a:t>専門薬学：</a:t>
            </a:r>
            <a:r>
              <a:rPr kumimoji="1" lang="en-US" altLang="ja-JP" sz="800" dirty="0">
                <a:latin typeface="UD デジタル 教科書体 NP-B" panose="02020700000000000000" pitchFamily="18" charset="-128"/>
                <a:ea typeface="UD デジタル 教科書体 NP-B" panose="02020700000000000000" pitchFamily="18" charset="-128"/>
              </a:rPr>
              <a:t>https://kusuri-jouhou.com/domestic-medicine/nerve2.html</a:t>
            </a:r>
            <a:endParaRPr kumimoji="1"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 xmlns:a16="http://schemas.microsoft.com/office/drawing/2014/main" id="{0AE44D93-C71A-ECCD-DA14-54112AC10D8B}"/>
              </a:ext>
            </a:extLst>
          </p:cNvPr>
          <p:cNvSpPr txBox="1"/>
          <p:nvPr/>
        </p:nvSpPr>
        <p:spPr>
          <a:xfrm>
            <a:off x="8832304" y="6453336"/>
            <a:ext cx="2236510" cy="215444"/>
          </a:xfrm>
          <a:prstGeom prst="rect">
            <a:avLst/>
          </a:prstGeom>
          <a:noFill/>
        </p:spPr>
        <p:txBody>
          <a:bodyPr wrap="none" rtlCol="0">
            <a:spAutoFit/>
          </a:bodyPr>
          <a:lstStyle/>
          <a:p>
            <a:r>
              <a:rPr kumimoji="1" lang="ja-JP" altLang="en-US" sz="800" b="1" dirty="0">
                <a:latin typeface="UD デジタル 教科書体 NP-B" panose="02020700000000000000" pitchFamily="18" charset="-128"/>
                <a:ea typeface="UD デジタル 教科書体 NP-B" panose="02020700000000000000" pitchFamily="18" charset="-128"/>
              </a:rPr>
              <a:t>使用したイラストの掲載ＵＲＬ、著作者表示</a:t>
            </a:r>
          </a:p>
        </p:txBody>
      </p:sp>
      <p:sp>
        <p:nvSpPr>
          <p:cNvPr id="19" name="テキスト ボックス 18">
            <a:extLst>
              <a:ext uri="{FF2B5EF4-FFF2-40B4-BE49-F238E27FC236}">
                <a16:creationId xmlns="" xmlns:a16="http://schemas.microsoft.com/office/drawing/2014/main" id="{C990B738-8419-EF67-BC9F-B89EE683BB8E}"/>
              </a:ext>
            </a:extLst>
          </p:cNvPr>
          <p:cNvSpPr txBox="1"/>
          <p:nvPr/>
        </p:nvSpPr>
        <p:spPr>
          <a:xfrm>
            <a:off x="4260722" y="5618857"/>
            <a:ext cx="8085868" cy="461665"/>
          </a:xfrm>
          <a:prstGeom prst="rect">
            <a:avLst/>
          </a:prstGeom>
          <a:noFill/>
        </p:spPr>
        <p:txBody>
          <a:bodyPr wrap="none" rtlCol="0">
            <a:spAutoFit/>
          </a:bodyPr>
          <a:lstStyle/>
          <a:p>
            <a:r>
              <a:rPr kumimoji="1" lang="en-US" altLang="ja-JP" sz="2400" dirty="0" smtClean="0">
                <a:solidFill>
                  <a:srgbClr val="FF0000"/>
                </a:solidFill>
                <a:latin typeface="UD デジタル 教科書体 NP-B" panose="02020700000000000000" pitchFamily="18" charset="-128"/>
                <a:ea typeface="UD デジタル 教科書体 NP-B" panose="02020700000000000000" pitchFamily="18" charset="-128"/>
              </a:rPr>
              <a:t>C</a:t>
            </a:r>
            <a:r>
              <a:rPr kumimoji="1"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ａや神経伝達物質を利用</a:t>
            </a:r>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して</a:t>
            </a:r>
            <a:r>
              <a:rPr kumimoji="1"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2400" dirty="0" smtClean="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　　　</a:t>
            </a:r>
            <a:r>
              <a:rPr kumimoji="1" lang="en-US" altLang="ja-JP" sz="2400" dirty="0" smtClean="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伝達</a:t>
            </a:r>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をします。</a:t>
            </a:r>
          </a:p>
        </p:txBody>
      </p:sp>
    </p:spTree>
    <p:extLst>
      <p:ext uri="{BB962C8B-B14F-4D97-AF65-F5344CB8AC3E}">
        <p14:creationId xmlns:p14="http://schemas.microsoft.com/office/powerpoint/2010/main" val="41877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63"/>
                                        </p:tgtEl>
                                        <p:attrNameLst>
                                          <p:attrName>style.visibility</p:attrName>
                                        </p:attrNameLst>
                                      </p:cBhvr>
                                      <p:to>
                                        <p:strVal val="visible"/>
                                      </p:to>
                                    </p:set>
                                    <p:animEffect transition="in" filter="fade">
                                      <p:cBhvr>
                                        <p:cTn id="7" dur="500"/>
                                        <p:tgtEl>
                                          <p:spTgt spid="3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03712" y="832057"/>
            <a:ext cx="4694768"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脳や神経の疾病</a:t>
            </a:r>
          </a:p>
        </p:txBody>
      </p:sp>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https://todaysveterinarynurse.com/neurology/guide-to-veterinary-neurologic-examination/;phoscreative.com,free</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2727029"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使用したイラストの掲載ＵＲＬ、著作者、著作権レベル表示</a:t>
            </a:r>
          </a:p>
        </p:txBody>
      </p:sp>
      <p:pic>
        <p:nvPicPr>
          <p:cNvPr id="3" name="図 2">
            <a:extLst>
              <a:ext uri="{FF2B5EF4-FFF2-40B4-BE49-F238E27FC236}">
                <a16:creationId xmlns="" xmlns:a16="http://schemas.microsoft.com/office/drawing/2014/main" id="{D0BB4639-70D6-2780-66EC-7B7B4FAA8FA7}"/>
              </a:ext>
            </a:extLst>
          </p:cNvPr>
          <p:cNvPicPr>
            <a:picLocks noChangeAspect="1"/>
          </p:cNvPicPr>
          <p:nvPr/>
        </p:nvPicPr>
        <p:blipFill>
          <a:blip r:embed="rId2"/>
          <a:stretch>
            <a:fillRect/>
          </a:stretch>
        </p:blipFill>
        <p:spPr>
          <a:xfrm>
            <a:off x="3071664" y="2060848"/>
            <a:ext cx="4888026" cy="2584648"/>
          </a:xfrm>
          <a:prstGeom prst="rect">
            <a:avLst/>
          </a:prstGeom>
        </p:spPr>
      </p:pic>
    </p:spTree>
    <p:extLst>
      <p:ext uri="{BB962C8B-B14F-4D97-AF65-F5344CB8AC3E}">
        <p14:creationId xmlns:p14="http://schemas.microsoft.com/office/powerpoint/2010/main" val="1647740013"/>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72107"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てんかん</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 xmlns:a16="http://schemas.microsoft.com/office/drawing/2014/main" id="{3D5B60BD-81E5-DBDD-CAF5-B6CC19A9B1C5}"/>
              </a:ext>
            </a:extLst>
          </p:cNvPr>
          <p:cNvSpPr txBox="1"/>
          <p:nvPr/>
        </p:nvSpPr>
        <p:spPr>
          <a:xfrm>
            <a:off x="695400" y="1412776"/>
            <a:ext cx="10369152" cy="830997"/>
          </a:xfrm>
          <a:prstGeom prst="rect">
            <a:avLst/>
          </a:prstGeom>
          <a:noFill/>
        </p:spPr>
        <p:txBody>
          <a:bodyPr wrap="square" rtlCol="0">
            <a:spAutoFit/>
          </a:bodyPr>
          <a:lstStyle/>
          <a:p>
            <a:r>
              <a:rPr kumimoji="1" lang="en-US" altLang="ja-JP" sz="2400" dirty="0">
                <a:latin typeface="UD デジタル 教科書体 NP-B" panose="02020700000000000000" pitchFamily="18" charset="-128"/>
                <a:ea typeface="UD デジタル 教科書体 NP-B" panose="02020700000000000000" pitchFamily="18" charset="-128"/>
              </a:rPr>
              <a:t>24</a:t>
            </a:r>
            <a:r>
              <a:rPr kumimoji="1" lang="ja-JP" altLang="en-US" sz="2400" dirty="0">
                <a:latin typeface="UD デジタル 教科書体 NP-B" panose="02020700000000000000" pitchFamily="18" charset="-128"/>
                <a:ea typeface="UD デジタル 教科書体 NP-B" panose="02020700000000000000" pitchFamily="18" charset="-128"/>
              </a:rPr>
              <a:t>時間以上の間隔をあけて、</a:t>
            </a:r>
            <a:r>
              <a:rPr kumimoji="1" lang="en-US" altLang="ja-JP" sz="2400" dirty="0">
                <a:latin typeface="UD デジタル 教科書体 NP-B" panose="02020700000000000000" pitchFamily="18" charset="-128"/>
                <a:ea typeface="UD デジタル 教科書体 NP-B" panose="02020700000000000000" pitchFamily="18" charset="-128"/>
              </a:rPr>
              <a:t>2</a:t>
            </a:r>
            <a:r>
              <a:rPr kumimoji="1" lang="ja-JP" altLang="en-US" sz="2400" dirty="0">
                <a:latin typeface="UD デジタル 教科書体 NP-B" panose="02020700000000000000" pitchFamily="18" charset="-128"/>
                <a:ea typeface="UD デジタル 教科書体 NP-B" panose="02020700000000000000" pitchFamily="18" charset="-128"/>
              </a:rPr>
              <a:t>回以上のてんかん発作がある脳の病気</a:t>
            </a:r>
            <a:endParaRPr kumimoji="1" lang="en-US" altLang="ja-JP" sz="2400" dirty="0">
              <a:latin typeface="UD デジタル 教科書体 NP-B" panose="02020700000000000000" pitchFamily="18" charset="-128"/>
              <a:ea typeface="UD デジタル 教科書体 NP-B" panose="02020700000000000000" pitchFamily="18" charset="-128"/>
            </a:endParaRPr>
          </a:p>
          <a:p>
            <a:r>
              <a:rPr kumimoji="1" lang="ja-JP" altLang="en-US" sz="2400" dirty="0">
                <a:latin typeface="UD デジタル 教科書体 NP-B" panose="02020700000000000000" pitchFamily="18" charset="-128"/>
                <a:ea typeface="UD デジタル 教科書体 NP-B" panose="02020700000000000000" pitchFamily="18" charset="-128"/>
              </a:rPr>
              <a:t>犬では</a:t>
            </a:r>
            <a:r>
              <a:rPr kumimoji="1" lang="en-US" altLang="ja-JP" sz="2400" dirty="0">
                <a:latin typeface="UD デジタル 教科書体 NP-B" panose="02020700000000000000" pitchFamily="18" charset="-128"/>
                <a:ea typeface="UD デジタル 教科書体 NP-B" panose="02020700000000000000" pitchFamily="18" charset="-128"/>
              </a:rPr>
              <a:t>1</a:t>
            </a:r>
            <a:r>
              <a:rPr kumimoji="1" lang="ja-JP" altLang="en-US" sz="2400" dirty="0">
                <a:latin typeface="UD デジタル 教科書体 NP-B" panose="02020700000000000000" pitchFamily="18" charset="-128"/>
                <a:ea typeface="UD デジタル 教科書体 NP-B" panose="02020700000000000000" pitchFamily="18" charset="-128"/>
              </a:rPr>
              <a:t>～</a:t>
            </a:r>
            <a:r>
              <a:rPr kumimoji="1" lang="en-US" altLang="ja-JP" sz="2400" dirty="0">
                <a:latin typeface="UD デジタル 教科書体 NP-B" panose="02020700000000000000" pitchFamily="18" charset="-128"/>
                <a:ea typeface="UD デジタル 教科書体 NP-B" panose="02020700000000000000" pitchFamily="18" charset="-128"/>
              </a:rPr>
              <a:t>2</a:t>
            </a:r>
            <a:r>
              <a:rPr kumimoji="1" lang="ja-JP" altLang="en-US" sz="2400" dirty="0">
                <a:latin typeface="UD デジタル 教科書体 NP-B" panose="02020700000000000000" pitchFamily="18" charset="-128"/>
                <a:ea typeface="UD デジタル 教科書体 NP-B" panose="02020700000000000000" pitchFamily="18" charset="-128"/>
              </a:rPr>
              <a:t>％、猫では</a:t>
            </a:r>
            <a:r>
              <a:rPr kumimoji="1" lang="en-US" altLang="ja-JP" sz="2400" dirty="0">
                <a:latin typeface="UD デジタル 教科書体 NP-B" panose="02020700000000000000" pitchFamily="18" charset="-128"/>
                <a:ea typeface="UD デジタル 教科書体 NP-B" panose="02020700000000000000" pitchFamily="18" charset="-128"/>
              </a:rPr>
              <a:t>0.5</a:t>
            </a:r>
            <a:r>
              <a:rPr kumimoji="1" lang="ja-JP" altLang="en-US" sz="2400" dirty="0">
                <a:latin typeface="UD デジタル 教科書体 NP-B" panose="02020700000000000000" pitchFamily="18" charset="-128"/>
                <a:ea typeface="UD デジタル 教科書体 NP-B" panose="02020700000000000000" pitchFamily="18" charset="-128"/>
              </a:rPr>
              <a:t>％</a:t>
            </a:r>
          </a:p>
        </p:txBody>
      </p:sp>
      <p:sp>
        <p:nvSpPr>
          <p:cNvPr id="18" name="テキスト ボックス 17">
            <a:extLst>
              <a:ext uri="{FF2B5EF4-FFF2-40B4-BE49-F238E27FC236}">
                <a16:creationId xmlns="" xmlns:a16="http://schemas.microsoft.com/office/drawing/2014/main" id="{879BBED9-492F-D389-840D-33A4F0BBC626}"/>
              </a:ext>
            </a:extLst>
          </p:cNvPr>
          <p:cNvSpPr txBox="1"/>
          <p:nvPr/>
        </p:nvSpPr>
        <p:spPr>
          <a:xfrm>
            <a:off x="695400" y="2348880"/>
            <a:ext cx="5544616" cy="3662541"/>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＜症状＞</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全般発作（大発作）</a:t>
            </a:r>
            <a:endParaRPr kumimoji="1" lang="en-US" altLang="ja-JP" sz="1600" dirty="0">
              <a:solidFill>
                <a:srgbClr val="0070C0"/>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脳内に異常な電気信号が広がり、全身にけいれんがおきます。意識も失います。</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「倒れる」「脚がピーンと突っ張る」「脚をバタバタさせる」</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通常は数十秒から</a:t>
            </a:r>
            <a:r>
              <a:rPr kumimoji="1" lang="en-US" altLang="ja-JP" sz="1600" dirty="0">
                <a:latin typeface="UD デジタル 教科書体 NP-B" panose="02020700000000000000" pitchFamily="18" charset="-128"/>
                <a:ea typeface="UD デジタル 教科書体 NP-B" panose="02020700000000000000" pitchFamily="18" charset="-128"/>
              </a:rPr>
              <a:t>2</a:t>
            </a:r>
            <a:r>
              <a:rPr kumimoji="1" lang="ja-JP" altLang="en-US" sz="1600" dirty="0">
                <a:latin typeface="UD デジタル 教科書体 NP-B" panose="02020700000000000000" pitchFamily="18" charset="-128"/>
                <a:ea typeface="UD デジタル 教科書体 NP-B" panose="02020700000000000000" pitchFamily="18" charset="-128"/>
              </a:rPr>
              <a:t>、</a:t>
            </a:r>
            <a:r>
              <a:rPr kumimoji="1" lang="en-US" altLang="ja-JP" sz="1600" dirty="0">
                <a:latin typeface="UD デジタル 教科書体 NP-B" panose="02020700000000000000" pitchFamily="18" charset="-128"/>
                <a:ea typeface="UD デジタル 教科書体 NP-B" panose="02020700000000000000" pitchFamily="18" charset="-128"/>
              </a:rPr>
              <a:t>3</a:t>
            </a:r>
            <a:r>
              <a:rPr kumimoji="1" lang="ja-JP" altLang="en-US" sz="1600" dirty="0">
                <a:latin typeface="UD デジタル 教科書体 NP-B" panose="02020700000000000000" pitchFamily="18" charset="-128"/>
                <a:ea typeface="UD デジタル 教科書体 NP-B" panose="02020700000000000000" pitchFamily="18" charset="-128"/>
              </a:rPr>
              <a:t>分で治まります。</a:t>
            </a:r>
            <a:endParaRPr kumimoji="1" lang="en-US" altLang="ja-JP" sz="1600" dirty="0">
              <a:latin typeface="UD デジタル 教科書体 NP-B" panose="02020700000000000000" pitchFamily="18" charset="-128"/>
              <a:ea typeface="UD デジタル 教科書体 NP-B" panose="02020700000000000000" pitchFamily="18" charset="-128"/>
            </a:endParaRPr>
          </a:p>
          <a:p>
            <a:endParaRPr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焦点発作（部分発作）</a:t>
            </a:r>
            <a:endParaRPr kumimoji="1" lang="en-US" altLang="ja-JP" sz="1600" dirty="0">
              <a:solidFill>
                <a:srgbClr val="0070C0"/>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脳の一部に異常な電気信号が起こります。起こる場所によって症状が異なります。</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「顔面がけいれんする」「前脚だけけいれんする」「ハエ咬み行動」</a:t>
            </a:r>
            <a:endParaRPr kumimoji="1"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 xmlns:a16="http://schemas.microsoft.com/office/drawing/2014/main" id="{AC8102AA-F5F9-5C9E-DBC3-EB5AD9E879E2}"/>
              </a:ext>
            </a:extLst>
          </p:cNvPr>
          <p:cNvSpPr txBox="1"/>
          <p:nvPr/>
        </p:nvSpPr>
        <p:spPr>
          <a:xfrm>
            <a:off x="6518621" y="2348880"/>
            <a:ext cx="5544616" cy="2800767"/>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＜原因＞</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症候性てんかん</a:t>
            </a:r>
            <a:endParaRPr kumimoji="1" lang="en-US" altLang="ja-JP" sz="1600" dirty="0">
              <a:solidFill>
                <a:srgbClr val="0070C0"/>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脳腫瘍や脳炎、水頭症、脳血管障害が原因でおこります</a:t>
            </a:r>
            <a:endParaRPr kumimoji="1" lang="en-US" altLang="ja-JP" sz="1600" dirty="0">
              <a:latin typeface="UD デジタル 教科書体 NP-B" panose="02020700000000000000" pitchFamily="18" charset="-128"/>
              <a:ea typeface="UD デジタル 教科書体 NP-B" panose="02020700000000000000" pitchFamily="18" charset="-128"/>
            </a:endParaRPr>
          </a:p>
          <a:p>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突発性てんかん</a:t>
            </a:r>
            <a:endParaRPr lang="en-US" altLang="ja-JP" sz="1600" dirty="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原因不明（特定が困難）で遺伝が関係するといわれています</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非てんかん発作</a:t>
            </a:r>
            <a:endParaRPr lang="en-US" altLang="ja-JP" sz="1600" dirty="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低血糖、尿毒症、低カルシウム血症、肝性脳症など</a:t>
            </a:r>
            <a:endParaRPr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 xmlns:a16="http://schemas.microsoft.com/office/drawing/2014/main" id="{50D649FD-482F-E375-A133-6E550B77D4A5}"/>
              </a:ext>
            </a:extLst>
          </p:cNvPr>
          <p:cNvSpPr txBox="1"/>
          <p:nvPr/>
        </p:nvSpPr>
        <p:spPr>
          <a:xfrm>
            <a:off x="767408" y="6411688"/>
            <a:ext cx="10416634" cy="369332"/>
          </a:xfrm>
          <a:prstGeom prst="rect">
            <a:avLst/>
          </a:prstGeom>
          <a:noFill/>
        </p:spPr>
        <p:txBody>
          <a:bodyPr wrap="none" rtlCol="0">
            <a:spAutoFit/>
          </a:bodyPr>
          <a:lstStyle/>
          <a:p>
            <a:r>
              <a:rPr kumimoji="1" lang="en-US" altLang="ja-JP" sz="1800" dirty="0">
                <a:solidFill>
                  <a:srgbClr val="FF0000"/>
                </a:solidFill>
                <a:latin typeface="UD デジタル 教科書体 NP-B" panose="02020700000000000000" pitchFamily="18" charset="-128"/>
                <a:ea typeface="UD デジタル 教科書体 NP-B" panose="02020700000000000000" pitchFamily="18" charset="-128"/>
              </a:rPr>
              <a:t>1</a:t>
            </a:r>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回の発作</a:t>
            </a:r>
            <a:r>
              <a:rPr kumimoji="1"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が</a:t>
            </a:r>
            <a:r>
              <a:rPr kumimoji="1" lang="en-US" altLang="ja-JP" sz="1800" dirty="0" smtClean="0">
                <a:solidFill>
                  <a:srgbClr val="FF0000"/>
                </a:solidFill>
                <a:latin typeface="UD デジタル 教科書体 NP-B" panose="02020700000000000000" pitchFamily="18" charset="-128"/>
                <a:ea typeface="UD デジタル 教科書体 NP-B" panose="02020700000000000000" pitchFamily="18" charset="-128"/>
              </a:rPr>
              <a:t>(      )</a:t>
            </a:r>
            <a:r>
              <a:rPr kumimoji="1"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以上</a:t>
            </a:r>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（重積状態）、</a:t>
            </a:r>
            <a:r>
              <a:rPr kumimoji="1" lang="en-US" altLang="ja-JP" sz="1800" dirty="0">
                <a:solidFill>
                  <a:srgbClr val="FF0000"/>
                </a:solidFill>
                <a:latin typeface="UD デジタル 教科書体 NP-B" panose="02020700000000000000" pitchFamily="18" charset="-128"/>
                <a:ea typeface="UD デジタル 教科書体 NP-B" panose="02020700000000000000" pitchFamily="18" charset="-128"/>
              </a:rPr>
              <a:t>24</a:t>
            </a:r>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時間以内に</a:t>
            </a:r>
            <a:r>
              <a:rPr kumimoji="1" lang="en-US" altLang="ja-JP" sz="1800" dirty="0">
                <a:solidFill>
                  <a:srgbClr val="FF0000"/>
                </a:solidFill>
                <a:latin typeface="UD デジタル 教科書体 NP-B" panose="02020700000000000000" pitchFamily="18" charset="-128"/>
                <a:ea typeface="UD デジタル 教科書体 NP-B" panose="02020700000000000000" pitchFamily="18" charset="-128"/>
              </a:rPr>
              <a:t>2</a:t>
            </a:r>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回以上の発作が連続（群発発作）は、危険！</a:t>
            </a:r>
            <a:endParaRPr kumimoji="1" lang="en-US" altLang="ja-JP" sz="1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 name="正方形/長方形 1"/>
          <p:cNvSpPr/>
          <p:nvPr/>
        </p:nvSpPr>
        <p:spPr>
          <a:xfrm>
            <a:off x="2186604" y="6411688"/>
            <a:ext cx="579005" cy="369332"/>
          </a:xfrm>
          <a:prstGeom prst="rect">
            <a:avLst/>
          </a:prstGeom>
        </p:spPr>
        <p:txBody>
          <a:bodyPr wrap="none">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5</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分</a:t>
            </a:r>
            <a:endParaRPr lang="ja-JP" altLang="en-US" dirty="0"/>
          </a:p>
        </p:txBody>
      </p:sp>
      <p:sp>
        <p:nvSpPr>
          <p:cNvPr id="9" name="テキスト ボックス 8">
            <a:extLst>
              <a:ext uri="{FF2B5EF4-FFF2-40B4-BE49-F238E27FC236}">
                <a16:creationId xmlns="" xmlns:a16="http://schemas.microsoft.com/office/drawing/2014/main" id="{50D649FD-482F-E375-A133-6E550B77D4A5}"/>
              </a:ext>
            </a:extLst>
          </p:cNvPr>
          <p:cNvSpPr txBox="1"/>
          <p:nvPr/>
        </p:nvSpPr>
        <p:spPr>
          <a:xfrm>
            <a:off x="767408" y="6043817"/>
            <a:ext cx="6647974" cy="369332"/>
          </a:xfrm>
          <a:prstGeom prst="rect">
            <a:avLst/>
          </a:prstGeom>
          <a:noFill/>
        </p:spPr>
        <p:txBody>
          <a:bodyPr wrap="non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身体</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をゆすったり大声を出さず、冷静になって静かに見守る。</a:t>
            </a:r>
            <a:endParaRPr kumimoji="1" lang="en-US" altLang="ja-JP" sz="18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475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72107"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水頭症</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 xmlns:a16="http://schemas.microsoft.com/office/drawing/2014/main" id="{3D5B60BD-81E5-DBDD-CAF5-B6CC19A9B1C5}"/>
              </a:ext>
            </a:extLst>
          </p:cNvPr>
          <p:cNvSpPr txBox="1"/>
          <p:nvPr/>
        </p:nvSpPr>
        <p:spPr>
          <a:xfrm>
            <a:off x="695399" y="1412776"/>
            <a:ext cx="10805301" cy="1200329"/>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脳に脳脊髄液が溜まり、脳を圧迫して障害が出ます。</a:t>
            </a:r>
            <a:endParaRPr kumimoji="1" lang="en-US" altLang="ja-JP" sz="2400" dirty="0">
              <a:latin typeface="UD デジタル 教科書体 NP-B" panose="02020700000000000000" pitchFamily="18" charset="-128"/>
              <a:ea typeface="UD デジタル 教科書体 NP-B" panose="02020700000000000000" pitchFamily="18" charset="-128"/>
            </a:endParaRPr>
          </a:p>
          <a:p>
            <a:r>
              <a:rPr kumimoji="1" lang="ja-JP" altLang="en-US" sz="2400" dirty="0">
                <a:latin typeface="UD デジタル 教科書体 NP-B" panose="02020700000000000000" pitchFamily="18" charset="-128"/>
                <a:ea typeface="UD デジタル 教科書体 NP-B" panose="02020700000000000000" pitchFamily="18" charset="-128"/>
              </a:rPr>
              <a:t>小型犬（チワワ、ヨークシャーテリア、ダックスフンド、ブルドッグなど）に多くみられます。</a:t>
            </a:r>
          </a:p>
        </p:txBody>
      </p:sp>
      <p:sp>
        <p:nvSpPr>
          <p:cNvPr id="18" name="テキスト ボックス 17">
            <a:extLst>
              <a:ext uri="{FF2B5EF4-FFF2-40B4-BE49-F238E27FC236}">
                <a16:creationId xmlns="" xmlns:a16="http://schemas.microsoft.com/office/drawing/2014/main" id="{879BBED9-492F-D389-840D-33A4F0BBC626}"/>
              </a:ext>
            </a:extLst>
          </p:cNvPr>
          <p:cNvSpPr txBox="1"/>
          <p:nvPr/>
        </p:nvSpPr>
        <p:spPr>
          <a:xfrm>
            <a:off x="4871864" y="2492896"/>
            <a:ext cx="6840760" cy="1323439"/>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＜症状＞</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頭がドーム状に大きくなる</a:t>
            </a:r>
            <a:r>
              <a:rPr kumimoji="1" lang="ja-JP" altLang="en-US" sz="1600" dirty="0" smtClean="0">
                <a:latin typeface="UD デジタル 教科書体 NP-B" panose="02020700000000000000" pitchFamily="18" charset="-128"/>
                <a:ea typeface="UD デジタル 教科書体 NP-B" panose="02020700000000000000" pitchFamily="18" charset="-128"/>
              </a:rPr>
              <a:t>。</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両眼</a:t>
            </a:r>
            <a:r>
              <a:rPr kumimoji="1" lang="ja-JP" altLang="en-US" sz="1600" dirty="0">
                <a:latin typeface="UD デジタル 教科書体 NP-B" panose="02020700000000000000" pitchFamily="18" charset="-128"/>
                <a:ea typeface="UD デジタル 教科書体 NP-B" panose="02020700000000000000" pitchFamily="18" charset="-128"/>
              </a:rPr>
              <a:t>が外側に向かって斜め下に向く。</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けいれん、意識障害、嘔吐、麻痺、眼振、立てない、歩けないなど</a:t>
            </a:r>
            <a:endParaRPr kumimoji="1"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 xmlns:a16="http://schemas.microsoft.com/office/drawing/2014/main" id="{AC8102AA-F5F9-5C9E-DBC3-EB5AD9E879E2}"/>
              </a:ext>
            </a:extLst>
          </p:cNvPr>
          <p:cNvSpPr txBox="1"/>
          <p:nvPr/>
        </p:nvSpPr>
        <p:spPr>
          <a:xfrm>
            <a:off x="4871864" y="4261173"/>
            <a:ext cx="5904656" cy="1815882"/>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＜原因＞</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・脳脊髄液が多くつくられている</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・脳脊髄液の流れが悪くなっている</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・脳脊髄液が吸収されなくなっている</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・外傷や腫瘍、脳血管障害の後遺症でも起こる</a:t>
            </a:r>
            <a:endParaRPr lang="en-US" altLang="ja-JP" sz="1600" dirty="0">
              <a:latin typeface="UD デジタル 教科書体 NP-B" panose="02020700000000000000" pitchFamily="18" charset="-128"/>
              <a:ea typeface="UD デジタル 教科書体 NP-B" panose="02020700000000000000" pitchFamily="18" charset="-128"/>
            </a:endParaRPr>
          </a:p>
        </p:txBody>
      </p:sp>
      <p:pic>
        <p:nvPicPr>
          <p:cNvPr id="1026" name="Picture 2">
            <a:extLst>
              <a:ext uri="{FF2B5EF4-FFF2-40B4-BE49-F238E27FC236}">
                <a16:creationId xmlns="" xmlns:a16="http://schemas.microsoft.com/office/drawing/2014/main" id="{E3B9AB38-B4A5-CE62-0017-451FDFF8C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57" y="2930342"/>
            <a:ext cx="429088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360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8726481"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椎間板</a:t>
            </a: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ついかんばん</a:t>
            </a: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ヘルニア</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 xmlns:a16="http://schemas.microsoft.com/office/drawing/2014/main" id="{3D5B60BD-81E5-DBDD-CAF5-B6CC19A9B1C5}"/>
              </a:ext>
            </a:extLst>
          </p:cNvPr>
          <p:cNvSpPr txBox="1"/>
          <p:nvPr/>
        </p:nvSpPr>
        <p:spPr>
          <a:xfrm>
            <a:off x="695400" y="1412776"/>
            <a:ext cx="10369152" cy="461665"/>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背骨の骨と骨のクッション</a:t>
            </a:r>
            <a:r>
              <a:rPr lang="ja-JP" altLang="en-US" sz="2400" dirty="0">
                <a:latin typeface="UD デジタル 教科書体 NP-B" panose="02020700000000000000" pitchFamily="18" charset="-128"/>
                <a:ea typeface="UD デジタル 教科書体 NP-B" panose="02020700000000000000" pitchFamily="18" charset="-128"/>
              </a:rPr>
              <a:t>「椎間板」が</a:t>
            </a:r>
            <a:r>
              <a:rPr kumimoji="1" lang="ja-JP" altLang="en-US" sz="2400" dirty="0">
                <a:latin typeface="UD デジタル 教科書体 NP-B" panose="02020700000000000000" pitchFamily="18" charset="-128"/>
                <a:ea typeface="UD デジタル 教科書体 NP-B" panose="02020700000000000000" pitchFamily="18" charset="-128"/>
              </a:rPr>
              <a:t>脊髄（神経の束）を圧迫します。</a:t>
            </a:r>
          </a:p>
        </p:txBody>
      </p:sp>
      <p:sp>
        <p:nvSpPr>
          <p:cNvPr id="18" name="テキスト ボックス 17">
            <a:extLst>
              <a:ext uri="{FF2B5EF4-FFF2-40B4-BE49-F238E27FC236}">
                <a16:creationId xmlns="" xmlns:a16="http://schemas.microsoft.com/office/drawing/2014/main" id="{879BBED9-492F-D389-840D-33A4F0BBC626}"/>
              </a:ext>
            </a:extLst>
          </p:cNvPr>
          <p:cNvSpPr txBox="1"/>
          <p:nvPr/>
        </p:nvSpPr>
        <p:spPr>
          <a:xfrm>
            <a:off x="3935759" y="2046658"/>
            <a:ext cx="7960867" cy="923330"/>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＜症状＞</a:t>
            </a:r>
            <a:endParaRPr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動かすとなく、動かすと怒る、ふらつく、脚をひきずる、歩けない</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 xmlns:a16="http://schemas.microsoft.com/office/drawing/2014/main" id="{AC8102AA-F5F9-5C9E-DBC3-EB5AD9E879E2}"/>
              </a:ext>
            </a:extLst>
          </p:cNvPr>
          <p:cNvSpPr txBox="1"/>
          <p:nvPr/>
        </p:nvSpPr>
        <p:spPr>
          <a:xfrm>
            <a:off x="3935759" y="3126778"/>
            <a:ext cx="7960867" cy="2308324"/>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＜原因＞</a:t>
            </a:r>
            <a:endParaRPr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・強い衝撃や老化</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・ヘルニアを起こしやすい遺伝的特徴を持つ犬種</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（椎間板の機能がもともと弱い）</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　　　ビーグル</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、ダックス、バセットハウンド</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、ウエルシュコーギー、</a:t>
            </a:r>
            <a:endParaRPr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　　プードルなど</a:t>
            </a:r>
            <a:endParaRPr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 xmlns:a16="http://schemas.microsoft.com/office/drawing/2014/main" id="{B2225F1D-945F-AEBB-9DA8-DA2F5A5CD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00" y="3657432"/>
            <a:ext cx="2312543" cy="2312543"/>
          </a:xfrm>
          <a:prstGeom prst="rect">
            <a:avLst/>
          </a:prstGeom>
        </p:spPr>
      </p:pic>
      <p:sp>
        <p:nvSpPr>
          <p:cNvPr id="11" name="テキスト ボックス 10">
            <a:extLst>
              <a:ext uri="{FF2B5EF4-FFF2-40B4-BE49-F238E27FC236}">
                <a16:creationId xmlns="" xmlns:a16="http://schemas.microsoft.com/office/drawing/2014/main" id="{88659A48-F06C-48C8-33BA-44FD841F2FBA}"/>
              </a:ext>
            </a:extLst>
          </p:cNvPr>
          <p:cNvSpPr txBox="1"/>
          <p:nvPr/>
        </p:nvSpPr>
        <p:spPr>
          <a:xfrm>
            <a:off x="619986" y="6280049"/>
            <a:ext cx="5032147" cy="369332"/>
          </a:xfrm>
          <a:prstGeom prst="rect">
            <a:avLst/>
          </a:prstGeom>
          <a:noFill/>
        </p:spPr>
        <p:txBody>
          <a:bodyPr wrap="none" rtlCol="0">
            <a:spAutoFit/>
          </a:bodyPr>
          <a:lstStyle/>
          <a:p>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脊髄損傷がひどくなると死に至ることもある。</a:t>
            </a:r>
            <a:endParaRPr kumimoji="1" lang="en-US" altLang="ja-JP" sz="18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犬の椎間板ヘルニア危険地帯（T11～L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4" y="1942140"/>
            <a:ext cx="3916804" cy="140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98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1" y="405010"/>
            <a:ext cx="10093367"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環軸椎不安定症・</a:t>
            </a:r>
            <a:r>
              <a:rPr kumimoji="1" lang="ja-JP" altLang="en-US" dirty="0" smtClean="0">
                <a:latin typeface="UD デジタル 教科書体 NP-B" panose="02020700000000000000" pitchFamily="18" charset="-128"/>
                <a:ea typeface="UD デジタル 教科書体 NP-B" panose="02020700000000000000" pitchFamily="18" charset="-128"/>
              </a:rPr>
              <a:t>亜脱臼</a:t>
            </a:r>
            <a:r>
              <a:rPr kumimoji="1" lang="en-US" altLang="ja-JP" sz="3200" dirty="0" smtClean="0">
                <a:latin typeface="UD デジタル 教科書体 NP-B" panose="02020700000000000000" pitchFamily="18" charset="-128"/>
                <a:ea typeface="UD デジタル 教科書体 NP-B" panose="02020700000000000000" pitchFamily="18" charset="-128"/>
              </a:rPr>
              <a:t>[</a:t>
            </a:r>
            <a:r>
              <a:rPr kumimoji="1" lang="ja-JP" altLang="en-US" sz="3200" dirty="0" smtClean="0">
                <a:latin typeface="UD デジタル 教科書体 NP-B" panose="02020700000000000000" pitchFamily="18" charset="-128"/>
                <a:ea typeface="UD デジタル 教科書体 NP-B" panose="02020700000000000000" pitchFamily="18" charset="-128"/>
              </a:rPr>
              <a:t>あだっきゅう</a:t>
            </a:r>
            <a:r>
              <a:rPr kumimoji="1" lang="en-US" altLang="ja-JP" sz="3200" dirty="0" smtClean="0">
                <a:latin typeface="UD デジタル 教科書体 NP-B" panose="02020700000000000000" pitchFamily="18" charset="-128"/>
                <a:ea typeface="UD デジタル 教科書体 NP-B" panose="02020700000000000000" pitchFamily="18" charset="-128"/>
              </a:rPr>
              <a:t>]</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 xmlns:a16="http://schemas.microsoft.com/office/drawing/2014/main" id="{3D5B60BD-81E5-DBDD-CAF5-B6CC19A9B1C5}"/>
              </a:ext>
            </a:extLst>
          </p:cNvPr>
          <p:cNvSpPr txBox="1"/>
          <p:nvPr/>
        </p:nvSpPr>
        <p:spPr>
          <a:xfrm>
            <a:off x="695400" y="1412776"/>
            <a:ext cx="10801200" cy="830997"/>
          </a:xfrm>
          <a:prstGeom prst="rect">
            <a:avLst/>
          </a:prstGeom>
          <a:noFill/>
        </p:spPr>
        <p:txBody>
          <a:bodyPr wrap="square" rtlCol="0">
            <a:spAutoFit/>
          </a:bodyPr>
          <a:lstStyle/>
          <a:p>
            <a:r>
              <a:rPr kumimoji="1" lang="en-US" altLang="ja-JP" sz="2400" dirty="0">
                <a:latin typeface="UD デジタル 教科書体 NP-B" panose="02020700000000000000" pitchFamily="18" charset="-128"/>
                <a:ea typeface="UD デジタル 教科書体 NP-B" panose="02020700000000000000" pitchFamily="18" charset="-128"/>
              </a:rPr>
              <a:t>1</a:t>
            </a:r>
            <a:r>
              <a:rPr kumimoji="1" lang="ja-JP" altLang="en-US" sz="2400" dirty="0">
                <a:latin typeface="UD デジタル 教科書体 NP-B" panose="02020700000000000000" pitchFamily="18" charset="-128"/>
                <a:ea typeface="UD デジタル 教科書体 NP-B" panose="02020700000000000000" pitchFamily="18" charset="-128"/>
              </a:rPr>
              <a:t>番目の頸椎（環椎</a:t>
            </a:r>
            <a:r>
              <a:rPr kumimoji="1" lang="en-US" altLang="ja-JP"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かんつい</a:t>
            </a:r>
            <a:r>
              <a:rPr kumimoji="1" lang="en-US" altLang="ja-JP"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）と</a:t>
            </a:r>
            <a:r>
              <a:rPr kumimoji="1" lang="en-US" altLang="ja-JP" sz="2400" dirty="0">
                <a:latin typeface="UD デジタル 教科書体 NP-B" panose="02020700000000000000" pitchFamily="18" charset="-128"/>
                <a:ea typeface="UD デジタル 教科書体 NP-B" panose="02020700000000000000" pitchFamily="18" charset="-128"/>
              </a:rPr>
              <a:t>2</a:t>
            </a:r>
            <a:r>
              <a:rPr kumimoji="1" lang="ja-JP" altLang="en-US" sz="2400" dirty="0">
                <a:latin typeface="UD デジタル 教科書体 NP-B" panose="02020700000000000000" pitchFamily="18" charset="-128"/>
                <a:ea typeface="UD デジタル 教科書体 NP-B" panose="02020700000000000000" pitchFamily="18" charset="-128"/>
              </a:rPr>
              <a:t>番目の頸椎（軸椎</a:t>
            </a:r>
            <a:r>
              <a:rPr kumimoji="1" lang="en-US" altLang="ja-JP"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じくつい</a:t>
            </a:r>
            <a:r>
              <a:rPr kumimoji="1" lang="en-US" altLang="ja-JP"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）が不安定、または、はずれかかって脊髄の圧迫損傷がおこります。</a:t>
            </a:r>
          </a:p>
        </p:txBody>
      </p:sp>
      <p:sp>
        <p:nvSpPr>
          <p:cNvPr id="18" name="テキスト ボックス 17">
            <a:extLst>
              <a:ext uri="{FF2B5EF4-FFF2-40B4-BE49-F238E27FC236}">
                <a16:creationId xmlns="" xmlns:a16="http://schemas.microsoft.com/office/drawing/2014/main" id="{879BBED9-492F-D389-840D-33A4F0BBC626}"/>
              </a:ext>
            </a:extLst>
          </p:cNvPr>
          <p:cNvSpPr txBox="1"/>
          <p:nvPr/>
        </p:nvSpPr>
        <p:spPr>
          <a:xfrm>
            <a:off x="4261922" y="4433218"/>
            <a:ext cx="6840760" cy="830997"/>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＜症状＞</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けいれん、立てない、歩けない、呼吸麻痺</a:t>
            </a:r>
            <a:endParaRPr kumimoji="1"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 xmlns:a16="http://schemas.microsoft.com/office/drawing/2014/main" id="{AC8102AA-F5F9-5C9E-DBC3-EB5AD9E879E2}"/>
              </a:ext>
            </a:extLst>
          </p:cNvPr>
          <p:cNvSpPr txBox="1"/>
          <p:nvPr/>
        </p:nvSpPr>
        <p:spPr>
          <a:xfrm>
            <a:off x="4189914" y="2561010"/>
            <a:ext cx="7433334" cy="1569660"/>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＜原因＞</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・交通事故やけんかなどによる外傷</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・脱臼を起こしやすい遺伝的特徴を持つ犬種</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　（歯突起や環椎の形成不全で</a:t>
            </a:r>
            <a:r>
              <a:rPr lang="ja-JP" altLang="en-US" sz="1600" dirty="0" smtClean="0">
                <a:latin typeface="UD デジタル 教科書体 NP-B" panose="02020700000000000000" pitchFamily="18" charset="-128"/>
                <a:ea typeface="UD デジタル 教科書体 NP-B" panose="02020700000000000000" pitchFamily="18" charset="-128"/>
              </a:rPr>
              <a:t>靱帯</a:t>
            </a:r>
            <a:r>
              <a:rPr lang="en-US" altLang="ja-JP" sz="1600" dirty="0" smtClean="0">
                <a:latin typeface="UD デジタル 教科書体 NP-B" panose="02020700000000000000" pitchFamily="18" charset="-128"/>
                <a:ea typeface="UD デジタル 教科書体 NP-B" panose="02020700000000000000" pitchFamily="18" charset="-128"/>
              </a:rPr>
              <a:t>[</a:t>
            </a:r>
            <a:r>
              <a:rPr lang="ja-JP" altLang="en-US" sz="1600" dirty="0" err="1" smtClean="0">
                <a:latin typeface="UD デジタル 教科書体 NP-B" panose="02020700000000000000" pitchFamily="18" charset="-128"/>
                <a:ea typeface="UD デジタル 教科書体 NP-B" panose="02020700000000000000" pitchFamily="18" charset="-128"/>
              </a:rPr>
              <a:t>じんたい</a:t>
            </a:r>
            <a:r>
              <a:rPr lang="en-US" altLang="ja-JP" sz="1600" dirty="0" smtClean="0">
                <a:latin typeface="UD デジタル 教科書体 NP-B" panose="02020700000000000000" pitchFamily="18" charset="-128"/>
                <a:ea typeface="UD デジタル 教科書体 NP-B" panose="02020700000000000000" pitchFamily="18" charset="-128"/>
              </a:rPr>
              <a:t>]</a:t>
            </a:r>
            <a:r>
              <a:rPr lang="ja-JP" altLang="en-US" sz="1600" dirty="0" smtClean="0">
                <a:latin typeface="UD デジタル 教科書体 NP-B" panose="02020700000000000000" pitchFamily="18" charset="-128"/>
                <a:ea typeface="UD デジタル 教科書体 NP-B" panose="02020700000000000000" pitchFamily="18" charset="-128"/>
              </a:rPr>
              <a:t>が</a:t>
            </a:r>
            <a:r>
              <a:rPr lang="ja-JP" altLang="en-US" sz="1600" dirty="0">
                <a:latin typeface="UD デジタル 教科書体 NP-B" panose="02020700000000000000" pitchFamily="18" charset="-128"/>
                <a:ea typeface="UD デジタル 教科書体 NP-B" panose="02020700000000000000" pitchFamily="18" charset="-128"/>
              </a:rPr>
              <a:t>弱く断裂しやすい）</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　　</a:t>
            </a:r>
            <a:r>
              <a:rPr lang="ja-JP" altLang="en-US" sz="1600" dirty="0">
                <a:solidFill>
                  <a:srgbClr val="FF0000"/>
                </a:solidFill>
                <a:latin typeface="UD デジタル 教科書体 NP-B" panose="02020700000000000000" pitchFamily="18" charset="-128"/>
                <a:ea typeface="UD デジタル 教科書体 NP-B" panose="02020700000000000000" pitchFamily="18" charset="-128"/>
              </a:rPr>
              <a:t>トイプードル、ミニピン、チワワ、ダックスフンドなど</a:t>
            </a:r>
            <a:endParaRPr lang="en-US" altLang="ja-JP" sz="16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2050" name="Picture 2" descr="環軸椎不安定症の模式図">
            <a:extLst>
              <a:ext uri="{FF2B5EF4-FFF2-40B4-BE49-F238E27FC236}">
                <a16:creationId xmlns="" xmlns:a16="http://schemas.microsoft.com/office/drawing/2014/main" id="{5AAF8DF0-D9C7-6506-AAF0-D47226C846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60" y="4204398"/>
            <a:ext cx="3168352" cy="265360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 xmlns:a16="http://schemas.microsoft.com/office/drawing/2014/main" id="{65365476-21B2-FFB3-FE0F-7FE403982E10}"/>
              </a:ext>
            </a:extLst>
          </p:cNvPr>
          <p:cNvSpPr txBox="1"/>
          <p:nvPr/>
        </p:nvSpPr>
        <p:spPr>
          <a:xfrm>
            <a:off x="2711624" y="6597352"/>
            <a:ext cx="3785011" cy="215444"/>
          </a:xfrm>
          <a:prstGeom prst="rect">
            <a:avLst/>
          </a:prstGeom>
          <a:noFill/>
        </p:spPr>
        <p:txBody>
          <a:bodyPr wrap="none" rtlCol="0">
            <a:spAutoFit/>
          </a:bodyPr>
          <a:lstStyle/>
          <a:p>
            <a:r>
              <a:rPr kumimoji="1" lang="ja-JP" altLang="en-US" sz="800" dirty="0">
                <a:latin typeface="UD デジタル 教科書体 NP-B" panose="02020700000000000000" pitchFamily="18" charset="-128"/>
                <a:ea typeface="UD デジタル 教科書体 NP-B" panose="02020700000000000000" pitchFamily="18" charset="-128"/>
              </a:rPr>
              <a:t>ＦＰＣ，環軸椎不安定症：</a:t>
            </a:r>
            <a:r>
              <a:rPr kumimoji="1" lang="en-US" altLang="ja-JP" sz="800" dirty="0">
                <a:latin typeface="UD デジタル 教科書体 NP-B" panose="02020700000000000000" pitchFamily="18" charset="-128"/>
                <a:ea typeface="UD デジタル 教科書体 NP-B" panose="02020700000000000000" pitchFamily="18" charset="-128"/>
              </a:rPr>
              <a:t>https://www.fpc-pet.co.jp/dog/disease/165</a:t>
            </a:r>
            <a:endParaRPr kumimoji="1" lang="ja-JP" altLang="en-US" sz="800" dirty="0">
              <a:latin typeface="UD デジタル 教科書体 NP-B" panose="02020700000000000000" pitchFamily="18" charset="-128"/>
              <a:ea typeface="UD デジタル 教科書体 NP-B" panose="02020700000000000000" pitchFamily="18" charset="-128"/>
            </a:endParaRPr>
          </a:p>
        </p:txBody>
      </p:sp>
      <p:pic>
        <p:nvPicPr>
          <p:cNvPr id="4" name="図 3">
            <a:extLst>
              <a:ext uri="{FF2B5EF4-FFF2-40B4-BE49-F238E27FC236}">
                <a16:creationId xmlns="" xmlns:a16="http://schemas.microsoft.com/office/drawing/2014/main" id="{6EDF2A73-B230-689D-2346-F037AEEBA958}"/>
              </a:ext>
            </a:extLst>
          </p:cNvPr>
          <p:cNvPicPr>
            <a:picLocks noChangeAspect="1"/>
          </p:cNvPicPr>
          <p:nvPr/>
        </p:nvPicPr>
        <p:blipFill>
          <a:blip r:embed="rId4"/>
          <a:stretch>
            <a:fillRect/>
          </a:stretch>
        </p:blipFill>
        <p:spPr>
          <a:xfrm>
            <a:off x="551384" y="2204864"/>
            <a:ext cx="2838846" cy="2067213"/>
          </a:xfrm>
          <a:prstGeom prst="rect">
            <a:avLst/>
          </a:prstGeom>
        </p:spPr>
      </p:pic>
      <p:sp>
        <p:nvSpPr>
          <p:cNvPr id="3" name="テキスト ボックス 2">
            <a:extLst>
              <a:ext uri="{FF2B5EF4-FFF2-40B4-BE49-F238E27FC236}">
                <a16:creationId xmlns="" xmlns:a16="http://schemas.microsoft.com/office/drawing/2014/main" id="{C5B6AC2C-8CC5-F49A-111E-418DE7BFF862}"/>
              </a:ext>
            </a:extLst>
          </p:cNvPr>
          <p:cNvSpPr txBox="1"/>
          <p:nvPr/>
        </p:nvSpPr>
        <p:spPr>
          <a:xfrm>
            <a:off x="2711624" y="6453916"/>
            <a:ext cx="1620957" cy="215444"/>
          </a:xfrm>
          <a:prstGeom prst="rect">
            <a:avLst/>
          </a:prstGeom>
          <a:noFill/>
        </p:spPr>
        <p:txBody>
          <a:bodyPr wrap="none" rtlCol="0">
            <a:spAutoFit/>
          </a:bodyPr>
          <a:lstStyle/>
          <a:p>
            <a:r>
              <a:rPr kumimoji="1" lang="ja-JP" altLang="en-US" sz="800" b="1" dirty="0">
                <a:latin typeface="UD デジタル 教科書体 NP-B" panose="02020700000000000000" pitchFamily="18" charset="-128"/>
                <a:ea typeface="UD デジタル 教科書体 NP-B" panose="02020700000000000000" pitchFamily="18" charset="-128"/>
              </a:rPr>
              <a:t>使用したイラストの掲載ＵＲＬ</a:t>
            </a:r>
          </a:p>
        </p:txBody>
      </p:sp>
    </p:spTree>
    <p:extLst>
      <p:ext uri="{BB962C8B-B14F-4D97-AF65-F5344CB8AC3E}">
        <p14:creationId xmlns:p14="http://schemas.microsoft.com/office/powerpoint/2010/main" val="356188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82087" y="1753991"/>
            <a:ext cx="5552381" cy="4980952"/>
          </a:xfrm>
          <a:prstGeom prst="rect">
            <a:avLst/>
          </a:prstGeom>
        </p:spPr>
      </p:pic>
      <p:sp>
        <p:nvSpPr>
          <p:cNvPr id="6" name="コンテンツ プレースホルダー 5"/>
          <p:cNvSpPr>
            <a:spLocks noGrp="1"/>
          </p:cNvSpPr>
          <p:nvPr>
            <p:ph idx="1"/>
          </p:nvPr>
        </p:nvSpPr>
        <p:spPr>
          <a:xfrm>
            <a:off x="5273909" y="1673424"/>
            <a:ext cx="6937578" cy="5184576"/>
          </a:xfrm>
        </p:spPr>
        <p:txBody>
          <a:bodyPr>
            <a:normAutofit/>
          </a:bodyPr>
          <a:lstStyle/>
          <a:p>
            <a:pPr marL="0" indent="0">
              <a:buNone/>
            </a:pPr>
            <a:r>
              <a:rPr kumimoji="1" lang="ja-JP" altLang="en-US" sz="2000" dirty="0">
                <a:latin typeface="UD デジタル 教科書体 NP-B" panose="02020700000000000000" pitchFamily="18" charset="-128"/>
                <a:ea typeface="UD デジタル 教科書体 NP-B" panose="02020700000000000000" pitchFamily="18" charset="-128"/>
              </a:rPr>
              <a:t>① </a:t>
            </a:r>
            <a:r>
              <a:rPr kumimoji="1" lang="en-US" altLang="ja-JP" sz="2000" dirty="0">
                <a:latin typeface="UD デジタル 教科書体 NP-B" panose="02020700000000000000" pitchFamily="18" charset="-128"/>
                <a:ea typeface="UD デジタル 教科書体 NP-B" panose="02020700000000000000" pitchFamily="18" charset="-128"/>
              </a:rPr>
              <a:t>(          )</a:t>
            </a:r>
            <a:r>
              <a:rPr kumimoji="1" lang="ja-JP" altLang="en-US" sz="2000" dirty="0">
                <a:latin typeface="UD デジタル 教科書体 NP-B" panose="02020700000000000000" pitchFamily="18" charset="-128"/>
                <a:ea typeface="UD デジタル 教科書体 NP-B" panose="02020700000000000000" pitchFamily="18" charset="-128"/>
              </a:rPr>
              <a:t>：眼球の前面中央部おおう膜</a:t>
            </a:r>
            <a:endParaRPr kumimoji="1"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②    虹彩   </a:t>
            </a:r>
            <a:r>
              <a:rPr lang="en-US" altLang="ja-JP" sz="2000" dirty="0">
                <a:latin typeface="UD デジタル 教科書体 NP-B" panose="02020700000000000000" pitchFamily="18" charset="-128"/>
                <a:ea typeface="UD デジタル 教科書体 NP-B" panose="02020700000000000000" pitchFamily="18" charset="-128"/>
              </a:rPr>
              <a:t> </a:t>
            </a:r>
            <a:r>
              <a:rPr lang="ja-JP" altLang="en-US" sz="2000" dirty="0">
                <a:latin typeface="UD デジタル 教科書体 NP-B" panose="02020700000000000000" pitchFamily="18" charset="-128"/>
                <a:ea typeface="UD デジタル 教科書体 NP-B" panose="02020700000000000000" pitchFamily="18" charset="-128"/>
              </a:rPr>
              <a:t>：光の量を調節</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000" dirty="0">
                <a:latin typeface="UD デジタル 教科書体 NP-B" panose="02020700000000000000" pitchFamily="18" charset="-128"/>
                <a:ea typeface="UD デジタル 教科書体 NP-B" panose="02020700000000000000" pitchFamily="18" charset="-128"/>
              </a:rPr>
              <a:t>③ </a:t>
            </a:r>
            <a:r>
              <a:rPr lang="en-US" altLang="ja-JP" sz="2000" dirty="0">
                <a:latin typeface="UD デジタル 教科書体 NP-B" panose="02020700000000000000" pitchFamily="18" charset="-128"/>
                <a:ea typeface="UD デジタル 教科書体 NP-B" panose="02020700000000000000" pitchFamily="18" charset="-128"/>
              </a:rPr>
              <a:t>(          ) </a:t>
            </a:r>
            <a:r>
              <a:rPr lang="ja-JP" altLang="en-US" sz="2000" dirty="0">
                <a:latin typeface="UD デジタル 教科書体 NP-B" panose="02020700000000000000" pitchFamily="18" charset="-128"/>
                <a:ea typeface="UD デジタル 教科書体 NP-B" panose="02020700000000000000" pitchFamily="18" charset="-128"/>
              </a:rPr>
              <a:t>：網膜へ焦点を合わせるレンズ</a:t>
            </a: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④ </a:t>
            </a:r>
            <a:r>
              <a:rPr lang="en-US" altLang="ja-JP" sz="2000" dirty="0">
                <a:latin typeface="UD デジタル 教科書体 NP-B" panose="02020700000000000000" pitchFamily="18" charset="-128"/>
                <a:ea typeface="UD デジタル 教科書体 NP-B" panose="02020700000000000000" pitchFamily="18" charset="-128"/>
              </a:rPr>
              <a:t>(          ) </a:t>
            </a:r>
            <a:r>
              <a:rPr lang="ja-JP" altLang="en-US" sz="2000" dirty="0">
                <a:latin typeface="UD デジタル 教科書体 NP-B" panose="02020700000000000000" pitchFamily="18" charset="-128"/>
                <a:ea typeface="UD デジタル 教科書体 NP-B" panose="02020700000000000000" pitchFamily="18" charset="-128"/>
              </a:rPr>
              <a:t>：虹彩や水晶体を調節</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⑤   硝子体  ：眼球全体の丸みを保つゼリー状</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⑥</a:t>
            </a:r>
            <a:r>
              <a:rPr lang="en-US" altLang="ja-JP" sz="2000" dirty="0">
                <a:latin typeface="UD デジタル 教科書体 NP-B" panose="02020700000000000000" pitchFamily="18" charset="-128"/>
                <a:ea typeface="UD デジタル 教科書体 NP-B" panose="02020700000000000000" pitchFamily="18" charset="-128"/>
              </a:rPr>
              <a:t> (          ) </a:t>
            </a:r>
            <a:r>
              <a:rPr lang="ja-JP" altLang="en-US" sz="2000" dirty="0">
                <a:latin typeface="UD デジタル 教科書体 NP-B" panose="02020700000000000000" pitchFamily="18" charset="-128"/>
                <a:ea typeface="UD デジタル 教科書体 NP-B" panose="02020700000000000000" pitchFamily="18" charset="-128"/>
              </a:rPr>
              <a:t>：光の刺激を取り込んで視神経に伝達</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　　　　　　  </a:t>
            </a:r>
            <a:r>
              <a:rPr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ロドプシン（ビタミンＡ＋たんぱく質）が光を受けて</a:t>
            </a:r>
            <a:r>
              <a:rPr lang="en-US" altLang="ja-JP" sz="1600" dirty="0">
                <a:solidFill>
                  <a:srgbClr val="0070C0"/>
                </a:solidFill>
                <a:latin typeface="UD デジタル 教科書体 NP-B" panose="02020700000000000000" pitchFamily="18" charset="-128"/>
                <a:ea typeface="UD デジタル 教科書体 NP-B" panose="02020700000000000000" pitchFamily="18" charset="-128"/>
              </a:rPr>
              <a:t>			</a:t>
            </a:r>
            <a:r>
              <a:rPr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　変化する→伝達</a:t>
            </a:r>
            <a:endParaRPr lang="en-US" altLang="ja-JP" sz="1600" dirty="0">
              <a:solidFill>
                <a:srgbClr val="0070C0"/>
              </a:solidFill>
              <a:latin typeface="UD デジタル 教科書体 NP-B" panose="02020700000000000000" pitchFamily="18" charset="-128"/>
              <a:ea typeface="UD デジタル 教科書体 NP-B" panose="02020700000000000000" pitchFamily="18" charset="-128"/>
            </a:endParaRPr>
          </a:p>
          <a:p>
            <a:pPr marL="0" indent="0">
              <a:buNone/>
            </a:pPr>
            <a:r>
              <a:rPr lang="en-US" altLang="ja-JP" sz="1600" dirty="0">
                <a:solidFill>
                  <a:srgbClr val="0070C0"/>
                </a:solidFill>
                <a:latin typeface="UD デジタル 教科書体 NP-B" panose="02020700000000000000" pitchFamily="18" charset="-128"/>
                <a:ea typeface="UD デジタル 教科書体 NP-B" panose="02020700000000000000" pitchFamily="18" charset="-128"/>
              </a:rPr>
              <a:t>	</a:t>
            </a:r>
            <a:r>
              <a:rPr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　　　　猫はタウリンが欠乏すると網膜萎縮する</a:t>
            </a:r>
            <a:endParaRPr lang="en-US" altLang="ja-JP" sz="2000" dirty="0">
              <a:solidFill>
                <a:srgbClr val="0070C0"/>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smtClean="0">
                <a:latin typeface="UD デジタル 教科書体 NP-B" panose="02020700000000000000" pitchFamily="18" charset="-128"/>
                <a:ea typeface="UD デジタル 教科書体 NP-B" panose="02020700000000000000" pitchFamily="18" charset="-128"/>
              </a:rPr>
              <a:t>⑦　脈絡膜  ：</a:t>
            </a:r>
            <a:r>
              <a:rPr lang="ja-JP" altLang="en-US" sz="2000" dirty="0">
                <a:latin typeface="UD デジタル 教科書体 NP-B" panose="02020700000000000000" pitchFamily="18" charset="-128"/>
                <a:ea typeface="UD デジタル 教科書体 NP-B" panose="02020700000000000000" pitchFamily="18" charset="-128"/>
              </a:rPr>
              <a:t>網膜に酸素を供給</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⑧</a:t>
            </a:r>
            <a:r>
              <a:rPr lang="en-US" altLang="ja-JP" sz="2000" dirty="0">
                <a:latin typeface="UD デジタル 教科書体 NP-B" panose="02020700000000000000" pitchFamily="18" charset="-128"/>
                <a:ea typeface="UD デジタル 教科書体 NP-B" panose="02020700000000000000" pitchFamily="18" charset="-128"/>
              </a:rPr>
              <a:t> (           )</a:t>
            </a:r>
            <a:r>
              <a:rPr lang="ja-JP" altLang="en-US" sz="2000" dirty="0">
                <a:latin typeface="UD デジタル 教科書体 NP-B" panose="02020700000000000000" pitchFamily="18" charset="-128"/>
                <a:ea typeface="UD デジタル 教科書体 NP-B" panose="02020700000000000000" pitchFamily="18" charset="-128"/>
              </a:rPr>
              <a:t>：網膜の後ろにある反射板。</a:t>
            </a:r>
            <a:endParaRPr lang="en-US" altLang="ja-JP" sz="2000" dirty="0">
              <a:solidFill>
                <a:srgbClr val="0070C0"/>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⑨</a:t>
            </a:r>
            <a:r>
              <a:rPr lang="en-US" altLang="ja-JP" sz="2000" dirty="0">
                <a:latin typeface="UD デジタル 教科書体 NP-B" panose="02020700000000000000" pitchFamily="18" charset="-128"/>
                <a:ea typeface="UD デジタル 教科書体 NP-B" panose="02020700000000000000" pitchFamily="18" charset="-128"/>
              </a:rPr>
              <a:t> (          ) </a:t>
            </a:r>
            <a:r>
              <a:rPr lang="ja-JP" altLang="en-US" sz="2000" dirty="0">
                <a:latin typeface="UD デジタル 教科書体 NP-B" panose="02020700000000000000" pitchFamily="18" charset="-128"/>
                <a:ea typeface="UD デジタル 教科書体 NP-B" panose="02020700000000000000" pitchFamily="18" charset="-128"/>
              </a:rPr>
              <a:t>：眼球全体を保護</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⑩　視神経  ：光の刺激を電気信号に変えて脳へ送る　　　　　　　　　　　　　　　　　　　　　　　　　　　　　</a:t>
            </a:r>
            <a:endParaRPr kumimoji="1"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230659" y="3056237"/>
            <a:ext cx="370703" cy="369332"/>
          </a:xfrm>
          <a:prstGeom prst="rect">
            <a:avLst/>
          </a:prstGeom>
          <a:noFill/>
        </p:spPr>
        <p:txBody>
          <a:bodyPr wrap="square" rtlCol="0">
            <a:spAutoFit/>
          </a:bodyPr>
          <a:lstStyle/>
          <a:p>
            <a:r>
              <a:rPr kumimoji="1" lang="ja-JP" altLang="en-US" b="1" dirty="0"/>
              <a:t>①</a:t>
            </a:r>
          </a:p>
        </p:txBody>
      </p:sp>
      <p:sp>
        <p:nvSpPr>
          <p:cNvPr id="14" name="テキスト ボックス 13"/>
          <p:cNvSpPr txBox="1"/>
          <p:nvPr/>
        </p:nvSpPr>
        <p:spPr>
          <a:xfrm>
            <a:off x="492958" y="2711902"/>
            <a:ext cx="370703" cy="369332"/>
          </a:xfrm>
          <a:prstGeom prst="rect">
            <a:avLst/>
          </a:prstGeom>
          <a:noFill/>
        </p:spPr>
        <p:txBody>
          <a:bodyPr wrap="square" rtlCol="0">
            <a:spAutoFit/>
          </a:bodyPr>
          <a:lstStyle/>
          <a:p>
            <a:r>
              <a:rPr kumimoji="1" lang="ja-JP" altLang="en-US" b="1" dirty="0"/>
              <a:t>②</a:t>
            </a:r>
          </a:p>
        </p:txBody>
      </p:sp>
      <p:cxnSp>
        <p:nvCxnSpPr>
          <p:cNvPr id="19" name="直線矢印コネクタ 18"/>
          <p:cNvCxnSpPr/>
          <p:nvPr/>
        </p:nvCxnSpPr>
        <p:spPr>
          <a:xfrm>
            <a:off x="533574" y="3378456"/>
            <a:ext cx="243765" cy="2800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788209" y="3007532"/>
            <a:ext cx="524599" cy="633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1312808" y="4082117"/>
            <a:ext cx="370703" cy="369332"/>
          </a:xfrm>
          <a:prstGeom prst="rect">
            <a:avLst/>
          </a:prstGeom>
          <a:noFill/>
        </p:spPr>
        <p:txBody>
          <a:bodyPr wrap="square" rtlCol="0">
            <a:spAutoFit/>
          </a:bodyPr>
          <a:lstStyle/>
          <a:p>
            <a:r>
              <a:rPr kumimoji="1" lang="ja-JP" altLang="en-US" dirty="0"/>
              <a:t>③</a:t>
            </a:r>
          </a:p>
        </p:txBody>
      </p:sp>
      <p:sp>
        <p:nvSpPr>
          <p:cNvPr id="23" name="テキスト ボックス 22"/>
          <p:cNvSpPr txBox="1"/>
          <p:nvPr/>
        </p:nvSpPr>
        <p:spPr>
          <a:xfrm>
            <a:off x="720620" y="2170031"/>
            <a:ext cx="370703" cy="369332"/>
          </a:xfrm>
          <a:prstGeom prst="rect">
            <a:avLst/>
          </a:prstGeom>
          <a:noFill/>
        </p:spPr>
        <p:txBody>
          <a:bodyPr wrap="square" rtlCol="0">
            <a:spAutoFit/>
          </a:bodyPr>
          <a:lstStyle/>
          <a:p>
            <a:r>
              <a:rPr kumimoji="1" lang="ja-JP" altLang="en-US" b="1" dirty="0"/>
              <a:t>④</a:t>
            </a:r>
          </a:p>
        </p:txBody>
      </p:sp>
      <p:cxnSp>
        <p:nvCxnSpPr>
          <p:cNvPr id="25" name="直線矢印コネクタ 24"/>
          <p:cNvCxnSpPr/>
          <p:nvPr/>
        </p:nvCxnSpPr>
        <p:spPr>
          <a:xfrm>
            <a:off x="1050508" y="2494599"/>
            <a:ext cx="761435" cy="586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H="1">
            <a:off x="1642696" y="3140992"/>
            <a:ext cx="169247" cy="360089"/>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697361" y="3174450"/>
            <a:ext cx="139296" cy="360089"/>
          </a:xfrm>
          <a:prstGeom prst="line">
            <a:avLst/>
          </a:prstGeom>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flipH="1" flipV="1">
            <a:off x="1499655" y="4952888"/>
            <a:ext cx="143041" cy="294615"/>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flipH="1" flipV="1">
            <a:off x="1571175" y="4892442"/>
            <a:ext cx="101472" cy="355061"/>
          </a:xfrm>
          <a:prstGeom prst="line">
            <a:avLst/>
          </a:prstGeom>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2528963" y="4011251"/>
            <a:ext cx="470693" cy="369332"/>
          </a:xfrm>
          <a:prstGeom prst="rect">
            <a:avLst/>
          </a:prstGeom>
          <a:noFill/>
        </p:spPr>
        <p:txBody>
          <a:bodyPr wrap="square" rtlCol="0">
            <a:spAutoFit/>
          </a:bodyPr>
          <a:lstStyle/>
          <a:p>
            <a:r>
              <a:rPr kumimoji="1" lang="ja-JP" altLang="en-US" b="1" dirty="0"/>
              <a:t>⑤</a:t>
            </a:r>
          </a:p>
        </p:txBody>
      </p:sp>
      <p:sp>
        <p:nvSpPr>
          <p:cNvPr id="35" name="テキスト ボックス 34"/>
          <p:cNvSpPr txBox="1"/>
          <p:nvPr/>
        </p:nvSpPr>
        <p:spPr>
          <a:xfrm>
            <a:off x="3439106" y="3321036"/>
            <a:ext cx="370703" cy="369332"/>
          </a:xfrm>
          <a:prstGeom prst="rect">
            <a:avLst/>
          </a:prstGeom>
          <a:noFill/>
        </p:spPr>
        <p:txBody>
          <a:bodyPr wrap="square" rtlCol="0">
            <a:spAutoFit/>
          </a:bodyPr>
          <a:lstStyle/>
          <a:p>
            <a:r>
              <a:rPr kumimoji="1" lang="ja-JP" altLang="en-US" dirty="0"/>
              <a:t>⑥</a:t>
            </a:r>
          </a:p>
        </p:txBody>
      </p:sp>
      <p:cxnSp>
        <p:nvCxnSpPr>
          <p:cNvPr id="37" name="直線矢印コネクタ 36"/>
          <p:cNvCxnSpPr/>
          <p:nvPr/>
        </p:nvCxnSpPr>
        <p:spPr>
          <a:xfrm>
            <a:off x="3809809" y="3534539"/>
            <a:ext cx="416582" cy="2155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テキスト ボックス 37"/>
          <p:cNvSpPr txBox="1"/>
          <p:nvPr/>
        </p:nvSpPr>
        <p:spPr>
          <a:xfrm>
            <a:off x="3068403" y="1723628"/>
            <a:ext cx="370703" cy="369332"/>
          </a:xfrm>
          <a:prstGeom prst="rect">
            <a:avLst/>
          </a:prstGeom>
          <a:noFill/>
        </p:spPr>
        <p:txBody>
          <a:bodyPr wrap="square" rtlCol="0">
            <a:spAutoFit/>
          </a:bodyPr>
          <a:lstStyle/>
          <a:p>
            <a:r>
              <a:rPr kumimoji="1" lang="ja-JP" altLang="en-US" b="1" dirty="0"/>
              <a:t>⑦</a:t>
            </a:r>
          </a:p>
        </p:txBody>
      </p:sp>
      <p:cxnSp>
        <p:nvCxnSpPr>
          <p:cNvPr id="40" name="直線矢印コネクタ 39"/>
          <p:cNvCxnSpPr>
            <a:stCxn id="38" idx="2"/>
          </p:cNvCxnSpPr>
          <p:nvPr/>
        </p:nvCxnSpPr>
        <p:spPr>
          <a:xfrm>
            <a:off x="3253755" y="2092960"/>
            <a:ext cx="304991" cy="573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3860176" y="1723628"/>
            <a:ext cx="370703" cy="369332"/>
          </a:xfrm>
          <a:prstGeom prst="rect">
            <a:avLst/>
          </a:prstGeom>
          <a:noFill/>
        </p:spPr>
        <p:txBody>
          <a:bodyPr wrap="square" rtlCol="0">
            <a:spAutoFit/>
          </a:bodyPr>
          <a:lstStyle/>
          <a:p>
            <a:r>
              <a:rPr kumimoji="1" lang="ja-JP" altLang="en-US" b="1" dirty="0"/>
              <a:t>⑧</a:t>
            </a:r>
          </a:p>
        </p:txBody>
      </p:sp>
      <p:cxnSp>
        <p:nvCxnSpPr>
          <p:cNvPr id="5" name="直線矢印コネクタ 4"/>
          <p:cNvCxnSpPr>
            <a:stCxn id="21" idx="2"/>
          </p:cNvCxnSpPr>
          <p:nvPr/>
        </p:nvCxnSpPr>
        <p:spPr>
          <a:xfrm flipH="1">
            <a:off x="3740536" y="2092960"/>
            <a:ext cx="304992" cy="7528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398840" y="5819494"/>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⑨</a:t>
            </a:r>
            <a:endParaRPr lang="ja-JP" altLang="en-US" dirty="0"/>
          </a:p>
        </p:txBody>
      </p:sp>
      <p:cxnSp>
        <p:nvCxnSpPr>
          <p:cNvPr id="9" name="直線矢印コネクタ 8"/>
          <p:cNvCxnSpPr/>
          <p:nvPr/>
        </p:nvCxnSpPr>
        <p:spPr>
          <a:xfrm flipV="1">
            <a:off x="785937" y="5481730"/>
            <a:ext cx="592188" cy="401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4226391" y="5418366"/>
            <a:ext cx="415498" cy="369332"/>
          </a:xfrm>
          <a:prstGeom prst="rect">
            <a:avLst/>
          </a:prstGeom>
        </p:spPr>
        <p:txBody>
          <a:bodyPr wrap="none">
            <a:spAutoFit/>
          </a:bodyPr>
          <a:lstStyle/>
          <a:p>
            <a:r>
              <a:rPr lang="ja-JP" altLang="en-US" dirty="0">
                <a:latin typeface="UD デジタル 教科書体 NP-B" panose="02020700000000000000" pitchFamily="18" charset="-128"/>
                <a:ea typeface="UD デジタル 教科書体 NP-B" panose="02020700000000000000" pitchFamily="18" charset="-128"/>
              </a:rPr>
              <a:t>⑩</a:t>
            </a:r>
            <a:endParaRPr lang="ja-JP" altLang="en-US" dirty="0"/>
          </a:p>
        </p:txBody>
      </p:sp>
      <p:pic>
        <p:nvPicPr>
          <p:cNvPr id="4" name="図 3"/>
          <p:cNvPicPr>
            <a:picLocks noChangeAspect="1"/>
          </p:cNvPicPr>
          <p:nvPr/>
        </p:nvPicPr>
        <p:blipFill>
          <a:blip r:embed="rId4"/>
          <a:stretch>
            <a:fillRect/>
          </a:stretch>
        </p:blipFill>
        <p:spPr>
          <a:xfrm>
            <a:off x="39384" y="158023"/>
            <a:ext cx="1338741" cy="937516"/>
          </a:xfrm>
          <a:prstGeom prst="rect">
            <a:avLst/>
          </a:prstGeom>
        </p:spPr>
      </p:pic>
      <p:sp>
        <p:nvSpPr>
          <p:cNvPr id="29" name="タイトル 1"/>
          <p:cNvSpPr>
            <a:spLocks noGrp="1"/>
          </p:cNvSpPr>
          <p:nvPr>
            <p:ph type="title"/>
          </p:nvPr>
        </p:nvSpPr>
        <p:spPr>
          <a:xfrm>
            <a:off x="1529881" y="405010"/>
            <a:ext cx="3886849"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眼の形態機能</a:t>
            </a:r>
          </a:p>
        </p:txBody>
      </p:sp>
      <p:sp>
        <p:nvSpPr>
          <p:cNvPr id="2" name="テキスト ボックス 1"/>
          <p:cNvSpPr txBox="1"/>
          <p:nvPr/>
        </p:nvSpPr>
        <p:spPr>
          <a:xfrm>
            <a:off x="5866672" y="1719061"/>
            <a:ext cx="712270" cy="369332"/>
          </a:xfrm>
          <a:prstGeom prst="rect">
            <a:avLst/>
          </a:prstGeom>
          <a:noFill/>
        </p:spPr>
        <p:txBody>
          <a:bodyPr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角膜</a:t>
            </a:r>
            <a:endParaRPr kumimoji="1" lang="ja-JP" altLang="en-US" dirty="0"/>
          </a:p>
        </p:txBody>
      </p:sp>
      <p:sp>
        <p:nvSpPr>
          <p:cNvPr id="8" name="テキスト ボックス 7"/>
          <p:cNvSpPr txBox="1"/>
          <p:nvPr/>
        </p:nvSpPr>
        <p:spPr>
          <a:xfrm>
            <a:off x="5780825" y="2528228"/>
            <a:ext cx="1323287"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水晶体</a:t>
            </a:r>
            <a:endParaRPr kumimoji="1" lang="ja-JP" altLang="en-US" dirty="0"/>
          </a:p>
        </p:txBody>
      </p:sp>
      <p:sp>
        <p:nvSpPr>
          <p:cNvPr id="12" name="テキスト ボックス 11"/>
          <p:cNvSpPr txBox="1"/>
          <p:nvPr/>
        </p:nvSpPr>
        <p:spPr>
          <a:xfrm>
            <a:off x="5793184" y="2897560"/>
            <a:ext cx="1013567"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毛様体</a:t>
            </a:r>
            <a:endParaRPr kumimoji="1" lang="ja-JP" altLang="en-US" dirty="0"/>
          </a:p>
        </p:txBody>
      </p:sp>
      <p:sp>
        <p:nvSpPr>
          <p:cNvPr id="16" name="テキスト ボックス 15"/>
          <p:cNvSpPr txBox="1"/>
          <p:nvPr/>
        </p:nvSpPr>
        <p:spPr>
          <a:xfrm>
            <a:off x="5879976" y="3695802"/>
            <a:ext cx="940079"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網膜</a:t>
            </a:r>
            <a:endParaRPr kumimoji="1" lang="ja-JP" altLang="en-US" dirty="0"/>
          </a:p>
        </p:txBody>
      </p:sp>
      <p:sp>
        <p:nvSpPr>
          <p:cNvPr id="17" name="テキスト ボックス 16"/>
          <p:cNvSpPr txBox="1"/>
          <p:nvPr/>
        </p:nvSpPr>
        <p:spPr>
          <a:xfrm>
            <a:off x="5730437" y="5480556"/>
            <a:ext cx="1157651"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タペタム</a:t>
            </a:r>
            <a:endParaRPr kumimoji="1" lang="ja-JP" altLang="en-US" dirty="0"/>
          </a:p>
        </p:txBody>
      </p:sp>
      <p:sp>
        <p:nvSpPr>
          <p:cNvPr id="18" name="テキスト ボックス 17"/>
          <p:cNvSpPr txBox="1"/>
          <p:nvPr/>
        </p:nvSpPr>
        <p:spPr>
          <a:xfrm>
            <a:off x="5879976" y="5849888"/>
            <a:ext cx="940079"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強膜</a:t>
            </a:r>
            <a:endParaRPr kumimoji="1" lang="ja-JP" altLang="en-US" dirty="0"/>
          </a:p>
        </p:txBody>
      </p:sp>
      <p:sp>
        <p:nvSpPr>
          <p:cNvPr id="3" name="テキスト ボックス 2">
            <a:extLst>
              <a:ext uri="{FF2B5EF4-FFF2-40B4-BE49-F238E27FC236}">
                <a16:creationId xmlns="" xmlns:a16="http://schemas.microsoft.com/office/drawing/2014/main" id="{042C29AD-D11C-DA65-5F08-0217B882CFD3}"/>
              </a:ext>
            </a:extLst>
          </p:cNvPr>
          <p:cNvSpPr txBox="1"/>
          <p:nvPr/>
        </p:nvSpPr>
        <p:spPr>
          <a:xfrm>
            <a:off x="767408" y="3789040"/>
            <a:ext cx="504056" cy="646331"/>
          </a:xfrm>
          <a:prstGeom prst="rect">
            <a:avLst/>
          </a:prstGeom>
          <a:noFill/>
        </p:spPr>
        <p:txBody>
          <a:bodyPr wrap="square" rtlCol="0">
            <a:spAutoFit/>
          </a:bodyPr>
          <a:lstStyle/>
          <a:p>
            <a:r>
              <a:rPr kumimoji="1" lang="ja-JP" altLang="en-US" b="1" dirty="0"/>
              <a:t>前房</a:t>
            </a:r>
          </a:p>
        </p:txBody>
      </p:sp>
    </p:spTree>
    <p:extLst>
      <p:ext uri="{BB962C8B-B14F-4D97-AF65-F5344CB8AC3E}">
        <p14:creationId xmlns:p14="http://schemas.microsoft.com/office/powerpoint/2010/main" val="264899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8094510"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熱中症</a:t>
            </a:r>
          </a:p>
        </p:txBody>
      </p:sp>
      <p:sp>
        <p:nvSpPr>
          <p:cNvPr id="7" name="テキスト ボックス 6">
            <a:extLst>
              <a:ext uri="{FF2B5EF4-FFF2-40B4-BE49-F238E27FC236}">
                <a16:creationId xmlns="" xmlns:a16="http://schemas.microsoft.com/office/drawing/2014/main" id="{3D5B60BD-81E5-DBDD-CAF5-B6CC19A9B1C5}"/>
              </a:ext>
            </a:extLst>
          </p:cNvPr>
          <p:cNvSpPr txBox="1"/>
          <p:nvPr/>
        </p:nvSpPr>
        <p:spPr>
          <a:xfrm>
            <a:off x="695400" y="1412776"/>
            <a:ext cx="10801200" cy="830997"/>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脱水による体温上昇と、それに伴う臓器血流低下による多臓器不全が起こる緊急疾患です。重くなると脳が障害された症状がでます。</a:t>
            </a:r>
          </a:p>
        </p:txBody>
      </p:sp>
      <p:sp>
        <p:nvSpPr>
          <p:cNvPr id="18" name="テキスト ボックス 17">
            <a:extLst>
              <a:ext uri="{FF2B5EF4-FFF2-40B4-BE49-F238E27FC236}">
                <a16:creationId xmlns="" xmlns:a16="http://schemas.microsoft.com/office/drawing/2014/main" id="{879BBED9-492F-D389-840D-33A4F0BBC626}"/>
              </a:ext>
            </a:extLst>
          </p:cNvPr>
          <p:cNvSpPr txBox="1"/>
          <p:nvPr/>
        </p:nvSpPr>
        <p:spPr>
          <a:xfrm>
            <a:off x="839416" y="3933056"/>
            <a:ext cx="6840760" cy="1323439"/>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＜症状＞</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初期</a:t>
            </a:r>
            <a:r>
              <a:rPr kumimoji="1" lang="ja-JP" altLang="en-US" sz="1600" dirty="0">
                <a:latin typeface="UD デジタル 教科書体 NP-B" panose="02020700000000000000" pitchFamily="18" charset="-128"/>
                <a:ea typeface="UD デジタル 教科書体 NP-B" panose="02020700000000000000" pitchFamily="18" charset="-128"/>
              </a:rPr>
              <a:t>：体温上昇、よだれ、元気がなくなる、粘膜のうっ血、頻拍</a:t>
            </a:r>
            <a:endParaRPr kumimoji="1" lang="en-US" altLang="ja-JP" sz="1600" dirty="0">
              <a:latin typeface="UD デジタル 教科書体 NP-B" panose="02020700000000000000" pitchFamily="18" charset="-128"/>
              <a:ea typeface="UD デジタル 教科書体 NP-B" panose="02020700000000000000" pitchFamily="18" charset="-128"/>
            </a:endParaRPr>
          </a:p>
          <a:p>
            <a:endParaRPr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重症</a:t>
            </a:r>
            <a:r>
              <a:rPr kumimoji="1" lang="ja-JP" altLang="en-US" sz="1600" dirty="0">
                <a:latin typeface="UD デジタル 教科書体 NP-B" panose="02020700000000000000" pitchFamily="18" charset="-128"/>
                <a:ea typeface="UD デジタル 教科書体 NP-B" panose="02020700000000000000" pitchFamily="18" charset="-128"/>
              </a:rPr>
              <a:t>：ぐったりする、意識障害、けいれん、眼振、嘔吐など</a:t>
            </a:r>
            <a:endParaRPr kumimoji="1"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 xmlns:a16="http://schemas.microsoft.com/office/drawing/2014/main" id="{AC8102AA-F5F9-5C9E-DBC3-EB5AD9E879E2}"/>
              </a:ext>
            </a:extLst>
          </p:cNvPr>
          <p:cNvSpPr txBox="1"/>
          <p:nvPr/>
        </p:nvSpPr>
        <p:spPr>
          <a:xfrm>
            <a:off x="839415" y="2492896"/>
            <a:ext cx="10548163" cy="1077218"/>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＜原因＞</a:t>
            </a:r>
            <a:endParaRPr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・高温多湿や直射日光、アスファルトからの照り返しなどの環境で、過剰な運動や興奮や飲水不足が重なり、身体の適応が障害されたときに起こる。</a:t>
            </a:r>
            <a:endParaRPr lang="en-US" altLang="ja-JP" sz="1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 xmlns:a16="http://schemas.microsoft.com/office/drawing/2014/main" id="{CAD97A3C-7E48-C35C-B658-08EB860CBBEA}"/>
              </a:ext>
            </a:extLst>
          </p:cNvPr>
          <p:cNvSpPr txBox="1"/>
          <p:nvPr/>
        </p:nvSpPr>
        <p:spPr>
          <a:xfrm>
            <a:off x="1055440" y="5445224"/>
            <a:ext cx="9648795" cy="1200329"/>
          </a:xfrm>
          <a:prstGeom prst="rect">
            <a:avLst/>
          </a:prstGeom>
          <a:noFill/>
        </p:spPr>
        <p:txBody>
          <a:bodyPr wrap="none" rtlCol="0">
            <a:spAutoFit/>
          </a:bodyPr>
          <a:lstStyle/>
          <a:p>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①涼しいところに移動し、意識がはっきりしている場合は水を</a:t>
            </a:r>
            <a:r>
              <a:rPr kumimoji="1"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飲ませる</a:t>
            </a:r>
            <a:endParaRPr kumimoji="1" lang="en-US" altLang="ja-JP" sz="1800" dirty="0" smtClean="0">
              <a:solidFill>
                <a:srgbClr val="FF0000"/>
              </a:solidFill>
              <a:latin typeface="UD デジタル 教科書体 NP-B" panose="02020700000000000000" pitchFamily="18" charset="-128"/>
              <a:ea typeface="UD デジタル 教科書体 NP-B" panose="02020700000000000000" pitchFamily="18" charset="-128"/>
            </a:endParaRPr>
          </a:p>
          <a:p>
            <a:endParaRPr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②</a:t>
            </a:r>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意識がない場合などには、身体を濡らして送風する、水道水で冷却する、</a:t>
            </a:r>
            <a:endParaRPr kumimoji="1" lang="en-US" altLang="ja-JP" sz="18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首脚のつけ根をアイスパックで冷やすなど応急処置を行い、病院で専門的処置や輸液を行う</a:t>
            </a:r>
            <a:endParaRPr kumimoji="1" lang="en-US" altLang="ja-JP" sz="18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22414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https://todaysveterinarynurse.com/neurology/guide-to-veterinary-neurologic-examination/;phoscreative.com,free</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2815194"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使用したイラストの掲載ＵＲＬ、著作者、著作権レベル表示</a:t>
            </a:r>
          </a:p>
        </p:txBody>
      </p:sp>
      <p:pic>
        <p:nvPicPr>
          <p:cNvPr id="3" name="図 2">
            <a:extLst>
              <a:ext uri="{FF2B5EF4-FFF2-40B4-BE49-F238E27FC236}">
                <a16:creationId xmlns="" xmlns:a16="http://schemas.microsoft.com/office/drawing/2014/main" id="{EE1AA4D8-F719-7B34-1009-1287AC7E1B6C}"/>
              </a:ext>
            </a:extLst>
          </p:cNvPr>
          <p:cNvPicPr>
            <a:picLocks noChangeAspect="1"/>
          </p:cNvPicPr>
          <p:nvPr/>
        </p:nvPicPr>
        <p:blipFill>
          <a:blip r:embed="rId2"/>
          <a:stretch>
            <a:fillRect/>
          </a:stretch>
        </p:blipFill>
        <p:spPr>
          <a:xfrm>
            <a:off x="3417808" y="2402800"/>
            <a:ext cx="5067300" cy="2714625"/>
          </a:xfrm>
          <a:prstGeom prst="rect">
            <a:avLst/>
          </a:prstGeom>
        </p:spPr>
      </p:pic>
      <p:sp>
        <p:nvSpPr>
          <p:cNvPr id="2" name="テキスト ボックス 1">
            <a:extLst>
              <a:ext uri="{FF2B5EF4-FFF2-40B4-BE49-F238E27FC236}">
                <a16:creationId xmlns="" xmlns:a16="http://schemas.microsoft.com/office/drawing/2014/main" id="{F6BE4250-E867-5592-1B84-FEE8AE61739C}"/>
              </a:ext>
            </a:extLst>
          </p:cNvPr>
          <p:cNvSpPr txBox="1"/>
          <p:nvPr/>
        </p:nvSpPr>
        <p:spPr>
          <a:xfrm>
            <a:off x="3612357" y="850250"/>
            <a:ext cx="5000420" cy="1323439"/>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犬猫の病気と予防</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感覚器・脳・神経</a:t>
            </a:r>
            <a:r>
              <a:rPr kumimoji="1" lang="en-US" altLang="ja-JP" sz="4000" dirty="0">
                <a:latin typeface="UD デジタル 教科書体 NP-B" panose="02020700000000000000" pitchFamily="18" charset="-128"/>
                <a:ea typeface="UD デジタル 教科書体 NP-B" panose="02020700000000000000" pitchFamily="18" charset="-128"/>
              </a:rPr>
              <a:t>Ⅱ</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49125955"/>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 xmlns:a16="http://schemas.microsoft.com/office/drawing/2014/main" id="{E20CFDC4-FD8C-BAA7-2AA6-B2534DEC7D8C}"/>
              </a:ext>
            </a:extLst>
          </p:cNvPr>
          <p:cNvPicPr>
            <a:picLocks noChangeAspect="1"/>
          </p:cNvPicPr>
          <p:nvPr/>
        </p:nvPicPr>
        <p:blipFill>
          <a:blip r:embed="rId2"/>
          <a:stretch>
            <a:fillRect/>
          </a:stretch>
        </p:blipFill>
        <p:spPr>
          <a:xfrm>
            <a:off x="414707" y="2464526"/>
            <a:ext cx="3953101" cy="3546262"/>
          </a:xfrm>
          <a:prstGeom prst="rect">
            <a:avLst/>
          </a:prstGeom>
        </p:spPr>
      </p:pic>
      <p:pic>
        <p:nvPicPr>
          <p:cNvPr id="32" name="図 31"/>
          <p:cNvPicPr>
            <a:picLocks noChangeAspect="1"/>
          </p:cNvPicPr>
          <p:nvPr/>
        </p:nvPicPr>
        <p:blipFill>
          <a:blip r:embed="rId3"/>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角膜の疾患</a:t>
            </a:r>
          </a:p>
        </p:txBody>
      </p:sp>
      <p:sp>
        <p:nvSpPr>
          <p:cNvPr id="8" name="テキスト ボックス 7"/>
          <p:cNvSpPr txBox="1"/>
          <p:nvPr/>
        </p:nvSpPr>
        <p:spPr>
          <a:xfrm>
            <a:off x="644056" y="1551389"/>
            <a:ext cx="1036697"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角膜</a:t>
            </a:r>
          </a:p>
        </p:txBody>
      </p:sp>
      <p:sp>
        <p:nvSpPr>
          <p:cNvPr id="39" name="テキスト ボックス 38"/>
          <p:cNvSpPr txBox="1"/>
          <p:nvPr/>
        </p:nvSpPr>
        <p:spPr>
          <a:xfrm>
            <a:off x="1941515" y="1551389"/>
            <a:ext cx="8491353"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角膜は厚さが</a:t>
            </a:r>
            <a:r>
              <a:rPr kumimoji="1" lang="en-US" altLang="ja-JP" dirty="0">
                <a:latin typeface="UD デジタル 教科書体 NP-B" panose="02020700000000000000" pitchFamily="18" charset="-128"/>
                <a:ea typeface="UD デジタル 教科書体 NP-B" panose="02020700000000000000" pitchFamily="18" charset="-128"/>
              </a:rPr>
              <a:t>0.5mm</a:t>
            </a:r>
            <a:r>
              <a:rPr kumimoji="1" lang="ja-JP" altLang="en-US" dirty="0">
                <a:latin typeface="UD デジタル 教科書体 NP-B" panose="02020700000000000000" pitchFamily="18" charset="-128"/>
                <a:ea typeface="UD デジタル 教科書体 NP-B" panose="02020700000000000000" pitchFamily="18" charset="-128"/>
              </a:rPr>
              <a:t>の血管のない透明な組織で、涙で保護されています。</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眼を保護するほか、光を屈折しています。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9" name="フリーフォーム: 図形 8">
            <a:extLst>
              <a:ext uri="{FF2B5EF4-FFF2-40B4-BE49-F238E27FC236}">
                <a16:creationId xmlns="" xmlns:a16="http://schemas.microsoft.com/office/drawing/2014/main" id="{2C788982-49C3-9B2B-5664-EDEF76483AED}"/>
              </a:ext>
            </a:extLst>
          </p:cNvPr>
          <p:cNvSpPr/>
          <p:nvPr/>
        </p:nvSpPr>
        <p:spPr>
          <a:xfrm>
            <a:off x="670560" y="3352801"/>
            <a:ext cx="610261" cy="1645920"/>
          </a:xfrm>
          <a:custGeom>
            <a:avLst/>
            <a:gdLst>
              <a:gd name="connsiteX0" fmla="*/ 454485 w 454485"/>
              <a:gd name="connsiteY0" fmla="*/ 0 h 1384663"/>
              <a:gd name="connsiteX1" fmla="*/ 236771 w 454485"/>
              <a:gd name="connsiteY1" fmla="*/ 156755 h 1384663"/>
              <a:gd name="connsiteX2" fmla="*/ 97434 w 454485"/>
              <a:gd name="connsiteY2" fmla="*/ 330926 h 1384663"/>
              <a:gd name="connsiteX3" fmla="*/ 10348 w 454485"/>
              <a:gd name="connsiteY3" fmla="*/ 583475 h 1384663"/>
              <a:gd name="connsiteX4" fmla="*/ 10348 w 454485"/>
              <a:gd name="connsiteY4" fmla="*/ 879566 h 1384663"/>
              <a:gd name="connsiteX5" fmla="*/ 88725 w 454485"/>
              <a:gd name="connsiteY5" fmla="*/ 1071155 h 1384663"/>
              <a:gd name="connsiteX6" fmla="*/ 271605 w 454485"/>
              <a:gd name="connsiteY6" fmla="*/ 1297578 h 1384663"/>
              <a:gd name="connsiteX7" fmla="*/ 428360 w 454485"/>
              <a:gd name="connsiteY7" fmla="*/ 1384663 h 1384663"/>
              <a:gd name="connsiteX8" fmla="*/ 428360 w 454485"/>
              <a:gd name="connsiteY8" fmla="*/ 1384663 h 138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485" h="1384663">
                <a:moveTo>
                  <a:pt x="454485" y="0"/>
                </a:moveTo>
                <a:cubicBezTo>
                  <a:pt x="375382" y="50800"/>
                  <a:pt x="296279" y="101601"/>
                  <a:pt x="236771" y="156755"/>
                </a:cubicBezTo>
                <a:cubicBezTo>
                  <a:pt x="177263" y="211909"/>
                  <a:pt x="135171" y="259806"/>
                  <a:pt x="97434" y="330926"/>
                </a:cubicBezTo>
                <a:cubicBezTo>
                  <a:pt x="59697" y="402046"/>
                  <a:pt x="24862" y="492035"/>
                  <a:pt x="10348" y="583475"/>
                </a:cubicBezTo>
                <a:cubicBezTo>
                  <a:pt x="-4166" y="674915"/>
                  <a:pt x="-2715" y="798286"/>
                  <a:pt x="10348" y="879566"/>
                </a:cubicBezTo>
                <a:cubicBezTo>
                  <a:pt x="23411" y="960846"/>
                  <a:pt x="45182" y="1001486"/>
                  <a:pt x="88725" y="1071155"/>
                </a:cubicBezTo>
                <a:cubicBezTo>
                  <a:pt x="132268" y="1140824"/>
                  <a:pt x="214999" y="1245327"/>
                  <a:pt x="271605" y="1297578"/>
                </a:cubicBezTo>
                <a:cubicBezTo>
                  <a:pt x="328211" y="1349829"/>
                  <a:pt x="428360" y="1384663"/>
                  <a:pt x="428360" y="1384663"/>
                </a:cubicBezTo>
                <a:lnTo>
                  <a:pt x="428360" y="138466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 xmlns:a16="http://schemas.microsoft.com/office/drawing/2014/main" id="{1BF146DF-80CA-4F7B-4255-7CFC926E99FC}"/>
              </a:ext>
            </a:extLst>
          </p:cNvPr>
          <p:cNvSpPr txBox="1"/>
          <p:nvPr/>
        </p:nvSpPr>
        <p:spPr>
          <a:xfrm>
            <a:off x="4392979" y="2350985"/>
            <a:ext cx="6039890"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角膜</a:t>
            </a:r>
            <a:r>
              <a:rPr lang="ja-JP" altLang="en-US" dirty="0">
                <a:latin typeface="UD デジタル 教科書体 NP-B" panose="02020700000000000000" pitchFamily="18" charset="-128"/>
                <a:ea typeface="UD デジタル 教科書体 NP-B" panose="02020700000000000000" pitchFamily="18" charset="-128"/>
              </a:rPr>
              <a:t>炎</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かくまくえん</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感染性：細菌やウイルス、真菌による炎症</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非感染性：外傷や逆</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さか</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まつげなどによる炎症</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 xmlns:a16="http://schemas.microsoft.com/office/drawing/2014/main" id="{6519A819-B257-250D-E3BD-85F9201D6739}"/>
              </a:ext>
            </a:extLst>
          </p:cNvPr>
          <p:cNvSpPr txBox="1"/>
          <p:nvPr/>
        </p:nvSpPr>
        <p:spPr>
          <a:xfrm>
            <a:off x="4392978" y="3429000"/>
            <a:ext cx="7128461" cy="2585323"/>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角膜潰瘍</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かくまくかいよう</a:t>
            </a:r>
            <a:r>
              <a:rPr kumimoji="1" lang="en-US" altLang="ja-JP" dirty="0">
                <a:latin typeface="UD デジタル 教科書体 NP-B" panose="02020700000000000000" pitchFamily="18" charset="-128"/>
                <a:ea typeface="UD デジタル 教科書体 NP-B" panose="02020700000000000000" pitchFamily="18" charset="-128"/>
              </a:rPr>
              <a:t>]</a:t>
            </a:r>
          </a:p>
          <a:p>
            <a:r>
              <a:rPr kumimoji="1" lang="ja-JP" altLang="en-US" dirty="0">
                <a:latin typeface="UD デジタル 教科書体 NP-B" panose="02020700000000000000" pitchFamily="18" charset="-128"/>
                <a:ea typeface="UD デジタル 教科書体 NP-B" panose="02020700000000000000" pitchFamily="18" charset="-128"/>
              </a:rPr>
              <a:t>　角膜の上皮が傷ついた状態です。細菌が侵入して角膜炎になる</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と重症化するおそれが高くなります。</a:t>
            </a:r>
            <a:endParaRPr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眼が突出している短頭種の犬は角膜が傷つきやすいので注意。</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アレルギーで目をかいて傷つけたり、じゃれあっている時に</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傷ついたりします。</a:t>
            </a:r>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深く傷つくととても治りにくく、跡が残ることもあります。</a:t>
            </a:r>
            <a:endParaRPr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 xmlns:a16="http://schemas.microsoft.com/office/drawing/2014/main" id="{982CAFC8-9E90-93AB-E2CB-D50048BDC9FA}"/>
              </a:ext>
            </a:extLst>
          </p:cNvPr>
          <p:cNvSpPr txBox="1"/>
          <p:nvPr/>
        </p:nvSpPr>
        <p:spPr>
          <a:xfrm>
            <a:off x="4583832" y="6093296"/>
            <a:ext cx="5262979"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炎症の状態や原因に応じた点眼薬が処方されます</a:t>
            </a:r>
            <a:endParaRPr kumimoji="1" lang="ja-JP" altLang="en-US" dirty="0"/>
          </a:p>
        </p:txBody>
      </p:sp>
      <p:sp>
        <p:nvSpPr>
          <p:cNvPr id="2" name="フリーフォーム: 図形 1">
            <a:extLst>
              <a:ext uri="{FF2B5EF4-FFF2-40B4-BE49-F238E27FC236}">
                <a16:creationId xmlns="" xmlns:a16="http://schemas.microsoft.com/office/drawing/2014/main" id="{9CFB2152-6A0A-0C03-5F1B-7C92AD398D32}"/>
              </a:ext>
            </a:extLst>
          </p:cNvPr>
          <p:cNvSpPr/>
          <p:nvPr/>
        </p:nvSpPr>
        <p:spPr>
          <a:xfrm>
            <a:off x="853441" y="3509554"/>
            <a:ext cx="478970" cy="1358404"/>
          </a:xfrm>
          <a:custGeom>
            <a:avLst/>
            <a:gdLst>
              <a:gd name="connsiteX0" fmla="*/ 454485 w 454485"/>
              <a:gd name="connsiteY0" fmla="*/ 0 h 1384663"/>
              <a:gd name="connsiteX1" fmla="*/ 236771 w 454485"/>
              <a:gd name="connsiteY1" fmla="*/ 156755 h 1384663"/>
              <a:gd name="connsiteX2" fmla="*/ 97434 w 454485"/>
              <a:gd name="connsiteY2" fmla="*/ 330926 h 1384663"/>
              <a:gd name="connsiteX3" fmla="*/ 10348 w 454485"/>
              <a:gd name="connsiteY3" fmla="*/ 583475 h 1384663"/>
              <a:gd name="connsiteX4" fmla="*/ 10348 w 454485"/>
              <a:gd name="connsiteY4" fmla="*/ 879566 h 1384663"/>
              <a:gd name="connsiteX5" fmla="*/ 88725 w 454485"/>
              <a:gd name="connsiteY5" fmla="*/ 1071155 h 1384663"/>
              <a:gd name="connsiteX6" fmla="*/ 271605 w 454485"/>
              <a:gd name="connsiteY6" fmla="*/ 1297578 h 1384663"/>
              <a:gd name="connsiteX7" fmla="*/ 428360 w 454485"/>
              <a:gd name="connsiteY7" fmla="*/ 1384663 h 1384663"/>
              <a:gd name="connsiteX8" fmla="*/ 428360 w 454485"/>
              <a:gd name="connsiteY8" fmla="*/ 1384663 h 138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485" h="1384663">
                <a:moveTo>
                  <a:pt x="454485" y="0"/>
                </a:moveTo>
                <a:cubicBezTo>
                  <a:pt x="375382" y="50800"/>
                  <a:pt x="296279" y="101601"/>
                  <a:pt x="236771" y="156755"/>
                </a:cubicBezTo>
                <a:cubicBezTo>
                  <a:pt x="177263" y="211909"/>
                  <a:pt x="135171" y="259806"/>
                  <a:pt x="97434" y="330926"/>
                </a:cubicBezTo>
                <a:cubicBezTo>
                  <a:pt x="59697" y="402046"/>
                  <a:pt x="24862" y="492035"/>
                  <a:pt x="10348" y="583475"/>
                </a:cubicBezTo>
                <a:cubicBezTo>
                  <a:pt x="-4166" y="674915"/>
                  <a:pt x="-2715" y="798286"/>
                  <a:pt x="10348" y="879566"/>
                </a:cubicBezTo>
                <a:cubicBezTo>
                  <a:pt x="23411" y="960846"/>
                  <a:pt x="45182" y="1001486"/>
                  <a:pt x="88725" y="1071155"/>
                </a:cubicBezTo>
                <a:cubicBezTo>
                  <a:pt x="132268" y="1140824"/>
                  <a:pt x="214999" y="1245327"/>
                  <a:pt x="271605" y="1297578"/>
                </a:cubicBezTo>
                <a:cubicBezTo>
                  <a:pt x="328211" y="1349829"/>
                  <a:pt x="428360" y="1384663"/>
                  <a:pt x="428360" y="1384663"/>
                </a:cubicBezTo>
                <a:lnTo>
                  <a:pt x="428360" y="138466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 xmlns:a16="http://schemas.microsoft.com/office/drawing/2014/main" id="{9A273BCE-DF31-7585-4A4D-681CBE36025B}"/>
              </a:ext>
            </a:extLst>
          </p:cNvPr>
          <p:cNvCxnSpPr>
            <a:cxnSpLocks/>
          </p:cNvCxnSpPr>
          <p:nvPr/>
        </p:nvCxnSpPr>
        <p:spPr>
          <a:xfrm>
            <a:off x="1297578" y="3317967"/>
            <a:ext cx="69668" cy="1828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 xmlns:a16="http://schemas.microsoft.com/office/drawing/2014/main" id="{BD80FD87-62EC-FEDE-9933-01BEB00F9658}"/>
              </a:ext>
            </a:extLst>
          </p:cNvPr>
          <p:cNvCxnSpPr>
            <a:cxnSpLocks/>
          </p:cNvCxnSpPr>
          <p:nvPr/>
        </p:nvCxnSpPr>
        <p:spPr>
          <a:xfrm flipV="1">
            <a:off x="1210906" y="4841966"/>
            <a:ext cx="138921" cy="1654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円弧 5">
            <a:extLst>
              <a:ext uri="{FF2B5EF4-FFF2-40B4-BE49-F238E27FC236}">
                <a16:creationId xmlns="" xmlns:a16="http://schemas.microsoft.com/office/drawing/2014/main" id="{845EF298-7BE1-2394-3F65-467603596FDE}"/>
              </a:ext>
            </a:extLst>
          </p:cNvPr>
          <p:cNvSpPr/>
          <p:nvPr/>
        </p:nvSpPr>
        <p:spPr>
          <a:xfrm>
            <a:off x="9984432" y="476672"/>
            <a:ext cx="1080120" cy="1440160"/>
          </a:xfrm>
          <a:prstGeom prst="arc">
            <a:avLst>
              <a:gd name="adj1" fmla="val 6911364"/>
              <a:gd name="adj2" fmla="val 146305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円弧 6">
            <a:extLst>
              <a:ext uri="{FF2B5EF4-FFF2-40B4-BE49-F238E27FC236}">
                <a16:creationId xmlns="" xmlns:a16="http://schemas.microsoft.com/office/drawing/2014/main" id="{83A982EB-7937-771D-3307-27EDCD3FD403}"/>
              </a:ext>
            </a:extLst>
          </p:cNvPr>
          <p:cNvSpPr/>
          <p:nvPr/>
        </p:nvSpPr>
        <p:spPr>
          <a:xfrm>
            <a:off x="10416480" y="476672"/>
            <a:ext cx="1080120" cy="1440160"/>
          </a:xfrm>
          <a:prstGeom prst="arc">
            <a:avLst>
              <a:gd name="adj1" fmla="val 6911364"/>
              <a:gd name="adj2" fmla="val 146305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弧 11">
            <a:extLst>
              <a:ext uri="{FF2B5EF4-FFF2-40B4-BE49-F238E27FC236}">
                <a16:creationId xmlns="" xmlns:a16="http://schemas.microsoft.com/office/drawing/2014/main" id="{3DA83343-D343-B40D-A2F2-D494BA9D5E28}"/>
              </a:ext>
            </a:extLst>
          </p:cNvPr>
          <p:cNvSpPr/>
          <p:nvPr/>
        </p:nvSpPr>
        <p:spPr>
          <a:xfrm>
            <a:off x="10488488" y="476672"/>
            <a:ext cx="1080120" cy="1440160"/>
          </a:xfrm>
          <a:prstGeom prst="arc">
            <a:avLst>
              <a:gd name="adj1" fmla="val 6911364"/>
              <a:gd name="adj2" fmla="val 146305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a:extLst>
              <a:ext uri="{FF2B5EF4-FFF2-40B4-BE49-F238E27FC236}">
                <a16:creationId xmlns="" xmlns:a16="http://schemas.microsoft.com/office/drawing/2014/main" id="{E753E8C9-02E0-69DC-02E6-CDAF8B9BF352}"/>
              </a:ext>
            </a:extLst>
          </p:cNvPr>
          <p:cNvSpPr/>
          <p:nvPr/>
        </p:nvSpPr>
        <p:spPr>
          <a:xfrm>
            <a:off x="9912424" y="476672"/>
            <a:ext cx="1080120" cy="1440160"/>
          </a:xfrm>
          <a:prstGeom prst="arc">
            <a:avLst>
              <a:gd name="adj1" fmla="val 6911364"/>
              <a:gd name="adj2" fmla="val 146305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 xmlns:a16="http://schemas.microsoft.com/office/drawing/2014/main" id="{2F8EF92C-1BFC-B2F0-CA1E-6FC923282BE2}"/>
              </a:ext>
            </a:extLst>
          </p:cNvPr>
          <p:cNvSpPr txBox="1"/>
          <p:nvPr/>
        </p:nvSpPr>
        <p:spPr>
          <a:xfrm>
            <a:off x="10272464" y="260648"/>
            <a:ext cx="288032" cy="461665"/>
          </a:xfrm>
          <a:prstGeom prst="rect">
            <a:avLst/>
          </a:prstGeom>
          <a:noFill/>
        </p:spPr>
        <p:txBody>
          <a:bodyPr wrap="square" rtlCol="0">
            <a:spAutoFit/>
          </a:bodyPr>
          <a:lstStyle/>
          <a:p>
            <a:r>
              <a:rPr kumimoji="1" lang="ja-JP" altLang="en-US" sz="1200" dirty="0"/>
              <a:t>実質</a:t>
            </a:r>
          </a:p>
        </p:txBody>
      </p:sp>
      <p:sp>
        <p:nvSpPr>
          <p:cNvPr id="17" name="テキスト ボックス 16">
            <a:extLst>
              <a:ext uri="{FF2B5EF4-FFF2-40B4-BE49-F238E27FC236}">
                <a16:creationId xmlns="" xmlns:a16="http://schemas.microsoft.com/office/drawing/2014/main" id="{2195D079-9242-7F59-5840-A741E1E388FE}"/>
              </a:ext>
            </a:extLst>
          </p:cNvPr>
          <p:cNvSpPr txBox="1"/>
          <p:nvPr/>
        </p:nvSpPr>
        <p:spPr>
          <a:xfrm>
            <a:off x="10560496" y="260648"/>
            <a:ext cx="288032" cy="461665"/>
          </a:xfrm>
          <a:prstGeom prst="rect">
            <a:avLst/>
          </a:prstGeom>
          <a:noFill/>
        </p:spPr>
        <p:txBody>
          <a:bodyPr wrap="square" rtlCol="0">
            <a:spAutoFit/>
          </a:bodyPr>
          <a:lstStyle/>
          <a:p>
            <a:r>
              <a:rPr kumimoji="1" lang="ja-JP" altLang="en-US" sz="1200" dirty="0"/>
              <a:t>内皮</a:t>
            </a:r>
          </a:p>
        </p:txBody>
      </p:sp>
      <p:sp>
        <p:nvSpPr>
          <p:cNvPr id="18" name="テキスト ボックス 17">
            <a:extLst>
              <a:ext uri="{FF2B5EF4-FFF2-40B4-BE49-F238E27FC236}">
                <a16:creationId xmlns="" xmlns:a16="http://schemas.microsoft.com/office/drawing/2014/main" id="{603FAEBE-D1EE-C35E-B225-804956205835}"/>
              </a:ext>
            </a:extLst>
          </p:cNvPr>
          <p:cNvSpPr txBox="1"/>
          <p:nvPr/>
        </p:nvSpPr>
        <p:spPr>
          <a:xfrm>
            <a:off x="9912424" y="260648"/>
            <a:ext cx="288032" cy="461665"/>
          </a:xfrm>
          <a:prstGeom prst="rect">
            <a:avLst/>
          </a:prstGeom>
          <a:noFill/>
        </p:spPr>
        <p:txBody>
          <a:bodyPr wrap="square" rtlCol="0">
            <a:spAutoFit/>
          </a:bodyPr>
          <a:lstStyle/>
          <a:p>
            <a:r>
              <a:rPr kumimoji="1" lang="ja-JP" altLang="en-US" sz="1200" dirty="0"/>
              <a:t>上皮</a:t>
            </a:r>
          </a:p>
        </p:txBody>
      </p:sp>
      <p:sp>
        <p:nvSpPr>
          <p:cNvPr id="21" name="テキスト ボックス 20">
            <a:extLst>
              <a:ext uri="{FF2B5EF4-FFF2-40B4-BE49-F238E27FC236}">
                <a16:creationId xmlns="" xmlns:a16="http://schemas.microsoft.com/office/drawing/2014/main" id="{042C29AD-D11C-DA65-5F08-0217B882CFD3}"/>
              </a:ext>
            </a:extLst>
          </p:cNvPr>
          <p:cNvSpPr txBox="1"/>
          <p:nvPr/>
        </p:nvSpPr>
        <p:spPr>
          <a:xfrm>
            <a:off x="899386" y="3873883"/>
            <a:ext cx="504056" cy="523220"/>
          </a:xfrm>
          <a:prstGeom prst="rect">
            <a:avLst/>
          </a:prstGeom>
          <a:noFill/>
        </p:spPr>
        <p:txBody>
          <a:bodyPr wrap="square" rtlCol="0">
            <a:spAutoFit/>
          </a:bodyPr>
          <a:lstStyle/>
          <a:p>
            <a:r>
              <a:rPr kumimoji="1" lang="ja-JP" altLang="en-US" sz="1400" b="1" dirty="0"/>
              <a:t>前房</a:t>
            </a:r>
          </a:p>
        </p:txBody>
      </p:sp>
    </p:spTree>
    <p:extLst>
      <p:ext uri="{BB962C8B-B14F-4D97-AF65-F5344CB8AC3E}">
        <p14:creationId xmlns:p14="http://schemas.microsoft.com/office/powerpoint/2010/main" val="78867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結膜の疾患</a:t>
            </a:r>
          </a:p>
        </p:txBody>
      </p:sp>
      <p:sp>
        <p:nvSpPr>
          <p:cNvPr id="8" name="テキスト ボックス 7"/>
          <p:cNvSpPr txBox="1"/>
          <p:nvPr/>
        </p:nvSpPr>
        <p:spPr>
          <a:xfrm>
            <a:off x="1680753" y="1334680"/>
            <a:ext cx="10031871"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強膜（きょうまく：白目の部分）の表面や眼瞼（がんけん：まぶた）の内側をおおっている薄い膜です。</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多くの細い血管が分布し、貧血状態になると白くなるため、健康状態のチェックができます。</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 xmlns:a16="http://schemas.microsoft.com/office/drawing/2014/main" id="{197D754A-164E-E986-5221-9AB36254F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30" y="2505496"/>
            <a:ext cx="3275567" cy="3807786"/>
          </a:xfrm>
          <a:prstGeom prst="rect">
            <a:avLst/>
          </a:prstGeom>
        </p:spPr>
      </p:pic>
      <p:sp>
        <p:nvSpPr>
          <p:cNvPr id="4" name="フリーフォーム: 図形 3">
            <a:extLst>
              <a:ext uri="{FF2B5EF4-FFF2-40B4-BE49-F238E27FC236}">
                <a16:creationId xmlns="" xmlns:a16="http://schemas.microsoft.com/office/drawing/2014/main" id="{E000058A-A0E2-25EE-1694-829BD4736828}"/>
              </a:ext>
            </a:extLst>
          </p:cNvPr>
          <p:cNvSpPr/>
          <p:nvPr/>
        </p:nvSpPr>
        <p:spPr>
          <a:xfrm>
            <a:off x="1280160" y="3187245"/>
            <a:ext cx="496389" cy="426812"/>
          </a:xfrm>
          <a:custGeom>
            <a:avLst/>
            <a:gdLst>
              <a:gd name="connsiteX0" fmla="*/ 278674 w 496389"/>
              <a:gd name="connsiteY0" fmla="*/ 418104 h 426812"/>
              <a:gd name="connsiteX1" fmla="*/ 339634 w 496389"/>
              <a:gd name="connsiteY1" fmla="*/ 331018 h 426812"/>
              <a:gd name="connsiteX2" fmla="*/ 409303 w 496389"/>
              <a:gd name="connsiteY2" fmla="*/ 243932 h 426812"/>
              <a:gd name="connsiteX3" fmla="*/ 452846 w 496389"/>
              <a:gd name="connsiteY3" fmla="*/ 130721 h 426812"/>
              <a:gd name="connsiteX4" fmla="*/ 487680 w 496389"/>
              <a:gd name="connsiteY4" fmla="*/ 69761 h 426812"/>
              <a:gd name="connsiteX5" fmla="*/ 496389 w 496389"/>
              <a:gd name="connsiteY5" fmla="*/ 26218 h 426812"/>
              <a:gd name="connsiteX6" fmla="*/ 470263 w 496389"/>
              <a:gd name="connsiteY6" fmla="*/ 92 h 426812"/>
              <a:gd name="connsiteX7" fmla="*/ 374469 w 496389"/>
              <a:gd name="connsiteY7" fmla="*/ 34926 h 426812"/>
              <a:gd name="connsiteX8" fmla="*/ 330926 w 496389"/>
              <a:gd name="connsiteY8" fmla="*/ 87178 h 426812"/>
              <a:gd name="connsiteX9" fmla="*/ 252549 w 496389"/>
              <a:gd name="connsiteY9" fmla="*/ 165555 h 426812"/>
              <a:gd name="connsiteX10" fmla="*/ 174171 w 496389"/>
              <a:gd name="connsiteY10" fmla="*/ 235224 h 426812"/>
              <a:gd name="connsiteX11" fmla="*/ 121920 w 496389"/>
              <a:gd name="connsiteY11" fmla="*/ 304892 h 426812"/>
              <a:gd name="connsiteX12" fmla="*/ 95794 w 496389"/>
              <a:gd name="connsiteY12" fmla="*/ 383269 h 426812"/>
              <a:gd name="connsiteX13" fmla="*/ 0 w 496389"/>
              <a:gd name="connsiteY13" fmla="*/ 426812 h 426812"/>
              <a:gd name="connsiteX14" fmla="*/ 0 w 496389"/>
              <a:gd name="connsiteY14" fmla="*/ 426812 h 4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6389" h="426812">
                <a:moveTo>
                  <a:pt x="278674" y="418104"/>
                </a:moveTo>
                <a:cubicBezTo>
                  <a:pt x="298268" y="389075"/>
                  <a:pt x="317863" y="360047"/>
                  <a:pt x="339634" y="331018"/>
                </a:cubicBezTo>
                <a:cubicBezTo>
                  <a:pt x="361406" y="301989"/>
                  <a:pt x="390434" y="277315"/>
                  <a:pt x="409303" y="243932"/>
                </a:cubicBezTo>
                <a:cubicBezTo>
                  <a:pt x="428172" y="210549"/>
                  <a:pt x="439783" y="159749"/>
                  <a:pt x="452846" y="130721"/>
                </a:cubicBezTo>
                <a:cubicBezTo>
                  <a:pt x="465909" y="101693"/>
                  <a:pt x="480423" y="87178"/>
                  <a:pt x="487680" y="69761"/>
                </a:cubicBezTo>
                <a:cubicBezTo>
                  <a:pt x="494937" y="52344"/>
                  <a:pt x="496389" y="26218"/>
                  <a:pt x="496389" y="26218"/>
                </a:cubicBezTo>
                <a:cubicBezTo>
                  <a:pt x="493486" y="14607"/>
                  <a:pt x="490583" y="-1359"/>
                  <a:pt x="470263" y="92"/>
                </a:cubicBezTo>
                <a:cubicBezTo>
                  <a:pt x="449943" y="1543"/>
                  <a:pt x="397692" y="20412"/>
                  <a:pt x="374469" y="34926"/>
                </a:cubicBezTo>
                <a:cubicBezTo>
                  <a:pt x="351246" y="49440"/>
                  <a:pt x="351246" y="65407"/>
                  <a:pt x="330926" y="87178"/>
                </a:cubicBezTo>
                <a:cubicBezTo>
                  <a:pt x="310606" y="108949"/>
                  <a:pt x="278675" y="140881"/>
                  <a:pt x="252549" y="165555"/>
                </a:cubicBezTo>
                <a:cubicBezTo>
                  <a:pt x="226423" y="190229"/>
                  <a:pt x="195942" y="212001"/>
                  <a:pt x="174171" y="235224"/>
                </a:cubicBezTo>
                <a:cubicBezTo>
                  <a:pt x="152399" y="258447"/>
                  <a:pt x="134983" y="280218"/>
                  <a:pt x="121920" y="304892"/>
                </a:cubicBezTo>
                <a:cubicBezTo>
                  <a:pt x="108857" y="329566"/>
                  <a:pt x="116114" y="362949"/>
                  <a:pt x="95794" y="383269"/>
                </a:cubicBezTo>
                <a:cubicBezTo>
                  <a:pt x="75474" y="403589"/>
                  <a:pt x="0" y="426812"/>
                  <a:pt x="0" y="426812"/>
                </a:cubicBezTo>
                <a:lnTo>
                  <a:pt x="0" y="426812"/>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 xmlns:a16="http://schemas.microsoft.com/office/drawing/2014/main" id="{EA0366CB-F5BB-BDCB-FCBB-57214EFF1220}"/>
              </a:ext>
            </a:extLst>
          </p:cNvPr>
          <p:cNvSpPr/>
          <p:nvPr/>
        </p:nvSpPr>
        <p:spPr>
          <a:xfrm>
            <a:off x="1288869" y="5059680"/>
            <a:ext cx="482196" cy="586826"/>
          </a:xfrm>
          <a:custGeom>
            <a:avLst/>
            <a:gdLst>
              <a:gd name="connsiteX0" fmla="*/ 191588 w 482196"/>
              <a:gd name="connsiteY0" fmla="*/ 0 h 586826"/>
              <a:gd name="connsiteX1" fmla="*/ 278674 w 482196"/>
              <a:gd name="connsiteY1" fmla="*/ 165463 h 586826"/>
              <a:gd name="connsiteX2" fmla="*/ 435428 w 482196"/>
              <a:gd name="connsiteY2" fmla="*/ 426720 h 586826"/>
              <a:gd name="connsiteX3" fmla="*/ 478971 w 482196"/>
              <a:gd name="connsiteY3" fmla="*/ 548640 h 586826"/>
              <a:gd name="connsiteX4" fmla="*/ 478971 w 482196"/>
              <a:gd name="connsiteY4" fmla="*/ 583474 h 586826"/>
              <a:gd name="connsiteX5" fmla="*/ 452845 w 482196"/>
              <a:gd name="connsiteY5" fmla="*/ 583474 h 586826"/>
              <a:gd name="connsiteX6" fmla="*/ 400594 w 482196"/>
              <a:gd name="connsiteY6" fmla="*/ 566057 h 586826"/>
              <a:gd name="connsiteX7" fmla="*/ 339634 w 482196"/>
              <a:gd name="connsiteY7" fmla="*/ 513806 h 586826"/>
              <a:gd name="connsiteX8" fmla="*/ 243840 w 482196"/>
              <a:gd name="connsiteY8" fmla="*/ 400594 h 586826"/>
              <a:gd name="connsiteX9" fmla="*/ 174171 w 482196"/>
              <a:gd name="connsiteY9" fmla="*/ 296091 h 586826"/>
              <a:gd name="connsiteX10" fmla="*/ 104502 w 482196"/>
              <a:gd name="connsiteY10" fmla="*/ 217714 h 586826"/>
              <a:gd name="connsiteX11" fmla="*/ 0 w 482196"/>
              <a:gd name="connsiteY11" fmla="*/ 139337 h 586826"/>
              <a:gd name="connsiteX12" fmla="*/ 0 w 482196"/>
              <a:gd name="connsiteY12" fmla="*/ 139337 h 58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196" h="586826">
                <a:moveTo>
                  <a:pt x="191588" y="0"/>
                </a:moveTo>
                <a:cubicBezTo>
                  <a:pt x="214811" y="47171"/>
                  <a:pt x="238034" y="94343"/>
                  <a:pt x="278674" y="165463"/>
                </a:cubicBezTo>
                <a:cubicBezTo>
                  <a:pt x="319314" y="236583"/>
                  <a:pt x="402045" y="362857"/>
                  <a:pt x="435428" y="426720"/>
                </a:cubicBezTo>
                <a:cubicBezTo>
                  <a:pt x="468811" y="490583"/>
                  <a:pt x="471714" y="522514"/>
                  <a:pt x="478971" y="548640"/>
                </a:cubicBezTo>
                <a:cubicBezTo>
                  <a:pt x="486228" y="574766"/>
                  <a:pt x="478971" y="583474"/>
                  <a:pt x="478971" y="583474"/>
                </a:cubicBezTo>
                <a:cubicBezTo>
                  <a:pt x="474617" y="589280"/>
                  <a:pt x="465908" y="586377"/>
                  <a:pt x="452845" y="583474"/>
                </a:cubicBezTo>
                <a:cubicBezTo>
                  <a:pt x="439782" y="580571"/>
                  <a:pt x="419462" y="577668"/>
                  <a:pt x="400594" y="566057"/>
                </a:cubicBezTo>
                <a:cubicBezTo>
                  <a:pt x="381726" y="554446"/>
                  <a:pt x="365760" y="541383"/>
                  <a:pt x="339634" y="513806"/>
                </a:cubicBezTo>
                <a:cubicBezTo>
                  <a:pt x="313508" y="486229"/>
                  <a:pt x="271417" y="436880"/>
                  <a:pt x="243840" y="400594"/>
                </a:cubicBezTo>
                <a:cubicBezTo>
                  <a:pt x="216263" y="364308"/>
                  <a:pt x="197394" y="326571"/>
                  <a:pt x="174171" y="296091"/>
                </a:cubicBezTo>
                <a:cubicBezTo>
                  <a:pt x="150948" y="265611"/>
                  <a:pt x="133530" y="243840"/>
                  <a:pt x="104502" y="217714"/>
                </a:cubicBezTo>
                <a:cubicBezTo>
                  <a:pt x="75474" y="191588"/>
                  <a:pt x="0" y="139337"/>
                  <a:pt x="0" y="139337"/>
                </a:cubicBezTo>
                <a:lnTo>
                  <a:pt x="0" y="139337"/>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 xmlns:a16="http://schemas.microsoft.com/office/drawing/2014/main" id="{0822D4F5-4760-C579-D42C-A9CDA273DC22}"/>
              </a:ext>
            </a:extLst>
          </p:cNvPr>
          <p:cNvSpPr txBox="1"/>
          <p:nvPr/>
        </p:nvSpPr>
        <p:spPr>
          <a:xfrm>
            <a:off x="644056" y="1335105"/>
            <a:ext cx="1036697" cy="523220"/>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結膜</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 xmlns:a16="http://schemas.microsoft.com/office/drawing/2014/main" id="{630705C8-9C74-21BB-86AE-780C4D745BAA}"/>
              </a:ext>
            </a:extLst>
          </p:cNvPr>
          <p:cNvSpPr txBox="1"/>
          <p:nvPr/>
        </p:nvSpPr>
        <p:spPr>
          <a:xfrm>
            <a:off x="4392979" y="2350985"/>
            <a:ext cx="7128460" cy="1200329"/>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結膜炎</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けつまくえん</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「結膜が赤い」「涙が出る」「眼脂</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がんし</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（目やに）」が主症　　</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latin typeface="UD デジタル 教科書体 NP-B" panose="02020700000000000000" pitchFamily="18" charset="-128"/>
                <a:ea typeface="UD デジタル 教科書体 NP-B" panose="02020700000000000000" pitchFamily="18" charset="-128"/>
              </a:rPr>
              <a:t>状です。細菌・ウイルスなどの</a:t>
            </a:r>
            <a:r>
              <a:rPr lang="ja-JP" altLang="en-US" dirty="0">
                <a:latin typeface="UD デジタル 教科書体 NP-B" panose="02020700000000000000" pitchFamily="18" charset="-128"/>
                <a:ea typeface="UD デジタル 教科書体 NP-B" panose="02020700000000000000" pitchFamily="18" charset="-128"/>
              </a:rPr>
              <a:t>感染、外傷や異物、アレルギーに</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より炎症がおこります。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 xmlns:a16="http://schemas.microsoft.com/office/drawing/2014/main" id="{FAC9A493-52F3-03A9-C1FE-26415BF9D967}"/>
              </a:ext>
            </a:extLst>
          </p:cNvPr>
          <p:cNvSpPr txBox="1"/>
          <p:nvPr/>
        </p:nvSpPr>
        <p:spPr>
          <a:xfrm>
            <a:off x="4392978" y="3864429"/>
            <a:ext cx="7128461" cy="923330"/>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ドライアイ（乾性結膜炎）</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「結膜が赤い」 「</a:t>
            </a:r>
            <a:r>
              <a:rPr kumimoji="1" lang="ja-JP" altLang="en-US" dirty="0">
                <a:latin typeface="UD デジタル 教科書体 NP-B" panose="02020700000000000000" pitchFamily="18" charset="-128"/>
                <a:ea typeface="UD デジタル 教科書体 NP-B" panose="02020700000000000000" pitchFamily="18" charset="-128"/>
              </a:rPr>
              <a:t>涙の減少」「眼脂」が主症状です。重くなる</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latin typeface="UD デジタル 教科書体 NP-B" panose="02020700000000000000" pitchFamily="18" charset="-128"/>
                <a:ea typeface="UD デジタル 教科書体 NP-B" panose="02020700000000000000" pitchFamily="18" charset="-128"/>
              </a:rPr>
              <a:t>とほとんど眼を開けていられなくなります。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 xmlns:a16="http://schemas.microsoft.com/office/drawing/2014/main" id="{741C854C-B6BD-5068-6C43-C86C22C5118C}"/>
              </a:ext>
            </a:extLst>
          </p:cNvPr>
          <p:cNvSpPr txBox="1"/>
          <p:nvPr/>
        </p:nvSpPr>
        <p:spPr>
          <a:xfrm>
            <a:off x="4392978" y="5661248"/>
            <a:ext cx="5262979"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炎症の状態や原因に応じた点眼薬が処方されます</a:t>
            </a:r>
            <a:endParaRPr kumimoji="1" lang="ja-JP" altLang="en-US" dirty="0"/>
          </a:p>
        </p:txBody>
      </p:sp>
      <p:sp>
        <p:nvSpPr>
          <p:cNvPr id="2" name="テキスト ボックス 1">
            <a:extLst>
              <a:ext uri="{FF2B5EF4-FFF2-40B4-BE49-F238E27FC236}">
                <a16:creationId xmlns="" xmlns:a16="http://schemas.microsoft.com/office/drawing/2014/main" id="{26A4E42A-9B97-CA5B-3269-78482D91CEE2}"/>
              </a:ext>
            </a:extLst>
          </p:cNvPr>
          <p:cNvSpPr txBox="1"/>
          <p:nvPr/>
        </p:nvSpPr>
        <p:spPr>
          <a:xfrm>
            <a:off x="4655840" y="4725144"/>
            <a:ext cx="5139548" cy="369332"/>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シーズー・パグ・</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ブルドッグ</a:t>
            </a:r>
            <a:r>
              <a:rPr kumimoji="1" lang="en-US" altLang="ja-JP" dirty="0" smtClean="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短頭種犬）に</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多い</a:t>
            </a:r>
            <a:endParaRPr kumimoji="1" lang="ja-JP" altLang="en-US" dirty="0"/>
          </a:p>
        </p:txBody>
      </p:sp>
    </p:spTree>
    <p:extLst>
      <p:ext uri="{BB962C8B-B14F-4D97-AF65-F5344CB8AC3E}">
        <p14:creationId xmlns:p14="http://schemas.microsoft.com/office/powerpoint/2010/main" val="118105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水晶体</a:t>
            </a:r>
            <a:r>
              <a:rPr kumimoji="1" lang="ja-JP" altLang="en-US" dirty="0">
                <a:latin typeface="UD デジタル 教科書体 NP-B" panose="02020700000000000000" pitchFamily="18" charset="-128"/>
                <a:ea typeface="UD デジタル 教科書体 NP-B" panose="02020700000000000000" pitchFamily="18" charset="-128"/>
              </a:rPr>
              <a:t>の疾患</a:t>
            </a:r>
          </a:p>
        </p:txBody>
      </p:sp>
      <p:sp>
        <p:nvSpPr>
          <p:cNvPr id="8" name="テキスト ボックス 7"/>
          <p:cNvSpPr txBox="1"/>
          <p:nvPr/>
        </p:nvSpPr>
        <p:spPr>
          <a:xfrm>
            <a:off x="2037430" y="1334680"/>
            <a:ext cx="8473817"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光を目の奥の網膜に集めるレンズの働きをします。犬猫の水晶体はヒトより厚く、暗い場所でも光を集めやすくしています。</a:t>
            </a:r>
          </a:p>
        </p:txBody>
      </p:sp>
      <p:sp>
        <p:nvSpPr>
          <p:cNvPr id="9" name="テキスト ボックス 8">
            <a:extLst>
              <a:ext uri="{FF2B5EF4-FFF2-40B4-BE49-F238E27FC236}">
                <a16:creationId xmlns="" xmlns:a16="http://schemas.microsoft.com/office/drawing/2014/main" id="{0822D4F5-4760-C579-D42C-A9CDA273DC22}"/>
              </a:ext>
            </a:extLst>
          </p:cNvPr>
          <p:cNvSpPr txBox="1"/>
          <p:nvPr/>
        </p:nvSpPr>
        <p:spPr>
          <a:xfrm>
            <a:off x="644056" y="1335105"/>
            <a:ext cx="1393374" cy="523220"/>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水晶体</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 xmlns:a16="http://schemas.microsoft.com/office/drawing/2014/main" id="{630705C8-9C74-21BB-86AE-780C4D745BAA}"/>
              </a:ext>
            </a:extLst>
          </p:cNvPr>
          <p:cNvSpPr txBox="1"/>
          <p:nvPr/>
        </p:nvSpPr>
        <p:spPr>
          <a:xfrm>
            <a:off x="4392979" y="2350985"/>
            <a:ext cx="7128460" cy="1200329"/>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はくないしょう</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水晶体の一部や全部が白く濁り、光が網膜に届かなくなります。　　</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「ものにぶつかる」「ボールを追えなくなる」など視力障害が見</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られます</a:t>
            </a:r>
            <a:r>
              <a:rPr lang="ja-JP" altLang="en-US" dirty="0" smtClean="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 xmlns:a16="http://schemas.microsoft.com/office/drawing/2014/main" id="{FAC9A493-52F3-03A9-C1FE-26415BF9D967}"/>
              </a:ext>
            </a:extLst>
          </p:cNvPr>
          <p:cNvSpPr txBox="1"/>
          <p:nvPr/>
        </p:nvSpPr>
        <p:spPr>
          <a:xfrm>
            <a:off x="4392978" y="3864429"/>
            <a:ext cx="7128461" cy="1754326"/>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核</a:t>
            </a:r>
            <a:r>
              <a:rPr kumimoji="1" lang="ja-JP" altLang="en-US" dirty="0">
                <a:latin typeface="UD デジタル 教科書体 NP-B" panose="02020700000000000000" pitchFamily="18" charset="-128"/>
                <a:ea typeface="UD デジタル 教科書体 NP-B" panose="02020700000000000000" pitchFamily="18" charset="-128"/>
              </a:rPr>
              <a:t>硬化症</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かくこうかしょう</a:t>
            </a:r>
            <a:r>
              <a:rPr kumimoji="1" lang="en-US" altLang="ja-JP" dirty="0">
                <a:latin typeface="UD デジタル 教科書体 NP-B" panose="02020700000000000000" pitchFamily="18" charset="-128"/>
                <a:ea typeface="UD デジタル 教科書体 NP-B" panose="02020700000000000000" pitchFamily="18" charset="-128"/>
              </a:rPr>
              <a:t>]</a:t>
            </a:r>
          </a:p>
          <a:p>
            <a:r>
              <a:rPr lang="ja-JP" altLang="en-US" dirty="0">
                <a:latin typeface="UD デジタル 教科書体 NP-B" panose="02020700000000000000" pitchFamily="18" charset="-128"/>
                <a:ea typeface="UD デジタル 教科書体 NP-B" panose="02020700000000000000" pitchFamily="18" charset="-128"/>
              </a:rPr>
              <a:t>　老化で水晶体の内部にある核の水分が減少し硬くなった状態です。</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a:t>
            </a:r>
            <a:r>
              <a:rPr lang="ja-JP" altLang="en-US" dirty="0">
                <a:solidFill>
                  <a:srgbClr val="0070C0"/>
                </a:solidFill>
                <a:latin typeface="UD デジタル 教科書体 NP-B" panose="02020700000000000000" pitchFamily="18" charset="-128"/>
                <a:ea typeface="UD デジタル 教科書体 NP-B" panose="02020700000000000000" pitchFamily="18" charset="-128"/>
              </a:rPr>
              <a:t>水晶体の中心部分に丸く青白い輪</a:t>
            </a:r>
            <a:r>
              <a:rPr lang="ja-JP" altLang="en-US" dirty="0">
                <a:latin typeface="UD デジタル 教科書体 NP-B" panose="02020700000000000000" pitchFamily="18" charset="-128"/>
                <a:ea typeface="UD デジタル 教科書体 NP-B" panose="02020700000000000000" pitchFamily="18" charset="-128"/>
              </a:rPr>
              <a:t>が見えます。光は網膜に届くの</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で視力障害はなく、夜間見えにくくなるといわれています。</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特に治療はせず経過観察をします。</a:t>
            </a:r>
            <a:endParaRPr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白内障とよく間違えられるので正確な診断が必要です。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 xmlns:a16="http://schemas.microsoft.com/office/drawing/2014/main" id="{741C854C-B6BD-5068-6C43-C86C22C5118C}"/>
              </a:ext>
            </a:extLst>
          </p:cNvPr>
          <p:cNvSpPr txBox="1"/>
          <p:nvPr/>
        </p:nvSpPr>
        <p:spPr>
          <a:xfrm>
            <a:off x="4392978" y="5836828"/>
            <a:ext cx="7571303" cy="646331"/>
          </a:xfrm>
          <a:prstGeom prst="rect">
            <a:avLst/>
          </a:prstGeom>
          <a:noFill/>
        </p:spPr>
        <p:txBody>
          <a:bodyPr wrap="non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白内障は、進行を遅らせる点眼薬の処方や外科的治療が行われます。</a:t>
            </a:r>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プードル、レトリバーなど遺伝性白内障も多く</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みられます。</a:t>
            </a:r>
            <a:endParaRPr kumimoji="1" lang="ja-JP" altLang="en-US" dirty="0"/>
          </a:p>
        </p:txBody>
      </p:sp>
      <p:pic>
        <p:nvPicPr>
          <p:cNvPr id="4" name="図 3">
            <a:extLst>
              <a:ext uri="{FF2B5EF4-FFF2-40B4-BE49-F238E27FC236}">
                <a16:creationId xmlns="" xmlns:a16="http://schemas.microsoft.com/office/drawing/2014/main" id="{3E686275-6570-2B24-2AA9-E2CADB6C2FFE}"/>
              </a:ext>
            </a:extLst>
          </p:cNvPr>
          <p:cNvPicPr>
            <a:picLocks noChangeAspect="1"/>
          </p:cNvPicPr>
          <p:nvPr/>
        </p:nvPicPr>
        <p:blipFill>
          <a:blip r:embed="rId3"/>
          <a:stretch>
            <a:fillRect/>
          </a:stretch>
        </p:blipFill>
        <p:spPr>
          <a:xfrm>
            <a:off x="310204" y="1950721"/>
            <a:ext cx="3953101" cy="3546262"/>
          </a:xfrm>
          <a:prstGeom prst="rect">
            <a:avLst/>
          </a:prstGeom>
        </p:spPr>
      </p:pic>
      <p:sp>
        <p:nvSpPr>
          <p:cNvPr id="2" name="テキスト ボックス 1"/>
          <p:cNvSpPr txBox="1"/>
          <p:nvPr/>
        </p:nvSpPr>
        <p:spPr>
          <a:xfrm>
            <a:off x="4722829" y="2352340"/>
            <a:ext cx="877163" cy="369332"/>
          </a:xfrm>
          <a:prstGeom prst="rect">
            <a:avLst/>
          </a:prstGeom>
          <a:noFill/>
        </p:spPr>
        <p:txBody>
          <a:bodyPr wrap="none" rtlCol="0">
            <a:spAutoFit/>
          </a:bodyPr>
          <a:lstStyle/>
          <a:p>
            <a:r>
              <a:rPr kumimoji="1" lang="ja-JP" altLang="en-US" b="1" dirty="0" smtClean="0">
                <a:solidFill>
                  <a:srgbClr val="FF0000"/>
                </a:solidFill>
                <a:latin typeface="UD デジタル 教科書体 NP-B" panose="02020700000000000000" pitchFamily="18" charset="-128"/>
                <a:ea typeface="UD デジタル 教科書体 NP-B" panose="02020700000000000000" pitchFamily="18" charset="-128"/>
              </a:rPr>
              <a:t>白内障</a:t>
            </a:r>
            <a:endPar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4579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45981"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毛様体周辺</a:t>
            </a:r>
            <a:r>
              <a:rPr kumimoji="1" lang="ja-JP" altLang="en-US" dirty="0">
                <a:latin typeface="UD デジタル 教科書体 NP-B" panose="02020700000000000000" pitchFamily="18" charset="-128"/>
                <a:ea typeface="UD デジタル 教科書体 NP-B" panose="02020700000000000000" pitchFamily="18" charset="-128"/>
              </a:rPr>
              <a:t>の疾患</a:t>
            </a:r>
          </a:p>
        </p:txBody>
      </p:sp>
      <p:sp>
        <p:nvSpPr>
          <p:cNvPr id="8" name="テキスト ボックス 7"/>
          <p:cNvSpPr txBox="1"/>
          <p:nvPr/>
        </p:nvSpPr>
        <p:spPr>
          <a:xfrm>
            <a:off x="2037430" y="1334680"/>
            <a:ext cx="8473817" cy="1200329"/>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血管と筋肉を多く持ち、筋肉を伸縮させ水晶体の厚さを変化させます。遠いものは水晶体を薄く、近いものは厚くして</a:t>
            </a:r>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ピント合わせ</a:t>
            </a:r>
            <a:r>
              <a:rPr kumimoji="1" lang="ja-JP" altLang="en-US" dirty="0">
                <a:latin typeface="UD デジタル 教科書体 NP-B" panose="02020700000000000000" pitchFamily="18" charset="-128"/>
                <a:ea typeface="UD デジタル 教科書体 NP-B" panose="02020700000000000000" pitchFamily="18" charset="-128"/>
              </a:rPr>
              <a:t>（遠近調整）をしています。</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また、眼内に栄養を与える</a:t>
            </a:r>
            <a:r>
              <a:rPr lang="ja-JP" altLang="en-US" dirty="0">
                <a:solidFill>
                  <a:srgbClr val="0070C0"/>
                </a:solidFill>
                <a:latin typeface="UD デジタル 教科書体 NP-B" panose="02020700000000000000" pitchFamily="18" charset="-128"/>
                <a:ea typeface="UD デジタル 教科書体 NP-B" panose="02020700000000000000" pitchFamily="18" charset="-128"/>
              </a:rPr>
              <a:t>房水</a:t>
            </a:r>
            <a:r>
              <a:rPr lang="en-US" altLang="ja-JP" dirty="0">
                <a:solidFill>
                  <a:srgbClr val="0070C0"/>
                </a:solidFill>
                <a:latin typeface="UD デジタル 教科書体 NP-B" panose="02020700000000000000" pitchFamily="18" charset="-128"/>
                <a:ea typeface="UD デジタル 教科書体 NP-B" panose="02020700000000000000" pitchFamily="18" charset="-128"/>
              </a:rPr>
              <a:t>[</a:t>
            </a:r>
            <a:r>
              <a:rPr lang="ja-JP" altLang="en-US" dirty="0">
                <a:solidFill>
                  <a:srgbClr val="0070C0"/>
                </a:solidFill>
                <a:latin typeface="UD デジタル 教科書体 NP-B" panose="02020700000000000000" pitchFamily="18" charset="-128"/>
                <a:ea typeface="UD デジタル 教科書体 NP-B" panose="02020700000000000000" pitchFamily="18" charset="-128"/>
              </a:rPr>
              <a:t>ぼうすい</a:t>
            </a:r>
            <a:r>
              <a:rPr lang="en-US" altLang="ja-JP" dirty="0">
                <a:solidFill>
                  <a:srgbClr val="0070C0"/>
                </a:solidFill>
                <a:latin typeface="UD デジタル 教科書体 NP-B" panose="02020700000000000000" pitchFamily="18" charset="-128"/>
                <a:ea typeface="UD デジタル 教科書体 NP-B" panose="02020700000000000000" pitchFamily="18" charset="-128"/>
              </a:rPr>
              <a:t>]</a:t>
            </a:r>
            <a:r>
              <a:rPr lang="ja-JP" altLang="en-US" dirty="0">
                <a:solidFill>
                  <a:srgbClr val="0070C0"/>
                </a:solidFill>
                <a:latin typeface="UD デジタル 教科書体 NP-B" panose="02020700000000000000" pitchFamily="18" charset="-128"/>
                <a:ea typeface="UD デジタル 教科書体 NP-B" panose="02020700000000000000" pitchFamily="18" charset="-128"/>
              </a:rPr>
              <a:t>を作り</a:t>
            </a:r>
            <a:r>
              <a:rPr lang="ja-JP" altLang="en-US" dirty="0">
                <a:latin typeface="UD デジタル 教科書体 NP-B" panose="02020700000000000000" pitchFamily="18" charset="-128"/>
                <a:ea typeface="UD デジタル 教科書体 NP-B" panose="02020700000000000000" pitchFamily="18" charset="-128"/>
              </a:rPr>
              <a:t>角膜と水晶体の空間（</a:t>
            </a:r>
            <a:r>
              <a:rPr lang="ja-JP" altLang="en-US" dirty="0" smtClean="0">
                <a:latin typeface="UD デジタル 教科書体 NP-B" panose="02020700000000000000" pitchFamily="18" charset="-128"/>
                <a:ea typeface="UD デジタル 教科書体 NP-B" panose="02020700000000000000" pitchFamily="18" charset="-128"/>
              </a:rPr>
              <a:t>前房</a:t>
            </a:r>
            <a:r>
              <a:rPr lang="ja-JP" altLang="en-US" dirty="0">
                <a:latin typeface="UD デジタル 教科書体 NP-B" panose="02020700000000000000" pitchFamily="18" charset="-128"/>
                <a:ea typeface="UD デジタル 教科書体 NP-B" panose="02020700000000000000" pitchFamily="18" charset="-128"/>
              </a:rPr>
              <a:t>）に送り出しています。</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 xmlns:a16="http://schemas.microsoft.com/office/drawing/2014/main" id="{0822D4F5-4760-C579-D42C-A9CDA273DC22}"/>
              </a:ext>
            </a:extLst>
          </p:cNvPr>
          <p:cNvSpPr txBox="1"/>
          <p:nvPr/>
        </p:nvSpPr>
        <p:spPr>
          <a:xfrm>
            <a:off x="644056" y="1335105"/>
            <a:ext cx="1393374" cy="523220"/>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毛様体</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 xmlns:a16="http://schemas.microsoft.com/office/drawing/2014/main" id="{630705C8-9C74-21BB-86AE-780C4D745BAA}"/>
              </a:ext>
            </a:extLst>
          </p:cNvPr>
          <p:cNvSpPr txBox="1"/>
          <p:nvPr/>
        </p:nvSpPr>
        <p:spPr>
          <a:xfrm>
            <a:off x="5373189" y="2670405"/>
            <a:ext cx="6148250" cy="1754326"/>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りょくないしょう</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毛様体で作られた房水は隅角</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ぐうかく</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という部分から　</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排出されていますが、うまく排出されなくなると房水が</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溜まり眼球内の圧力（眼圧</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がんあつ</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）が高くなり痛み</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や涙がでます。</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重症になると網膜や視神経を圧迫障害し失明します。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 xmlns:a16="http://schemas.microsoft.com/office/drawing/2014/main" id="{741C854C-B6BD-5068-6C43-C86C22C5118C}"/>
              </a:ext>
            </a:extLst>
          </p:cNvPr>
          <p:cNvSpPr txBox="1"/>
          <p:nvPr/>
        </p:nvSpPr>
        <p:spPr>
          <a:xfrm>
            <a:off x="4014651" y="4707492"/>
            <a:ext cx="7611292" cy="2031325"/>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初期症状は視野が狭くなりますが動物はそれを伝えられないので、症状に気づいて病院に来たとき</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は</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眼圧が上昇しています。眼圧が高い状態が数日間続いただけで失明</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することもあるので、救急の</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眼科疾患です。</a:t>
            </a:r>
            <a:endParaRPr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眼圧を低下させる点眼薬の処方や外科的治療などが行われます。</a:t>
            </a:r>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秋田犬、シベリアンハスキー、ビーグル、</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マルチーズなどに多くみられます。</a:t>
            </a:r>
            <a:endParaRPr kumimoji="1" lang="ja-JP" altLang="en-US" dirty="0"/>
          </a:p>
        </p:txBody>
      </p:sp>
      <p:grpSp>
        <p:nvGrpSpPr>
          <p:cNvPr id="14" name="グループ化 13">
            <a:extLst>
              <a:ext uri="{FF2B5EF4-FFF2-40B4-BE49-F238E27FC236}">
                <a16:creationId xmlns="" xmlns:a16="http://schemas.microsoft.com/office/drawing/2014/main" id="{8C8F7067-9287-CB74-903C-59D5B01EFD58}"/>
              </a:ext>
            </a:extLst>
          </p:cNvPr>
          <p:cNvGrpSpPr/>
          <p:nvPr/>
        </p:nvGrpSpPr>
        <p:grpSpPr>
          <a:xfrm>
            <a:off x="-78378" y="2753045"/>
            <a:ext cx="3906059" cy="3504063"/>
            <a:chOff x="82087" y="1753991"/>
            <a:chExt cx="5552381" cy="4980952"/>
          </a:xfrm>
        </p:grpSpPr>
        <p:pic>
          <p:nvPicPr>
            <p:cNvPr id="2" name="図 1">
              <a:extLst>
                <a:ext uri="{FF2B5EF4-FFF2-40B4-BE49-F238E27FC236}">
                  <a16:creationId xmlns="" xmlns:a16="http://schemas.microsoft.com/office/drawing/2014/main" id="{F876ADCD-2387-5866-81CF-3D9569EF5BB4}"/>
                </a:ext>
              </a:extLst>
            </p:cNvPr>
            <p:cNvPicPr>
              <a:picLocks noChangeAspect="1"/>
            </p:cNvPicPr>
            <p:nvPr/>
          </p:nvPicPr>
          <p:blipFill>
            <a:blip r:embed="rId3"/>
            <a:stretch>
              <a:fillRect/>
            </a:stretch>
          </p:blipFill>
          <p:spPr>
            <a:xfrm>
              <a:off x="82087" y="1753991"/>
              <a:ext cx="5552381" cy="4980952"/>
            </a:xfrm>
            <a:prstGeom prst="rect">
              <a:avLst/>
            </a:prstGeom>
          </p:spPr>
        </p:pic>
        <p:cxnSp>
          <p:nvCxnSpPr>
            <p:cNvPr id="6" name="直線コネクタ 5">
              <a:extLst>
                <a:ext uri="{FF2B5EF4-FFF2-40B4-BE49-F238E27FC236}">
                  <a16:creationId xmlns="" xmlns:a16="http://schemas.microsoft.com/office/drawing/2014/main" id="{A6B6C977-4AE1-F9C5-9D87-50711E248E71}"/>
                </a:ext>
              </a:extLst>
            </p:cNvPr>
            <p:cNvCxnSpPr/>
            <p:nvPr/>
          </p:nvCxnSpPr>
          <p:spPr>
            <a:xfrm flipH="1">
              <a:off x="1642696" y="3140992"/>
              <a:ext cx="169247" cy="360089"/>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 xmlns:a16="http://schemas.microsoft.com/office/drawing/2014/main" id="{2DB52866-0162-B7EE-BA7F-4719212E7DBB}"/>
                </a:ext>
              </a:extLst>
            </p:cNvPr>
            <p:cNvCxnSpPr/>
            <p:nvPr/>
          </p:nvCxnSpPr>
          <p:spPr>
            <a:xfrm flipH="1">
              <a:off x="1697361" y="3174450"/>
              <a:ext cx="139296" cy="360089"/>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 xmlns:a16="http://schemas.microsoft.com/office/drawing/2014/main" id="{BCA93D36-B6CC-CB6C-7D47-F9CAB9BC332E}"/>
                </a:ext>
              </a:extLst>
            </p:cNvPr>
            <p:cNvCxnSpPr/>
            <p:nvPr/>
          </p:nvCxnSpPr>
          <p:spPr>
            <a:xfrm flipH="1" flipV="1">
              <a:off x="1499655" y="4952888"/>
              <a:ext cx="143041" cy="294615"/>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 xmlns:a16="http://schemas.microsoft.com/office/drawing/2014/main" id="{4F0A1968-D9C4-A4C0-5E58-E3E76C7B39BB}"/>
                </a:ext>
              </a:extLst>
            </p:cNvPr>
            <p:cNvCxnSpPr/>
            <p:nvPr/>
          </p:nvCxnSpPr>
          <p:spPr>
            <a:xfrm flipH="1" flipV="1">
              <a:off x="1571175" y="4892442"/>
              <a:ext cx="101472" cy="355061"/>
            </a:xfrm>
            <a:prstGeom prst="line">
              <a:avLst/>
            </a:prstGeom>
          </p:spPr>
          <p:style>
            <a:lnRef idx="1">
              <a:schemeClr val="dk1"/>
            </a:lnRef>
            <a:fillRef idx="0">
              <a:schemeClr val="dk1"/>
            </a:fillRef>
            <a:effectRef idx="0">
              <a:schemeClr val="dk1"/>
            </a:effectRef>
            <a:fontRef idx="minor">
              <a:schemeClr val="tx1"/>
            </a:fontRef>
          </p:style>
        </p:cxnSp>
      </p:grpSp>
      <p:sp>
        <p:nvSpPr>
          <p:cNvPr id="15" name="楕円 14">
            <a:extLst>
              <a:ext uri="{FF2B5EF4-FFF2-40B4-BE49-F238E27FC236}">
                <a16:creationId xmlns="" xmlns:a16="http://schemas.microsoft.com/office/drawing/2014/main" id="{16B60ABE-AD35-A2D7-3FA1-57D662E24B38}"/>
              </a:ext>
            </a:extLst>
          </p:cNvPr>
          <p:cNvSpPr/>
          <p:nvPr/>
        </p:nvSpPr>
        <p:spPr>
          <a:xfrm>
            <a:off x="792019" y="5069699"/>
            <a:ext cx="497100" cy="4971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 xmlns:a16="http://schemas.microsoft.com/office/drawing/2014/main" id="{04EA2B8A-AE2A-231F-A14C-B7841E9E3F39}"/>
              </a:ext>
            </a:extLst>
          </p:cNvPr>
          <p:cNvPicPr>
            <a:picLocks noChangeAspect="1"/>
          </p:cNvPicPr>
          <p:nvPr/>
        </p:nvPicPr>
        <p:blipFill>
          <a:blip r:embed="rId4"/>
          <a:stretch>
            <a:fillRect/>
          </a:stretch>
        </p:blipFill>
        <p:spPr>
          <a:xfrm>
            <a:off x="3367496" y="2645500"/>
            <a:ext cx="2095500" cy="1619250"/>
          </a:xfrm>
          <a:prstGeom prst="rect">
            <a:avLst/>
          </a:prstGeom>
        </p:spPr>
      </p:pic>
      <p:sp>
        <p:nvSpPr>
          <p:cNvPr id="17" name="テキスト ボックス 16"/>
          <p:cNvSpPr txBox="1"/>
          <p:nvPr/>
        </p:nvSpPr>
        <p:spPr>
          <a:xfrm>
            <a:off x="5722070" y="2674199"/>
            <a:ext cx="877163" cy="369332"/>
          </a:xfrm>
          <a:prstGeom prst="rect">
            <a:avLst/>
          </a:prstGeom>
          <a:noFill/>
        </p:spPr>
        <p:txBody>
          <a:bodyPr wrap="none" rtlCol="0">
            <a:spAutoFit/>
          </a:bodyPr>
          <a:lstStyle/>
          <a:p>
            <a:r>
              <a:rPr lang="ja-JP" altLang="en-US" b="1" dirty="0">
                <a:solidFill>
                  <a:srgbClr val="FF0000"/>
                </a:solidFill>
                <a:latin typeface="UD デジタル 教科書体 NP-B" panose="02020700000000000000" pitchFamily="18" charset="-128"/>
                <a:ea typeface="UD デジタル 教科書体 NP-B" panose="02020700000000000000" pitchFamily="18" charset="-128"/>
              </a:rPr>
              <a:t>緑</a:t>
            </a:r>
            <a:r>
              <a:rPr kumimoji="1" lang="ja-JP" altLang="en-US" b="1" dirty="0" smtClean="0">
                <a:solidFill>
                  <a:srgbClr val="FF0000"/>
                </a:solidFill>
                <a:latin typeface="UD デジタル 教科書体 NP-B" panose="02020700000000000000" pitchFamily="18" charset="-128"/>
                <a:ea typeface="UD デジタル 教科書体 NP-B" panose="02020700000000000000" pitchFamily="18" charset="-128"/>
              </a:rPr>
              <a:t>内障</a:t>
            </a:r>
            <a:endPar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 xmlns:a16="http://schemas.microsoft.com/office/drawing/2014/main" id="{042C29AD-D11C-DA65-5F08-0217B882CFD3}"/>
              </a:ext>
            </a:extLst>
          </p:cNvPr>
          <p:cNvSpPr txBox="1"/>
          <p:nvPr/>
        </p:nvSpPr>
        <p:spPr>
          <a:xfrm>
            <a:off x="392028" y="4152420"/>
            <a:ext cx="504056" cy="523220"/>
          </a:xfrm>
          <a:prstGeom prst="rect">
            <a:avLst/>
          </a:prstGeom>
          <a:noFill/>
        </p:spPr>
        <p:txBody>
          <a:bodyPr wrap="square" rtlCol="0">
            <a:spAutoFit/>
          </a:bodyPr>
          <a:lstStyle/>
          <a:p>
            <a:r>
              <a:rPr kumimoji="1" lang="ja-JP" altLang="en-US" sz="1400" b="1" dirty="0"/>
              <a:t>前房</a:t>
            </a:r>
          </a:p>
        </p:txBody>
      </p:sp>
    </p:spTree>
    <p:extLst>
      <p:ext uri="{BB962C8B-B14F-4D97-AF65-F5344CB8AC3E}">
        <p14:creationId xmlns:p14="http://schemas.microsoft.com/office/powerpoint/2010/main" val="244239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網膜</a:t>
            </a:r>
            <a:r>
              <a:rPr kumimoji="1" lang="ja-JP" altLang="en-US" dirty="0">
                <a:latin typeface="UD デジタル 教科書体 NP-B" panose="02020700000000000000" pitchFamily="18" charset="-128"/>
                <a:ea typeface="UD デジタル 教科書体 NP-B" panose="02020700000000000000" pitchFamily="18" charset="-128"/>
              </a:rPr>
              <a:t>の疾患</a:t>
            </a:r>
          </a:p>
        </p:txBody>
      </p:sp>
      <p:sp>
        <p:nvSpPr>
          <p:cNvPr id="8" name="テキスト ボックス 7"/>
          <p:cNvSpPr txBox="1"/>
          <p:nvPr/>
        </p:nvSpPr>
        <p:spPr>
          <a:xfrm>
            <a:off x="2037430" y="1334680"/>
            <a:ext cx="8473817" cy="646331"/>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眼球の奥にある光を感じる視細胞を持つ透明な組織です。網膜中央部には色に対する感度が強い視細胞が密集した黄斑</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おうはん</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があります。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 xmlns:a16="http://schemas.microsoft.com/office/drawing/2014/main" id="{197D754A-164E-E986-5221-9AB36254F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30" y="2505496"/>
            <a:ext cx="3275567" cy="3807786"/>
          </a:xfrm>
          <a:prstGeom prst="rect">
            <a:avLst/>
          </a:prstGeom>
        </p:spPr>
      </p:pic>
      <p:sp>
        <p:nvSpPr>
          <p:cNvPr id="9" name="テキスト ボックス 8">
            <a:extLst>
              <a:ext uri="{FF2B5EF4-FFF2-40B4-BE49-F238E27FC236}">
                <a16:creationId xmlns="" xmlns:a16="http://schemas.microsoft.com/office/drawing/2014/main" id="{0822D4F5-4760-C579-D42C-A9CDA273DC22}"/>
              </a:ext>
            </a:extLst>
          </p:cNvPr>
          <p:cNvSpPr txBox="1"/>
          <p:nvPr/>
        </p:nvSpPr>
        <p:spPr>
          <a:xfrm>
            <a:off x="644056" y="1335105"/>
            <a:ext cx="1393374" cy="523220"/>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網膜</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 xmlns:a16="http://schemas.microsoft.com/office/drawing/2014/main" id="{630705C8-9C74-21BB-86AE-780C4D745BAA}"/>
              </a:ext>
            </a:extLst>
          </p:cNvPr>
          <p:cNvSpPr txBox="1"/>
          <p:nvPr/>
        </p:nvSpPr>
        <p:spPr>
          <a:xfrm>
            <a:off x="4392979" y="2670405"/>
            <a:ext cx="7128460" cy="1200329"/>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網膜萎縮</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もうまくいしゅく</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網膜の細胞が変性し萎縮（しなびて縮む）し、視力を失います。</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徐々に視力を失う遺伝性のものは</a:t>
            </a:r>
            <a:r>
              <a:rPr lang="ja-JP" altLang="en-US" dirty="0" smtClean="0">
                <a:latin typeface="UD デジタル 教科書体 NP-B" panose="02020700000000000000" pitchFamily="18" charset="-128"/>
                <a:ea typeface="UD デジタル 教科書体 NP-B" panose="02020700000000000000" pitchFamily="18" charset="-128"/>
              </a:rPr>
              <a:t>、コッカー、</a:t>
            </a:r>
            <a:r>
              <a:rPr lang="ja-JP" altLang="en-US" dirty="0">
                <a:latin typeface="UD デジタル 教科書体 NP-B" panose="02020700000000000000" pitchFamily="18" charset="-128"/>
                <a:ea typeface="UD デジタル 教科書体 NP-B" panose="02020700000000000000" pitchFamily="18" charset="-128"/>
              </a:rPr>
              <a:t>トイプードル、セター、シーズー、ダックスフンドに多くみられます。</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 xmlns:a16="http://schemas.microsoft.com/office/drawing/2014/main" id="{BEE1D15F-426F-4074-F13F-4864711FDDBC}"/>
              </a:ext>
            </a:extLst>
          </p:cNvPr>
          <p:cNvSpPr txBox="1"/>
          <p:nvPr/>
        </p:nvSpPr>
        <p:spPr>
          <a:xfrm>
            <a:off x="4392979" y="4081194"/>
            <a:ext cx="7128460" cy="923330"/>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網膜剥離</a:t>
            </a:r>
            <a:r>
              <a:rPr lang="en-US" altLang="ja-JP" dirty="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もうまくはくり</a:t>
            </a:r>
            <a:r>
              <a:rPr lang="en-US" altLang="ja-JP" dirty="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網膜がはがれて視力を失います。外傷や腫瘍、炎症が原因になります。</a:t>
            </a:r>
            <a:r>
              <a:rPr lang="ja-JP" altLang="en-US" dirty="0">
                <a:latin typeface="UD デジタル 教科書体 NP-B" panose="02020700000000000000" pitchFamily="18" charset="-128"/>
                <a:ea typeface="UD デジタル 教科書体 NP-B" panose="02020700000000000000" pitchFamily="18" charset="-128"/>
              </a:rPr>
              <a:t>　</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6" name="フリーフォーム: 図形 5">
            <a:extLst>
              <a:ext uri="{FF2B5EF4-FFF2-40B4-BE49-F238E27FC236}">
                <a16:creationId xmlns="" xmlns:a16="http://schemas.microsoft.com/office/drawing/2014/main" id="{84BA07A6-714E-934D-C2A9-D1BFA55F39CD}"/>
              </a:ext>
            </a:extLst>
          </p:cNvPr>
          <p:cNvSpPr/>
          <p:nvPr/>
        </p:nvSpPr>
        <p:spPr>
          <a:xfrm>
            <a:off x="2255520" y="3478401"/>
            <a:ext cx="1125243" cy="1738677"/>
          </a:xfrm>
          <a:custGeom>
            <a:avLst/>
            <a:gdLst>
              <a:gd name="connsiteX0" fmla="*/ 8709 w 1125243"/>
              <a:gd name="connsiteY0" fmla="*/ 5028 h 1738677"/>
              <a:gd name="connsiteX1" fmla="*/ 304800 w 1125243"/>
              <a:gd name="connsiteY1" fmla="*/ 5028 h 1738677"/>
              <a:gd name="connsiteX2" fmla="*/ 513806 w 1125243"/>
              <a:gd name="connsiteY2" fmla="*/ 57279 h 1738677"/>
              <a:gd name="connsiteX3" fmla="*/ 766354 w 1125243"/>
              <a:gd name="connsiteY3" fmla="*/ 187908 h 1738677"/>
              <a:gd name="connsiteX4" fmla="*/ 984069 w 1125243"/>
              <a:gd name="connsiteY4" fmla="*/ 423039 h 1738677"/>
              <a:gd name="connsiteX5" fmla="*/ 1071154 w 1125243"/>
              <a:gd name="connsiteY5" fmla="*/ 710422 h 1738677"/>
              <a:gd name="connsiteX6" fmla="*/ 1123406 w 1125243"/>
              <a:gd name="connsiteY6" fmla="*/ 1076182 h 1738677"/>
              <a:gd name="connsiteX7" fmla="*/ 1097280 w 1125243"/>
              <a:gd name="connsiteY7" fmla="*/ 1259062 h 1738677"/>
              <a:gd name="connsiteX8" fmla="*/ 949234 w 1125243"/>
              <a:gd name="connsiteY8" fmla="*/ 1363565 h 1738677"/>
              <a:gd name="connsiteX9" fmla="*/ 827314 w 1125243"/>
              <a:gd name="connsiteY9" fmla="*/ 1511610 h 1738677"/>
              <a:gd name="connsiteX10" fmla="*/ 661851 w 1125243"/>
              <a:gd name="connsiteY10" fmla="*/ 1616113 h 1738677"/>
              <a:gd name="connsiteX11" fmla="*/ 470263 w 1125243"/>
              <a:gd name="connsiteY11" fmla="*/ 1703199 h 1738677"/>
              <a:gd name="connsiteX12" fmla="*/ 278674 w 1125243"/>
              <a:gd name="connsiteY12" fmla="*/ 1729325 h 1738677"/>
              <a:gd name="connsiteX13" fmla="*/ 95794 w 1125243"/>
              <a:gd name="connsiteY13" fmla="*/ 1738033 h 1738677"/>
              <a:gd name="connsiteX14" fmla="*/ 0 w 1125243"/>
              <a:gd name="connsiteY14" fmla="*/ 1738033 h 1738677"/>
              <a:gd name="connsiteX15" fmla="*/ 0 w 1125243"/>
              <a:gd name="connsiteY15" fmla="*/ 1738033 h 17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5243" h="1738677">
                <a:moveTo>
                  <a:pt x="8709" y="5028"/>
                </a:moveTo>
                <a:cubicBezTo>
                  <a:pt x="114663" y="673"/>
                  <a:pt x="220617" y="-3681"/>
                  <a:pt x="304800" y="5028"/>
                </a:cubicBezTo>
                <a:cubicBezTo>
                  <a:pt x="388983" y="13737"/>
                  <a:pt x="436880" y="26799"/>
                  <a:pt x="513806" y="57279"/>
                </a:cubicBezTo>
                <a:cubicBezTo>
                  <a:pt x="590732" y="87759"/>
                  <a:pt x="687977" y="126948"/>
                  <a:pt x="766354" y="187908"/>
                </a:cubicBezTo>
                <a:cubicBezTo>
                  <a:pt x="844731" y="248868"/>
                  <a:pt x="933269" y="335953"/>
                  <a:pt x="984069" y="423039"/>
                </a:cubicBezTo>
                <a:cubicBezTo>
                  <a:pt x="1034869" y="510125"/>
                  <a:pt x="1047931" y="601565"/>
                  <a:pt x="1071154" y="710422"/>
                </a:cubicBezTo>
                <a:cubicBezTo>
                  <a:pt x="1094377" y="819279"/>
                  <a:pt x="1119052" y="984742"/>
                  <a:pt x="1123406" y="1076182"/>
                </a:cubicBezTo>
                <a:cubicBezTo>
                  <a:pt x="1127760" y="1167622"/>
                  <a:pt x="1126309" y="1211165"/>
                  <a:pt x="1097280" y="1259062"/>
                </a:cubicBezTo>
                <a:cubicBezTo>
                  <a:pt x="1068251" y="1306959"/>
                  <a:pt x="994228" y="1321474"/>
                  <a:pt x="949234" y="1363565"/>
                </a:cubicBezTo>
                <a:cubicBezTo>
                  <a:pt x="904240" y="1405656"/>
                  <a:pt x="875211" y="1469519"/>
                  <a:pt x="827314" y="1511610"/>
                </a:cubicBezTo>
                <a:cubicBezTo>
                  <a:pt x="779417" y="1553701"/>
                  <a:pt x="721359" y="1584182"/>
                  <a:pt x="661851" y="1616113"/>
                </a:cubicBezTo>
                <a:cubicBezTo>
                  <a:pt x="602343" y="1648044"/>
                  <a:pt x="534126" y="1684330"/>
                  <a:pt x="470263" y="1703199"/>
                </a:cubicBezTo>
                <a:cubicBezTo>
                  <a:pt x="406400" y="1722068"/>
                  <a:pt x="341085" y="1723519"/>
                  <a:pt x="278674" y="1729325"/>
                </a:cubicBezTo>
                <a:cubicBezTo>
                  <a:pt x="216263" y="1735131"/>
                  <a:pt x="142240" y="1736582"/>
                  <a:pt x="95794" y="1738033"/>
                </a:cubicBezTo>
                <a:cubicBezTo>
                  <a:pt x="49348" y="1739484"/>
                  <a:pt x="0" y="1738033"/>
                  <a:pt x="0" y="1738033"/>
                </a:cubicBezTo>
                <a:lnTo>
                  <a:pt x="0" y="173803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 xmlns:a16="http://schemas.microsoft.com/office/drawing/2014/main" id="{08C84E8C-6784-4595-4D29-27FB3A66BF31}"/>
              </a:ext>
            </a:extLst>
          </p:cNvPr>
          <p:cNvSpPr txBox="1"/>
          <p:nvPr/>
        </p:nvSpPr>
        <p:spPr>
          <a:xfrm>
            <a:off x="4449089" y="5523320"/>
            <a:ext cx="6096000" cy="369332"/>
          </a:xfrm>
          <a:prstGeom prst="rect">
            <a:avLst/>
          </a:prstGeom>
          <a:noFill/>
        </p:spPr>
        <p:txBody>
          <a:bodyPr wrap="square">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治療が難しいので、</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安全に生活できることを考えます。</a:t>
            </a:r>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88767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5698232" cy="835549"/>
          </a:xfrm>
        </p:spPr>
        <p:txBody>
          <a:bodyPr>
            <a:normAutofit/>
          </a:bodyPr>
          <a:lstStyle/>
          <a:p>
            <a:r>
              <a:rPr lang="ja-JP" altLang="en-US" dirty="0">
                <a:latin typeface="UD デジタル 教科書体 NP-B" panose="02020700000000000000" pitchFamily="18" charset="-128"/>
                <a:ea typeface="UD デジタル 教科書体 NP-B" panose="02020700000000000000" pitchFamily="18" charset="-128"/>
              </a:rPr>
              <a:t>眼</a:t>
            </a:r>
            <a:r>
              <a:rPr kumimoji="1" lang="ja-JP" altLang="en-US" dirty="0">
                <a:latin typeface="UD デジタル 教科書体 NP-B" panose="02020700000000000000" pitchFamily="18" charset="-128"/>
                <a:ea typeface="UD デジタル 教科書体 NP-B" panose="02020700000000000000" pitchFamily="18" charset="-128"/>
              </a:rPr>
              <a:t>の疾患の注意点</a:t>
            </a:r>
          </a:p>
        </p:txBody>
      </p:sp>
      <p:sp>
        <p:nvSpPr>
          <p:cNvPr id="6" name="テキスト ボックス 1">
            <a:extLst>
              <a:ext uri="{FF2B5EF4-FFF2-40B4-BE49-F238E27FC236}">
                <a16:creationId xmlns="" xmlns:a16="http://schemas.microsoft.com/office/drawing/2014/main" id="{233AE591-B49F-424A-A41A-4F731567E230}"/>
              </a:ext>
            </a:extLst>
          </p:cNvPr>
          <p:cNvSpPr txBox="1"/>
          <p:nvPr/>
        </p:nvSpPr>
        <p:spPr>
          <a:xfrm>
            <a:off x="797097" y="1541312"/>
            <a:ext cx="10747435" cy="483209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a:latin typeface="UD デジタル 教科書体 NP-B" panose="02020700000000000000" pitchFamily="18" charset="-128"/>
                <a:ea typeface="UD デジタル 教科書体 NP-B" panose="02020700000000000000" pitchFamily="18" charset="-128"/>
              </a:rPr>
              <a:t>・家具やトイレ、えさや水飲みの場所を変えない</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・生活</a:t>
            </a:r>
            <a:r>
              <a:rPr kumimoji="1" lang="ja-JP" altLang="en-US" sz="2800" dirty="0" smtClean="0">
                <a:latin typeface="UD デジタル 教科書体 NP-B" panose="02020700000000000000" pitchFamily="18" charset="-128"/>
                <a:ea typeface="UD デジタル 教科書体 NP-B" panose="02020700000000000000" pitchFamily="18" charset="-128"/>
              </a:rPr>
              <a:t>環境の整備をする（</a:t>
            </a:r>
            <a:r>
              <a:rPr kumimoji="1" lang="ja-JP" altLang="en-US" sz="2800" dirty="0">
                <a:latin typeface="UD デジタル 教科書体 NP-B" panose="02020700000000000000" pitchFamily="18" charset="-128"/>
                <a:ea typeface="UD デジタル 教科書体 NP-B" panose="02020700000000000000" pitchFamily="18" charset="-128"/>
              </a:rPr>
              <a:t>バリアフリー）</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　　フロアの段差・階段に注意</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　　ストーブ、コンロに</a:t>
            </a:r>
            <a:r>
              <a:rPr kumimoji="1" lang="ja-JP" altLang="en-US" sz="2800" dirty="0" smtClean="0">
                <a:latin typeface="UD デジタル 教科書体 NP-B" panose="02020700000000000000" pitchFamily="18" charset="-128"/>
                <a:ea typeface="UD デジタル 教科書体 NP-B" panose="02020700000000000000" pitchFamily="18" charset="-128"/>
              </a:rPr>
              <a:t>注意</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突起物に</a:t>
            </a:r>
            <a:r>
              <a:rPr lang="ja-JP" altLang="en-US" sz="2800" dirty="0" smtClean="0">
                <a:latin typeface="UD デジタル 教科書体 NP-B" panose="02020700000000000000" pitchFamily="18" charset="-128"/>
                <a:ea typeface="UD デジタル 教科書体 NP-B" panose="02020700000000000000" pitchFamily="18" charset="-128"/>
              </a:rPr>
              <a:t>注意</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急に触られたらびっくり</a:t>
            </a:r>
            <a:r>
              <a:rPr lang="ja-JP" altLang="en-US" sz="2800" dirty="0" smtClean="0">
                <a:latin typeface="UD デジタル 教科書体 NP-B" panose="02020700000000000000" pitchFamily="18" charset="-128"/>
                <a:ea typeface="UD デジタル 教科書体 NP-B" panose="02020700000000000000" pitchFamily="18" charset="-128"/>
              </a:rPr>
              <a:t>する</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散歩は危険が多いので工夫が必要</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・視覚以外の刺激を与えて</a:t>
            </a:r>
            <a:r>
              <a:rPr lang="ja-JP" altLang="en-US" sz="2800" dirty="0" smtClean="0">
                <a:latin typeface="UD デジタル 教科書体 NP-B" panose="02020700000000000000" pitchFamily="18" charset="-128"/>
                <a:ea typeface="UD デジタル 教科書体 NP-B" panose="02020700000000000000" pitchFamily="18" charset="-128"/>
              </a:rPr>
              <a:t>あげる</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a:t>
            </a:r>
            <a:r>
              <a:rPr kumimoji="1" lang="ja-JP" altLang="en-US" sz="2800" dirty="0">
                <a:latin typeface="UD デジタル 教科書体 NP-B" panose="02020700000000000000" pitchFamily="18" charset="-128"/>
                <a:ea typeface="UD デジタル 教科書体 NP-B" panose="02020700000000000000" pitchFamily="18" charset="-128"/>
              </a:rPr>
              <a:t>ビタミン</a:t>
            </a:r>
            <a:r>
              <a:rPr kumimoji="1" lang="en-US" altLang="ja-JP" sz="2800" dirty="0">
                <a:latin typeface="UD デジタル 教科書体 NP-B" panose="02020700000000000000" pitchFamily="18" charset="-128"/>
                <a:ea typeface="UD デジタル 教科書体 NP-B" panose="02020700000000000000" pitchFamily="18" charset="-128"/>
              </a:rPr>
              <a:t>A</a:t>
            </a:r>
            <a:r>
              <a:rPr kumimoji="1" lang="ja-JP" altLang="en-US" sz="2800" dirty="0">
                <a:latin typeface="UD デジタル 教科書体 NP-B" panose="02020700000000000000" pitchFamily="18" charset="-128"/>
                <a:ea typeface="UD デジタル 教科書体 NP-B" panose="02020700000000000000" pitchFamily="18" charset="-128"/>
              </a:rPr>
              <a:t>、タウリンの欠乏など栄養素の不足が眼に影響する</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（正しい食事）</a:t>
            </a:r>
            <a:endParaRPr kumimoji="1"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2" name="正方形/長方形 1"/>
          <p:cNvSpPr/>
          <p:nvPr/>
        </p:nvSpPr>
        <p:spPr>
          <a:xfrm>
            <a:off x="5854383" y="2454354"/>
            <a:ext cx="4185761" cy="461665"/>
          </a:xfrm>
          <a:prstGeom prst="rect">
            <a:avLst/>
          </a:prstGeom>
        </p:spPr>
        <p:txBody>
          <a:bodyPr wrap="none">
            <a:spAutoFit/>
          </a:body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（スロープやゲートを設置）</a:t>
            </a:r>
            <a:endParaRPr lang="en-US" altLang="ja-JP"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p:cNvSpPr/>
          <p:nvPr/>
        </p:nvSpPr>
        <p:spPr>
          <a:xfrm>
            <a:off x="5545709" y="2888386"/>
            <a:ext cx="2646878" cy="461665"/>
          </a:xfrm>
          <a:prstGeom prst="rect">
            <a:avLst/>
          </a:prstGeom>
        </p:spPr>
        <p:txBody>
          <a:bodyPr wrap="none">
            <a:spAutoFit/>
          </a:body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（ゲージで囲む）</a:t>
            </a:r>
            <a:endParaRPr lang="en-US" altLang="ja-JP"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正方形/長方形 3"/>
          <p:cNvSpPr/>
          <p:nvPr/>
        </p:nvSpPr>
        <p:spPr>
          <a:xfrm>
            <a:off x="3698152" y="3275191"/>
            <a:ext cx="4185761" cy="461665"/>
          </a:xfrm>
          <a:prstGeom prst="rect">
            <a:avLst/>
          </a:prstGeom>
        </p:spPr>
        <p:txBody>
          <a:bodyPr wrap="none">
            <a:spAutoFit/>
          </a:body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（角にクッションをつける）</a:t>
            </a:r>
            <a:endParaRPr lang="en-US" altLang="ja-JP"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正方形/長方形 4"/>
          <p:cNvSpPr/>
          <p:nvPr/>
        </p:nvSpPr>
        <p:spPr>
          <a:xfrm>
            <a:off x="5791328" y="3709788"/>
            <a:ext cx="2954655" cy="461665"/>
          </a:xfrm>
          <a:prstGeom prst="rect">
            <a:avLst/>
          </a:prstGeom>
        </p:spPr>
        <p:txBody>
          <a:bodyPr wrap="none">
            <a:spAutoFit/>
          </a:body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（声をかけてから）</a:t>
            </a:r>
            <a:endParaRPr lang="en-US" altLang="ja-JP"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正方形/長方形 6"/>
          <p:cNvSpPr/>
          <p:nvPr/>
        </p:nvSpPr>
        <p:spPr>
          <a:xfrm>
            <a:off x="6170814" y="4565054"/>
            <a:ext cx="4493538" cy="461665"/>
          </a:xfrm>
          <a:prstGeom prst="rect">
            <a:avLst/>
          </a:prstGeom>
        </p:spPr>
        <p:txBody>
          <a:bodyPr wrap="none">
            <a:spAutoFit/>
          </a:bodyPr>
          <a:lstStyle/>
          <a:p>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（音、風、におい、暖かさ等）</a:t>
            </a:r>
            <a:endParaRPr lang="en-US" altLang="ja-JP"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2823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16.2|3.1|8.3|1.5|5.7|1.9|8.3|23.8"/>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5867</TotalTime>
  <Words>2714</Words>
  <Application>Microsoft Office PowerPoint</Application>
  <PresentationFormat>ワイド画面</PresentationFormat>
  <Paragraphs>491</Paragraphs>
  <Slides>31</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BIZ UDPゴシック</vt:lpstr>
      <vt:lpstr>ＭＳ Ｐゴシック</vt:lpstr>
      <vt:lpstr>UD デジタル 教科書体 NP-B</vt:lpstr>
      <vt:lpstr>游ゴシック</vt:lpstr>
      <vt:lpstr>Arial</vt:lpstr>
      <vt:lpstr>Calibri</vt:lpstr>
      <vt:lpstr>Calibri Light</vt:lpstr>
      <vt:lpstr>Wingdings 2</vt:lpstr>
      <vt:lpstr>Office テーマ</vt:lpstr>
      <vt:lpstr>PowerPoint プレゼンテーション</vt:lpstr>
      <vt:lpstr>PowerPoint プレゼンテーション</vt:lpstr>
      <vt:lpstr>眼の形態機能</vt:lpstr>
      <vt:lpstr>角膜の疾患</vt:lpstr>
      <vt:lpstr>結膜の疾患</vt:lpstr>
      <vt:lpstr>水晶体の疾患</vt:lpstr>
      <vt:lpstr>毛様体周辺の疾患</vt:lpstr>
      <vt:lpstr>網膜の疾患</vt:lpstr>
      <vt:lpstr>眼の疾患の注意点</vt:lpstr>
      <vt:lpstr>PowerPoint プレゼンテーション</vt:lpstr>
      <vt:lpstr>PowerPoint プレゼンテーション</vt:lpstr>
      <vt:lpstr>外耳の疾患</vt:lpstr>
      <vt:lpstr>中耳の疾患</vt:lpstr>
      <vt:lpstr>内耳の疾患</vt:lpstr>
      <vt:lpstr>耳の疾患の注意点</vt:lpstr>
      <vt:lpstr>PowerPoint プレゼンテーション</vt:lpstr>
      <vt:lpstr>PowerPoint プレゼンテーション</vt:lpstr>
      <vt:lpstr>神経とは</vt:lpstr>
      <vt:lpstr>中枢神経</vt:lpstr>
      <vt:lpstr>末梢神経（体性神経）</vt:lpstr>
      <vt:lpstr>末梢神経（体性神経）</vt:lpstr>
      <vt:lpstr>末梢神経（自律神経）</vt:lpstr>
      <vt:lpstr>神経細胞のしくみ</vt:lpstr>
      <vt:lpstr>神経細胞のしくみ</vt:lpstr>
      <vt:lpstr>PowerPoint プレゼンテーション</vt:lpstr>
      <vt:lpstr>てんかん</vt:lpstr>
      <vt:lpstr>水頭症</vt:lpstr>
      <vt:lpstr>椎間板[ついかんばん]ヘルニア</vt:lpstr>
      <vt:lpstr>環軸椎不安定症・亜脱臼[あだっきゅう]</vt:lpstr>
      <vt:lpstr>熱中症</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山城 正仁</dc:creator>
  <cp:lastModifiedBy>hr tk</cp:lastModifiedBy>
  <cp:revision>299</cp:revision>
  <dcterms:created xsi:type="dcterms:W3CDTF">2016-09-30T07:18:48Z</dcterms:created>
  <dcterms:modified xsi:type="dcterms:W3CDTF">2023-10-05T06:45:30Z</dcterms:modified>
</cp:coreProperties>
</file>