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2" r:id="rId5"/>
    <p:sldId id="273" r:id="rId6"/>
    <p:sldId id="274" r:id="rId7"/>
    <p:sldId id="275" r:id="rId8"/>
    <p:sldId id="276" r:id="rId9"/>
    <p:sldId id="282" r:id="rId10"/>
    <p:sldId id="278" r:id="rId11"/>
    <p:sldId id="284" r:id="rId12"/>
    <p:sldId id="279" r:id="rId13"/>
    <p:sldId id="280" r:id="rId14"/>
    <p:sldId id="283" r:id="rId15"/>
    <p:sldId id="28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104" d="100"/>
          <a:sy n="10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FA7D28-74F2-0269-74AA-04A03BFD95E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FEA331-513B-8675-F5D3-723B6A9B8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D8FAE9-BCC4-403B-12F3-5E08D8623A48}"/>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F1CE7156-19D2-D3A3-BE1D-9FC39EABF8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1E30B3-5D43-FE8B-55B1-589FCA6B574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36845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81377A-416D-99F8-56F4-A51AAF5EED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F1437-CA72-F603-7EC1-F9708F7177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B69D4-A143-79A2-570D-AB95E12BDCDB}"/>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2302B233-21FB-F4AB-22B2-A2A13E4738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41F390-BBC0-4B77-98D2-1BE1CAE49B60}"/>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793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6B948-A66A-EADD-655D-F4F6BEC82D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EFAD00-F353-73AA-8C65-32CE9B0C1A7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C93158-690F-D85C-E085-C0278463CAA3}"/>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8F77FDE9-8D62-D351-9CE0-D4F91027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E1896-A0A6-E376-6ABB-59E23256EA5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4880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405B5-E34B-9ECB-E9AD-2CC108A17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C636FA-9316-F1CA-5A43-40A0611160E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BDD1CC-8497-9337-C1B4-71774339F199}"/>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4B5F3599-C6D8-C9EE-FF63-7BEBAD1777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466045-5111-F1ED-5573-DE428E9005A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42283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3992-E139-1496-500A-B1C0E25E73C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91F1E6-0CA2-CA9D-3FF2-F6B0EB232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481687-5E6C-B1C5-0945-635DF09DEEDB}"/>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58737768-B014-6877-4A30-2DD1AC221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1C5D3A-A9F9-88B6-2979-C0987DBF68A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67366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6AAA2-F2EB-036B-0521-38C77530EB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31300C-2DB3-59D7-4D4D-B8DBFF92BA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C3652E-17F4-F1C9-502C-4E1A8233AE3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8E2F5A-4622-945A-2CE7-C532EE9F3119}"/>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6" name="フッター プレースホルダー 5">
            <a:extLst>
              <a:ext uri="{FF2B5EF4-FFF2-40B4-BE49-F238E27FC236}">
                <a16:creationId xmlns:a16="http://schemas.microsoft.com/office/drawing/2014/main" id="{7C63C200-3D6A-8B7C-A68C-3F7B5A42AC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3B9AC3-AADB-79D2-73C5-4EDB95611B66}"/>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01728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EE7C2-5D79-A486-5441-70E1A31678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AC4007-8045-65BF-FD2F-3B4AD8CB7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50B999-73CE-4362-370D-1C5C50DBE3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75EB515-7D9C-44AC-61F7-37B8E1ADC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41E30-5354-50C6-589A-7A9D6D9D4D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1450B1-926B-10D0-FA99-75FE26603404}"/>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8" name="フッター プレースホルダー 7">
            <a:extLst>
              <a:ext uri="{FF2B5EF4-FFF2-40B4-BE49-F238E27FC236}">
                <a16:creationId xmlns:a16="http://schemas.microsoft.com/office/drawing/2014/main" id="{DD1C4C60-9432-7251-B55B-C2A94B11FD4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42F49E1-BB72-DD39-04BC-891C58AB6B9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03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977C3-E850-9837-C35F-6F71C7423C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E43501-C4DA-C2CB-7F06-57C69668799D}"/>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4" name="フッター プレースホルダー 3">
            <a:extLst>
              <a:ext uri="{FF2B5EF4-FFF2-40B4-BE49-F238E27FC236}">
                <a16:creationId xmlns:a16="http://schemas.microsoft.com/office/drawing/2014/main" id="{EDFF98E2-D5C8-551E-33D2-20D5A1B7C65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647C70A-CAD2-D49C-49A6-8F4189BD6A29}"/>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8382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FA26FB-AFAF-23EF-CFF8-908C4C394997}"/>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3" name="フッター プレースホルダー 2">
            <a:extLst>
              <a:ext uri="{FF2B5EF4-FFF2-40B4-BE49-F238E27FC236}">
                <a16:creationId xmlns:a16="http://schemas.microsoft.com/office/drawing/2014/main" id="{DE3BBAB7-FCA3-F1A2-CA06-166E4C8FF7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3CF528-08AF-2D3F-42C3-E6B60B6B35F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4359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5F40-B1C0-69D9-4C84-3A9C946954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EA3751-1BB6-6843-2330-6F7DD732F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E88873-211C-D29E-B822-6CFE1970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1F2575-8B07-11C5-3DCD-087798EF8922}"/>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6" name="フッター プレースホルダー 5">
            <a:extLst>
              <a:ext uri="{FF2B5EF4-FFF2-40B4-BE49-F238E27FC236}">
                <a16:creationId xmlns:a16="http://schemas.microsoft.com/office/drawing/2014/main" id="{E614F749-72A8-4291-EA37-86475A8372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F22D78-0F73-71C9-6F8E-CBB9CA08FEAC}"/>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99808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139C6-1DDC-E897-3073-E17D4E15A9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865AE8-225E-66F8-D863-F67F9B674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9EE23FE-149A-868C-5160-58F76883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6D0CDA-A5D1-1518-F0A4-ED221FA9A5B4}"/>
              </a:ext>
            </a:extLst>
          </p:cNvPr>
          <p:cNvSpPr>
            <a:spLocks noGrp="1"/>
          </p:cNvSpPr>
          <p:nvPr>
            <p:ph type="dt" sz="half" idx="10"/>
          </p:nvPr>
        </p:nvSpPr>
        <p:spPr/>
        <p:txBody>
          <a:bodyPr/>
          <a:lstStyle/>
          <a:p>
            <a:fld id="{301D7E3B-9E8E-47B9-813F-3D0C294DC6E9}" type="datetimeFigureOut">
              <a:rPr kumimoji="1" lang="ja-JP" altLang="en-US" smtClean="0"/>
              <a:t>2023/12/20</a:t>
            </a:fld>
            <a:endParaRPr kumimoji="1" lang="ja-JP" altLang="en-US"/>
          </a:p>
        </p:txBody>
      </p:sp>
      <p:sp>
        <p:nvSpPr>
          <p:cNvPr id="6" name="フッター プレースホルダー 5">
            <a:extLst>
              <a:ext uri="{FF2B5EF4-FFF2-40B4-BE49-F238E27FC236}">
                <a16:creationId xmlns:a16="http://schemas.microsoft.com/office/drawing/2014/main" id="{E0D7C89C-7A43-EEF9-C79D-C65E4C95E6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044A16-25BB-80BF-F241-001F2A09842A}"/>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25200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C919B1-E789-C792-70AB-CEBA1D092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A0AD9-40AD-3F97-45E1-9FD6E78FA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BF334-9849-0C7A-8D84-3EB4423EC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D7E3B-9E8E-47B9-813F-3D0C294DC6E9}" type="datetimeFigureOut">
              <a:rPr kumimoji="1" lang="ja-JP" altLang="en-US" smtClean="0"/>
              <a:t>2023/12/20</a:t>
            </a:fld>
            <a:endParaRPr kumimoji="1" lang="ja-JP" altLang="en-US"/>
          </a:p>
        </p:txBody>
      </p:sp>
      <p:sp>
        <p:nvSpPr>
          <p:cNvPr id="5" name="フッター プレースホルダー 4">
            <a:extLst>
              <a:ext uri="{FF2B5EF4-FFF2-40B4-BE49-F238E27FC236}">
                <a16:creationId xmlns:a16="http://schemas.microsoft.com/office/drawing/2014/main" id="{9012A751-D31E-D602-E4F1-3A874B3E3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29A4C3-7184-015F-83D0-4C5DE5C3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9591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航空業界の仕事</a:t>
            </a:r>
          </a:p>
        </p:txBody>
      </p:sp>
      <p:sp>
        <p:nvSpPr>
          <p:cNvPr id="6" name="テキスト ボックス 5">
            <a:extLst>
              <a:ext uri="{FF2B5EF4-FFF2-40B4-BE49-F238E27FC236}">
                <a16:creationId xmlns:a16="http://schemas.microsoft.com/office/drawing/2014/main" id="{464DFF69-48BB-59E2-E133-5895A4E58225}"/>
              </a:ext>
            </a:extLst>
          </p:cNvPr>
          <p:cNvSpPr txBox="1"/>
          <p:nvPr/>
        </p:nvSpPr>
        <p:spPr>
          <a:xfrm>
            <a:off x="212437" y="6497842"/>
            <a:ext cx="6096000" cy="261610"/>
          </a:xfrm>
          <a:prstGeom prst="rect">
            <a:avLst/>
          </a:prstGeom>
          <a:noFill/>
        </p:spPr>
        <p:txBody>
          <a:bodyPr wrap="square">
            <a:spAutoFit/>
          </a:bodyPr>
          <a:lstStyle/>
          <a:p>
            <a:r>
              <a:rPr lang="ja-JP" altLang="en-US" sz="1050" dirty="0"/>
              <a:t>無料写真ぱくたそ：</a:t>
            </a:r>
            <a:r>
              <a:rPr lang="en-US" altLang="ja-JP" sz="1050" dirty="0"/>
              <a:t>https://www.pakutaso.com/20220551136japan-airlines.html</a:t>
            </a:r>
            <a:endParaRPr lang="ja-JP" altLang="en-US" sz="1050" dirty="0"/>
          </a:p>
        </p:txBody>
      </p:sp>
      <p:sp>
        <p:nvSpPr>
          <p:cNvPr id="2" name="テキスト ボックス 1">
            <a:extLst>
              <a:ext uri="{FF2B5EF4-FFF2-40B4-BE49-F238E27FC236}">
                <a16:creationId xmlns:a16="http://schemas.microsoft.com/office/drawing/2014/main" id="{C5D66AA8-B15C-71DF-6A74-5D7100BCAEF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pic>
        <p:nvPicPr>
          <p:cNvPr id="7" name="図 6">
            <a:extLst>
              <a:ext uri="{FF2B5EF4-FFF2-40B4-BE49-F238E27FC236}">
                <a16:creationId xmlns:a16="http://schemas.microsoft.com/office/drawing/2014/main" id="{5A3ADE6B-B103-6AA1-8009-49CB9BA18D2A}"/>
              </a:ext>
            </a:extLst>
          </p:cNvPr>
          <p:cNvPicPr>
            <a:picLocks noChangeAspect="1"/>
          </p:cNvPicPr>
          <p:nvPr/>
        </p:nvPicPr>
        <p:blipFill>
          <a:blip r:embed="rId2"/>
          <a:stretch>
            <a:fillRect/>
          </a:stretch>
        </p:blipFill>
        <p:spPr>
          <a:xfrm>
            <a:off x="2540001" y="1619511"/>
            <a:ext cx="6228080" cy="3805625"/>
          </a:xfrm>
          <a:prstGeom prst="rect">
            <a:avLst/>
          </a:prstGeom>
          <a:ln>
            <a:noFill/>
          </a:ln>
          <a:effectLst>
            <a:softEdge rad="112500"/>
          </a:effectLst>
        </p:spPr>
      </p:pic>
    </p:spTree>
    <p:extLst>
      <p:ext uri="{BB962C8B-B14F-4D97-AF65-F5344CB8AC3E}">
        <p14:creationId xmlns:p14="http://schemas.microsoft.com/office/powerpoint/2010/main" val="14020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パイロット</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565834" y="1628370"/>
            <a:ext cx="877163" cy="369332"/>
          </a:xfrm>
          <a:prstGeom prst="rect">
            <a:avLst/>
          </a:prstGeom>
          <a:noFill/>
        </p:spPr>
        <p:txBody>
          <a:bodyPr wrap="none" rtlCol="0">
            <a:spAutoFit/>
          </a:bodyPr>
          <a:lstStyle/>
          <a:p>
            <a:r>
              <a:rPr kumimoji="1" lang="ja-JP" altLang="en-US" dirty="0"/>
              <a:t>出発前</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860474" y="2127133"/>
            <a:ext cx="5955476" cy="923330"/>
          </a:xfrm>
          <a:prstGeom prst="rect">
            <a:avLst/>
          </a:prstGeom>
          <a:noFill/>
        </p:spPr>
        <p:txBody>
          <a:bodyPr wrap="none" rtlCol="0">
            <a:spAutoFit/>
          </a:bodyPr>
          <a:lstStyle/>
          <a:p>
            <a:r>
              <a:rPr kumimoji="1" lang="ja-JP" altLang="en-US" dirty="0"/>
              <a:t>気象データを考慮し、ディスパッチャー（運航管理者）</a:t>
            </a:r>
            <a:endParaRPr kumimoji="1" lang="en-US" altLang="ja-JP" dirty="0"/>
          </a:p>
          <a:p>
            <a:r>
              <a:rPr lang="ja-JP" altLang="en-US" dirty="0"/>
              <a:t>と安全で経済的な飛行プランを決定後、装置・計器の</a:t>
            </a:r>
            <a:endParaRPr lang="en-US" altLang="ja-JP" dirty="0"/>
          </a:p>
          <a:p>
            <a:r>
              <a:rPr kumimoji="1" lang="ja-JP" altLang="en-US" dirty="0"/>
              <a:t>点検をし離陸する</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565834" y="3189315"/>
            <a:ext cx="877163" cy="369332"/>
          </a:xfrm>
          <a:prstGeom prst="rect">
            <a:avLst/>
          </a:prstGeom>
          <a:noFill/>
        </p:spPr>
        <p:txBody>
          <a:bodyPr wrap="none" rtlCol="0">
            <a:spAutoFit/>
          </a:bodyPr>
          <a:lstStyle/>
          <a:p>
            <a:r>
              <a:rPr kumimoji="1" lang="ja-JP" altLang="en-US" dirty="0"/>
              <a:t>飛行中</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880794" y="3551380"/>
            <a:ext cx="6186309" cy="646331"/>
          </a:xfrm>
          <a:prstGeom prst="rect">
            <a:avLst/>
          </a:prstGeom>
          <a:noFill/>
        </p:spPr>
        <p:txBody>
          <a:bodyPr wrap="none" rtlCol="0">
            <a:spAutoFit/>
          </a:bodyPr>
          <a:lstStyle/>
          <a:p>
            <a:r>
              <a:rPr kumimoji="1" lang="ja-JP" altLang="en-US" dirty="0"/>
              <a:t>航空機の操縦、</a:t>
            </a:r>
            <a:r>
              <a:rPr kumimoji="1" lang="ja-JP" altLang="en-US" b="1" dirty="0">
                <a:solidFill>
                  <a:srgbClr val="FF0000"/>
                </a:solidFill>
              </a:rPr>
              <a:t>（　　　　　　）</a:t>
            </a:r>
            <a:r>
              <a:rPr kumimoji="1" lang="ja-JP" altLang="en-US" dirty="0"/>
              <a:t>との通信、計器類の監視</a:t>
            </a:r>
            <a:endParaRPr kumimoji="1" lang="en-US" altLang="ja-JP" dirty="0"/>
          </a:p>
          <a:p>
            <a:r>
              <a:rPr kumimoji="1" lang="ja-JP" altLang="en-US" dirty="0"/>
              <a:t>を行う。</a:t>
            </a:r>
            <a:r>
              <a:rPr lang="ja-JP" altLang="en-US" dirty="0"/>
              <a:t>また、不測の事態に対応する。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8" name="テキスト ボックス 7">
            <a:extLst>
              <a:ext uri="{FF2B5EF4-FFF2-40B4-BE49-F238E27FC236}">
                <a16:creationId xmlns:a16="http://schemas.microsoft.com/office/drawing/2014/main" id="{9A169434-47CA-D9CA-A30E-1900199A44A2}"/>
              </a:ext>
            </a:extLst>
          </p:cNvPr>
          <p:cNvSpPr txBox="1"/>
          <p:nvPr/>
        </p:nvSpPr>
        <p:spPr>
          <a:xfrm>
            <a:off x="5565834" y="4317075"/>
            <a:ext cx="877163" cy="369332"/>
          </a:xfrm>
          <a:prstGeom prst="rect">
            <a:avLst/>
          </a:prstGeom>
          <a:noFill/>
        </p:spPr>
        <p:txBody>
          <a:bodyPr wrap="none" rtlCol="0">
            <a:spAutoFit/>
          </a:bodyPr>
          <a:lstStyle/>
          <a:p>
            <a:r>
              <a:rPr kumimoji="1" lang="ja-JP" altLang="en-US" dirty="0"/>
              <a:t>着陸後</a:t>
            </a:r>
          </a:p>
        </p:txBody>
      </p:sp>
      <p:sp>
        <p:nvSpPr>
          <p:cNvPr id="9" name="テキスト ボックス 8">
            <a:extLst>
              <a:ext uri="{FF2B5EF4-FFF2-40B4-BE49-F238E27FC236}">
                <a16:creationId xmlns:a16="http://schemas.microsoft.com/office/drawing/2014/main" id="{758DD59E-A6C7-3A84-5795-6D47BB1C828D}"/>
              </a:ext>
            </a:extLst>
          </p:cNvPr>
          <p:cNvSpPr txBox="1"/>
          <p:nvPr/>
        </p:nvSpPr>
        <p:spPr>
          <a:xfrm>
            <a:off x="5880794" y="4780740"/>
            <a:ext cx="3669606" cy="1200329"/>
          </a:xfrm>
          <a:prstGeom prst="rect">
            <a:avLst/>
          </a:prstGeom>
          <a:noFill/>
        </p:spPr>
        <p:txBody>
          <a:bodyPr wrap="square" rtlCol="0">
            <a:spAutoFit/>
          </a:bodyPr>
          <a:lstStyle/>
          <a:p>
            <a:r>
              <a:rPr lang="ja-JP" altLang="en-US" dirty="0"/>
              <a:t>飛行日誌を記入し、到着地の整備担当者に機の状態、ディスパッチャーに航路の気象状態を報告する。</a:t>
            </a:r>
            <a:endParaRPr kumimoji="1" lang="ja-JP" altLang="en-US" dirty="0"/>
          </a:p>
        </p:txBody>
      </p:sp>
      <p:pic>
        <p:nvPicPr>
          <p:cNvPr id="16" name="図 15">
            <a:extLst>
              <a:ext uri="{FF2B5EF4-FFF2-40B4-BE49-F238E27FC236}">
                <a16:creationId xmlns:a16="http://schemas.microsoft.com/office/drawing/2014/main" id="{1EB364C3-4E5E-01BB-21E6-AB9DBCCC0D1B}"/>
              </a:ext>
            </a:extLst>
          </p:cNvPr>
          <p:cNvPicPr>
            <a:picLocks noChangeAspect="1"/>
          </p:cNvPicPr>
          <p:nvPr/>
        </p:nvPicPr>
        <p:blipFill>
          <a:blip r:embed="rId2"/>
          <a:stretch>
            <a:fillRect/>
          </a:stretch>
        </p:blipFill>
        <p:spPr>
          <a:xfrm>
            <a:off x="321284" y="1196628"/>
            <a:ext cx="4925112" cy="4972744"/>
          </a:xfrm>
          <a:prstGeom prst="rect">
            <a:avLst/>
          </a:prstGeom>
        </p:spPr>
      </p:pic>
      <p:sp>
        <p:nvSpPr>
          <p:cNvPr id="17" name="テキスト ボックス 16">
            <a:extLst>
              <a:ext uri="{FF2B5EF4-FFF2-40B4-BE49-F238E27FC236}">
                <a16:creationId xmlns:a16="http://schemas.microsoft.com/office/drawing/2014/main" id="{64D890FC-47C0-C3F5-C0C0-B8B1533BFC7C}"/>
              </a:ext>
            </a:extLst>
          </p:cNvPr>
          <p:cNvSpPr txBox="1"/>
          <p:nvPr/>
        </p:nvSpPr>
        <p:spPr>
          <a:xfrm>
            <a:off x="0" y="626111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）「パイロット」</a:t>
            </a:r>
            <a:r>
              <a:rPr kumimoji="1" lang="en-US" altLang="ja-JP" sz="1050" dirty="0">
                <a:ea typeface="UD デジタル 教科書体 NP-B" panose="02020700000000000000" pitchFamily="18" charset="-128"/>
              </a:rPr>
              <a:t> https://shigoto.mhlw.go.jp/</a:t>
            </a:r>
            <a:endParaRPr lang="ja-JP" altLang="en-US" sz="1050" dirty="0"/>
          </a:p>
        </p:txBody>
      </p:sp>
      <p:pic>
        <p:nvPicPr>
          <p:cNvPr id="6146" name="Picture 2">
            <a:extLst>
              <a:ext uri="{FF2B5EF4-FFF2-40B4-BE49-F238E27FC236}">
                <a16:creationId xmlns:a16="http://schemas.microsoft.com/office/drawing/2014/main" id="{859A5EC8-1DDA-37FE-E06B-8FEFC7EC4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198" y="440975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8B02564-1766-1BFB-3001-0848F817C56E}"/>
              </a:ext>
            </a:extLst>
          </p:cNvPr>
          <p:cNvSpPr txBox="1"/>
          <p:nvPr/>
        </p:nvSpPr>
        <p:spPr>
          <a:xfrm>
            <a:off x="7795491" y="3542208"/>
            <a:ext cx="1468582" cy="369332"/>
          </a:xfrm>
          <a:prstGeom prst="rect">
            <a:avLst/>
          </a:prstGeom>
          <a:noFill/>
        </p:spPr>
        <p:txBody>
          <a:bodyPr wrap="square">
            <a:spAutoFit/>
          </a:bodyPr>
          <a:lstStyle/>
          <a:p>
            <a:r>
              <a:rPr kumimoji="1" lang="ja-JP" altLang="en-US" b="1" dirty="0">
                <a:solidFill>
                  <a:srgbClr val="FF0000"/>
                </a:solidFill>
              </a:rPr>
              <a:t>航空管制官</a:t>
            </a:r>
            <a:endParaRPr lang="ja-JP" altLang="en-US" dirty="0"/>
          </a:p>
        </p:txBody>
      </p:sp>
    </p:spTree>
    <p:extLst>
      <p:ext uri="{BB962C8B-B14F-4D97-AF65-F5344CB8AC3E}">
        <p14:creationId xmlns:p14="http://schemas.microsoft.com/office/powerpoint/2010/main" val="28773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942017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ディスパッチャー（運航管理者）</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863870" y="1628370"/>
            <a:ext cx="1800493" cy="369332"/>
          </a:xfrm>
          <a:prstGeom prst="rect">
            <a:avLst/>
          </a:prstGeom>
          <a:noFill/>
        </p:spPr>
        <p:txBody>
          <a:bodyPr wrap="none" rtlCol="0">
            <a:spAutoFit/>
          </a:bodyPr>
          <a:lstStyle/>
          <a:p>
            <a:r>
              <a:rPr kumimoji="1" lang="ja-JP" altLang="en-US" dirty="0"/>
              <a:t>飛行計画の</a:t>
            </a:r>
            <a:r>
              <a:rPr lang="ja-JP" altLang="en-US" dirty="0"/>
              <a:t>作成</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158511" y="2127133"/>
            <a:ext cx="6026726" cy="1200329"/>
          </a:xfrm>
          <a:prstGeom prst="rect">
            <a:avLst/>
          </a:prstGeom>
          <a:noFill/>
        </p:spPr>
        <p:txBody>
          <a:bodyPr wrap="square" rtlCol="0">
            <a:spAutoFit/>
          </a:bodyPr>
          <a:lstStyle/>
          <a:p>
            <a:r>
              <a:rPr kumimoji="1" lang="ja-JP" altLang="en-US" dirty="0"/>
              <a:t>飛行ルート上の気流や雲、風向きや風速など気象データ</a:t>
            </a:r>
            <a:r>
              <a:rPr lang="ja-JP" altLang="en-US" dirty="0"/>
              <a:t>、自衛隊の訓練情報、乗客や貨物の重量などの情報を分析し、飛行コースや高度、燃料などのフライトプランを作成し、機長に</a:t>
            </a:r>
            <a:r>
              <a:rPr lang="ja-JP" altLang="en-US" b="1" dirty="0">
                <a:solidFill>
                  <a:srgbClr val="FF0000"/>
                </a:solidFill>
              </a:rPr>
              <a:t>（　　　　　　　　）</a:t>
            </a:r>
            <a:r>
              <a:rPr lang="ja-JP" altLang="en-US" dirty="0"/>
              <a:t>する。</a:t>
            </a:r>
            <a:endParaRPr kumimoji="1" lang="ja-JP" altLang="en-US" dirty="0"/>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863870" y="3604951"/>
            <a:ext cx="1569660" cy="369332"/>
          </a:xfrm>
          <a:prstGeom prst="rect">
            <a:avLst/>
          </a:prstGeom>
          <a:noFill/>
        </p:spPr>
        <p:txBody>
          <a:bodyPr wrap="none" rtlCol="0">
            <a:spAutoFit/>
          </a:bodyPr>
          <a:lstStyle/>
          <a:p>
            <a:r>
              <a:rPr kumimoji="1" lang="ja-JP" altLang="en-US" dirty="0"/>
              <a:t>飛行監視業務</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178830" y="3994725"/>
            <a:ext cx="6417141" cy="1477328"/>
          </a:xfrm>
          <a:prstGeom prst="rect">
            <a:avLst/>
          </a:prstGeom>
          <a:noFill/>
        </p:spPr>
        <p:txBody>
          <a:bodyPr wrap="none" rtlCol="0">
            <a:spAutoFit/>
          </a:bodyPr>
          <a:lstStyle/>
          <a:p>
            <a:r>
              <a:rPr kumimoji="1" lang="ja-JP" altLang="en-US" dirty="0"/>
              <a:t>航空機が離陸して着陸するまでの運行状況を地上でモニター</a:t>
            </a:r>
            <a:endParaRPr kumimoji="1" lang="en-US" altLang="ja-JP" dirty="0"/>
          </a:p>
          <a:p>
            <a:r>
              <a:rPr lang="ja-JP" altLang="en-US" dirty="0"/>
              <a:t>し、天候の急変・急病・故障など不測</a:t>
            </a:r>
            <a:endParaRPr lang="en-US" altLang="ja-JP" dirty="0"/>
          </a:p>
          <a:p>
            <a:r>
              <a:rPr lang="ja-JP" altLang="en-US" dirty="0"/>
              <a:t>の事態が発生した場合</a:t>
            </a:r>
            <a:r>
              <a:rPr kumimoji="1" lang="ja-JP" altLang="en-US" dirty="0"/>
              <a:t>ルートの変更や</a:t>
            </a:r>
            <a:endParaRPr kumimoji="1" lang="en-US" altLang="ja-JP" dirty="0"/>
          </a:p>
          <a:p>
            <a:r>
              <a:rPr kumimoji="1" lang="ja-JP" altLang="en-US" dirty="0"/>
              <a:t>代替空港の手配などを</a:t>
            </a:r>
            <a:r>
              <a:rPr lang="ja-JP" altLang="en-US" dirty="0"/>
              <a:t>行い、機長を支</a:t>
            </a:r>
            <a:endParaRPr lang="en-US" altLang="ja-JP" dirty="0"/>
          </a:p>
          <a:p>
            <a:r>
              <a:rPr lang="ja-JP" altLang="en-US" dirty="0"/>
              <a:t>援する。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17" name="テキスト ボックス 16">
            <a:extLst>
              <a:ext uri="{FF2B5EF4-FFF2-40B4-BE49-F238E27FC236}">
                <a16:creationId xmlns:a16="http://schemas.microsoft.com/office/drawing/2014/main" id="{64D890FC-47C0-C3F5-C0C0-B8B1533BFC7C}"/>
              </a:ext>
            </a:extLst>
          </p:cNvPr>
          <p:cNvSpPr txBox="1"/>
          <p:nvPr/>
        </p:nvSpPr>
        <p:spPr>
          <a:xfrm>
            <a:off x="0" y="626111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）「ディスパッチャー」</a:t>
            </a:r>
            <a:r>
              <a:rPr kumimoji="1" lang="en-US" altLang="ja-JP" sz="1050" dirty="0">
                <a:ea typeface="UD デジタル 教科書体 NP-B" panose="02020700000000000000" pitchFamily="18" charset="-128"/>
              </a:rPr>
              <a:t> https://shigoto.mhlw.go.jp/</a:t>
            </a:r>
            <a:endParaRPr lang="ja-JP" altLang="en-US" sz="1050" dirty="0"/>
          </a:p>
        </p:txBody>
      </p:sp>
      <p:pic>
        <p:nvPicPr>
          <p:cNvPr id="5" name="図 4">
            <a:extLst>
              <a:ext uri="{FF2B5EF4-FFF2-40B4-BE49-F238E27FC236}">
                <a16:creationId xmlns:a16="http://schemas.microsoft.com/office/drawing/2014/main" id="{BF697681-0745-FEC0-98E5-48CD185F8926}"/>
              </a:ext>
            </a:extLst>
          </p:cNvPr>
          <p:cNvPicPr>
            <a:picLocks noChangeAspect="1"/>
          </p:cNvPicPr>
          <p:nvPr/>
        </p:nvPicPr>
        <p:blipFill>
          <a:blip r:embed="rId2"/>
          <a:stretch>
            <a:fillRect/>
          </a:stretch>
        </p:blipFill>
        <p:spPr>
          <a:xfrm>
            <a:off x="521621" y="1251470"/>
            <a:ext cx="4019899" cy="4326761"/>
          </a:xfrm>
          <a:prstGeom prst="rect">
            <a:avLst/>
          </a:prstGeom>
        </p:spPr>
      </p:pic>
      <p:pic>
        <p:nvPicPr>
          <p:cNvPr id="1026" name="Picture 2">
            <a:extLst>
              <a:ext uri="{FF2B5EF4-FFF2-40B4-BE49-F238E27FC236}">
                <a16:creationId xmlns:a16="http://schemas.microsoft.com/office/drawing/2014/main" id="{D1170C9A-49D8-C355-DFA5-7767F4CA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801" y="434325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D1BF1CD-0D22-5CF8-A6BB-B6CEFE686529}"/>
              </a:ext>
            </a:extLst>
          </p:cNvPr>
          <p:cNvSpPr txBox="1"/>
          <p:nvPr/>
        </p:nvSpPr>
        <p:spPr>
          <a:xfrm>
            <a:off x="6862618" y="2969552"/>
            <a:ext cx="1856509" cy="369332"/>
          </a:xfrm>
          <a:prstGeom prst="rect">
            <a:avLst/>
          </a:prstGeom>
          <a:noFill/>
        </p:spPr>
        <p:txBody>
          <a:bodyPr wrap="square">
            <a:spAutoFit/>
          </a:bodyPr>
          <a:lstStyle/>
          <a:p>
            <a:r>
              <a:rPr lang="ja-JP" altLang="en-US" b="1" dirty="0">
                <a:solidFill>
                  <a:srgbClr val="FF0000"/>
                </a:solidFill>
              </a:rPr>
              <a:t>ブリーフィング</a:t>
            </a:r>
            <a:endParaRPr lang="ja-JP" altLang="en-US" dirty="0"/>
          </a:p>
        </p:txBody>
      </p:sp>
    </p:spTree>
    <p:extLst>
      <p:ext uri="{BB962C8B-B14F-4D97-AF65-F5344CB8AC3E}">
        <p14:creationId xmlns:p14="http://schemas.microsoft.com/office/powerpoint/2010/main" val="388191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航空整備士</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565834" y="1628370"/>
            <a:ext cx="877163" cy="369332"/>
          </a:xfrm>
          <a:prstGeom prst="rect">
            <a:avLst/>
          </a:prstGeom>
          <a:noFill/>
        </p:spPr>
        <p:txBody>
          <a:bodyPr wrap="none" rtlCol="0">
            <a:spAutoFit/>
          </a:bodyPr>
          <a:lstStyle/>
          <a:p>
            <a:r>
              <a:rPr kumimoji="1" lang="ja-JP" altLang="en-US" dirty="0"/>
              <a:t>運航前</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860474" y="2127133"/>
            <a:ext cx="5724644" cy="923330"/>
          </a:xfrm>
          <a:prstGeom prst="rect">
            <a:avLst/>
          </a:prstGeom>
          <a:noFill/>
        </p:spPr>
        <p:txBody>
          <a:bodyPr wrap="none" rtlCol="0">
            <a:spAutoFit/>
          </a:bodyPr>
          <a:lstStyle/>
          <a:p>
            <a:r>
              <a:rPr kumimoji="1" lang="ja-JP" altLang="en-US" dirty="0"/>
              <a:t>エンジン、機体、計器、車輪の点検を行う</a:t>
            </a:r>
            <a:endParaRPr kumimoji="1" lang="en-US" altLang="ja-JP" dirty="0"/>
          </a:p>
          <a:p>
            <a:r>
              <a:rPr lang="ja-JP" altLang="en-US" b="1" dirty="0">
                <a:solidFill>
                  <a:srgbClr val="FF0000"/>
                </a:solidFill>
              </a:rPr>
              <a:t>（　　　　　　）</a:t>
            </a:r>
            <a:r>
              <a:rPr lang="ja-JP" altLang="en-US" dirty="0"/>
              <a:t>が飛行を許可しないと航空機は離陸</a:t>
            </a:r>
            <a:endParaRPr lang="en-US" altLang="ja-JP" dirty="0"/>
          </a:p>
          <a:p>
            <a:r>
              <a:rPr lang="ja-JP" altLang="en-US" dirty="0"/>
              <a:t>できない。</a:t>
            </a:r>
            <a:endParaRPr kumimoji="1" lang="ja-JP" altLang="en-US" dirty="0"/>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565834" y="3189315"/>
            <a:ext cx="877163" cy="369332"/>
          </a:xfrm>
          <a:prstGeom prst="rect">
            <a:avLst/>
          </a:prstGeom>
          <a:noFill/>
        </p:spPr>
        <p:txBody>
          <a:bodyPr wrap="none" rtlCol="0">
            <a:spAutoFit/>
          </a:bodyPr>
          <a:lstStyle/>
          <a:p>
            <a:r>
              <a:rPr kumimoji="1" lang="ja-JP" altLang="en-US" dirty="0"/>
              <a:t>運航後</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880794" y="3551380"/>
            <a:ext cx="4339650" cy="369332"/>
          </a:xfrm>
          <a:prstGeom prst="rect">
            <a:avLst/>
          </a:prstGeom>
          <a:noFill/>
        </p:spPr>
        <p:txBody>
          <a:bodyPr wrap="none" rtlCol="0">
            <a:spAutoFit/>
          </a:bodyPr>
          <a:lstStyle/>
          <a:p>
            <a:r>
              <a:rPr kumimoji="1" lang="ja-JP" altLang="en-US" dirty="0"/>
              <a:t>計器のチェック、消耗部品の交換を行う</a:t>
            </a:r>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8" name="テキスト ボックス 7">
            <a:extLst>
              <a:ext uri="{FF2B5EF4-FFF2-40B4-BE49-F238E27FC236}">
                <a16:creationId xmlns:a16="http://schemas.microsoft.com/office/drawing/2014/main" id="{9A169434-47CA-D9CA-A30E-1900199A44A2}"/>
              </a:ext>
            </a:extLst>
          </p:cNvPr>
          <p:cNvSpPr txBox="1"/>
          <p:nvPr/>
        </p:nvSpPr>
        <p:spPr>
          <a:xfrm>
            <a:off x="5565834" y="4317075"/>
            <a:ext cx="1107996" cy="369332"/>
          </a:xfrm>
          <a:prstGeom prst="rect">
            <a:avLst/>
          </a:prstGeom>
          <a:noFill/>
        </p:spPr>
        <p:txBody>
          <a:bodyPr wrap="none" rtlCol="0">
            <a:spAutoFit/>
          </a:bodyPr>
          <a:lstStyle/>
          <a:p>
            <a:r>
              <a:rPr lang="ja-JP" altLang="en-US" dirty="0"/>
              <a:t>定時点検</a:t>
            </a:r>
            <a:endParaRPr kumimoji="1" lang="ja-JP" altLang="en-US" dirty="0"/>
          </a:p>
        </p:txBody>
      </p:sp>
      <p:sp>
        <p:nvSpPr>
          <p:cNvPr id="9" name="テキスト ボックス 8">
            <a:extLst>
              <a:ext uri="{FF2B5EF4-FFF2-40B4-BE49-F238E27FC236}">
                <a16:creationId xmlns:a16="http://schemas.microsoft.com/office/drawing/2014/main" id="{758DD59E-A6C7-3A84-5795-6D47BB1C828D}"/>
              </a:ext>
            </a:extLst>
          </p:cNvPr>
          <p:cNvSpPr txBox="1"/>
          <p:nvPr/>
        </p:nvSpPr>
        <p:spPr>
          <a:xfrm>
            <a:off x="5880794" y="4780740"/>
            <a:ext cx="3669606" cy="923330"/>
          </a:xfrm>
          <a:prstGeom prst="rect">
            <a:avLst/>
          </a:prstGeom>
          <a:noFill/>
        </p:spPr>
        <p:txBody>
          <a:bodyPr wrap="square" rtlCol="0">
            <a:spAutoFit/>
          </a:bodyPr>
          <a:lstStyle/>
          <a:p>
            <a:r>
              <a:rPr lang="ja-JP" altLang="en-US" dirty="0"/>
              <a:t>一定の飛行時間ごとに点検を行い、エンジンを取り外して、不良個所の交換を行う。</a:t>
            </a:r>
            <a:endParaRPr kumimoji="1" lang="ja-JP" altLang="en-US" dirty="0"/>
          </a:p>
        </p:txBody>
      </p:sp>
      <p:sp>
        <p:nvSpPr>
          <p:cNvPr id="17" name="テキスト ボックス 16">
            <a:extLst>
              <a:ext uri="{FF2B5EF4-FFF2-40B4-BE49-F238E27FC236}">
                <a16:creationId xmlns:a16="http://schemas.microsoft.com/office/drawing/2014/main" id="{64D890FC-47C0-C3F5-C0C0-B8B1533BFC7C}"/>
              </a:ext>
            </a:extLst>
          </p:cNvPr>
          <p:cNvSpPr txBox="1"/>
          <p:nvPr/>
        </p:nvSpPr>
        <p:spPr>
          <a:xfrm>
            <a:off x="0" y="626111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）「航空整備士」</a:t>
            </a:r>
            <a:r>
              <a:rPr kumimoji="1" lang="en-US" altLang="ja-JP" sz="1050" dirty="0">
                <a:ea typeface="UD デジタル 教科書体 NP-B" panose="02020700000000000000" pitchFamily="18" charset="-128"/>
              </a:rPr>
              <a:t> https://shigoto.mhlw.go.jp/</a:t>
            </a:r>
            <a:endParaRPr lang="ja-JP" altLang="en-US" sz="1050" dirty="0"/>
          </a:p>
        </p:txBody>
      </p:sp>
      <p:pic>
        <p:nvPicPr>
          <p:cNvPr id="5" name="図 4">
            <a:extLst>
              <a:ext uri="{FF2B5EF4-FFF2-40B4-BE49-F238E27FC236}">
                <a16:creationId xmlns:a16="http://schemas.microsoft.com/office/drawing/2014/main" id="{F530D93B-A77C-5A41-E231-ECA21FA79426}"/>
              </a:ext>
            </a:extLst>
          </p:cNvPr>
          <p:cNvPicPr>
            <a:picLocks noChangeAspect="1"/>
          </p:cNvPicPr>
          <p:nvPr/>
        </p:nvPicPr>
        <p:blipFill>
          <a:blip r:embed="rId2"/>
          <a:stretch>
            <a:fillRect/>
          </a:stretch>
        </p:blipFill>
        <p:spPr>
          <a:xfrm>
            <a:off x="78383" y="1177575"/>
            <a:ext cx="4788257" cy="4698923"/>
          </a:xfrm>
          <a:prstGeom prst="rect">
            <a:avLst/>
          </a:prstGeom>
        </p:spPr>
      </p:pic>
      <p:pic>
        <p:nvPicPr>
          <p:cNvPr id="8194" name="Picture 2">
            <a:extLst>
              <a:ext uri="{FF2B5EF4-FFF2-40B4-BE49-F238E27FC236}">
                <a16:creationId xmlns:a16="http://schemas.microsoft.com/office/drawing/2014/main" id="{B5D5E5C3-3D8B-6181-20EB-6BDCB2DF2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838" y="42471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C2C70B1-35FA-B043-F380-D84E58DB025A}"/>
              </a:ext>
            </a:extLst>
          </p:cNvPr>
          <p:cNvSpPr txBox="1"/>
          <p:nvPr/>
        </p:nvSpPr>
        <p:spPr>
          <a:xfrm>
            <a:off x="6191054" y="2398277"/>
            <a:ext cx="1472938" cy="369332"/>
          </a:xfrm>
          <a:prstGeom prst="rect">
            <a:avLst/>
          </a:prstGeom>
          <a:noFill/>
        </p:spPr>
        <p:txBody>
          <a:bodyPr wrap="square">
            <a:spAutoFit/>
          </a:bodyPr>
          <a:lstStyle/>
          <a:p>
            <a:r>
              <a:rPr lang="ja-JP" altLang="en-US" b="1" dirty="0">
                <a:solidFill>
                  <a:srgbClr val="FF0000"/>
                </a:solidFill>
              </a:rPr>
              <a:t>確認主任者</a:t>
            </a:r>
            <a:endParaRPr lang="ja-JP" altLang="en-US" dirty="0"/>
          </a:p>
        </p:txBody>
      </p:sp>
    </p:spTree>
    <p:extLst>
      <p:ext uri="{BB962C8B-B14F-4D97-AF65-F5344CB8AC3E}">
        <p14:creationId xmlns:p14="http://schemas.microsoft.com/office/powerpoint/2010/main" val="14235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航空管制官</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067994" y="1130530"/>
            <a:ext cx="6687126" cy="3416320"/>
          </a:xfrm>
          <a:prstGeom prst="rect">
            <a:avLst/>
          </a:prstGeom>
          <a:noFill/>
        </p:spPr>
        <p:txBody>
          <a:bodyPr wrap="square" rtlCol="0">
            <a:spAutoFit/>
          </a:bodyPr>
          <a:lstStyle/>
          <a:p>
            <a:r>
              <a:rPr lang="ja-JP" altLang="en-US" dirty="0"/>
              <a:t>　航空管制官採用試験（専門職国家公務員採用試験：大学卒業程度）に合格し、国土交通省に採用後</a:t>
            </a:r>
            <a:r>
              <a:rPr lang="en-US" altLang="ja-JP" dirty="0"/>
              <a:t>8</a:t>
            </a:r>
            <a:r>
              <a:rPr lang="ja-JP" altLang="en-US" dirty="0"/>
              <a:t>ヶ月間、航空保安大学校で航空関係の法令、管制の方法、レーダーの知識、気象学などについて所定の研修を受ける必要がある。</a:t>
            </a:r>
            <a:endParaRPr lang="en-US" altLang="ja-JP" dirty="0"/>
          </a:p>
          <a:p>
            <a:endParaRPr kumimoji="1" lang="en-US" altLang="ja-JP" dirty="0"/>
          </a:p>
          <a:p>
            <a:r>
              <a:rPr lang="ja-JP" altLang="en-US" dirty="0"/>
              <a:t>　研修修了後、全国各地の空港や航空交通管制部等の管制機関に配属される。配属先で数ヶ月から数年にわたる</a:t>
            </a:r>
            <a:r>
              <a:rPr lang="en-US" altLang="ja-JP" dirty="0"/>
              <a:t>OJT</a:t>
            </a:r>
            <a:r>
              <a:rPr lang="ja-JP" altLang="en-US" dirty="0"/>
              <a:t>（実地訓練）を経て、技能試験に合格すると航空管制官として任命される。</a:t>
            </a:r>
            <a:endParaRPr lang="en-US" altLang="ja-JP" dirty="0"/>
          </a:p>
          <a:p>
            <a:endParaRPr lang="en-US" altLang="ja-JP" dirty="0"/>
          </a:p>
          <a:p>
            <a:r>
              <a:rPr lang="ja-JP" altLang="en-US" dirty="0"/>
              <a:t>　航空管制官の業務資格は勤務地毎に異なるため、異動の度に訓練、試験を受ける必要がある。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17" name="テキスト ボックス 16">
            <a:extLst>
              <a:ext uri="{FF2B5EF4-FFF2-40B4-BE49-F238E27FC236}">
                <a16:creationId xmlns:a16="http://schemas.microsoft.com/office/drawing/2014/main" id="{64D890FC-47C0-C3F5-C0C0-B8B1533BFC7C}"/>
              </a:ext>
            </a:extLst>
          </p:cNvPr>
          <p:cNvSpPr txBox="1"/>
          <p:nvPr/>
        </p:nvSpPr>
        <p:spPr>
          <a:xfrm>
            <a:off x="0" y="626111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）「航空管制官」</a:t>
            </a:r>
            <a:r>
              <a:rPr kumimoji="1" lang="en-US" altLang="ja-JP" sz="1050" dirty="0">
                <a:ea typeface="UD デジタル 教科書体 NP-B" panose="02020700000000000000" pitchFamily="18" charset="-128"/>
              </a:rPr>
              <a:t> https://shigoto.mhlw.go.jp/</a:t>
            </a:r>
            <a:endParaRPr lang="ja-JP" altLang="en-US" sz="1050" dirty="0"/>
          </a:p>
        </p:txBody>
      </p:sp>
      <p:pic>
        <p:nvPicPr>
          <p:cNvPr id="6" name="図 5">
            <a:extLst>
              <a:ext uri="{FF2B5EF4-FFF2-40B4-BE49-F238E27FC236}">
                <a16:creationId xmlns:a16="http://schemas.microsoft.com/office/drawing/2014/main" id="{7C008BAD-F705-A9CB-6FD4-844021FF5290}"/>
              </a:ext>
            </a:extLst>
          </p:cNvPr>
          <p:cNvPicPr>
            <a:picLocks noChangeAspect="1"/>
          </p:cNvPicPr>
          <p:nvPr/>
        </p:nvPicPr>
        <p:blipFill>
          <a:blip r:embed="rId2"/>
          <a:stretch>
            <a:fillRect/>
          </a:stretch>
        </p:blipFill>
        <p:spPr>
          <a:xfrm>
            <a:off x="393671" y="1341120"/>
            <a:ext cx="4447210" cy="4592320"/>
          </a:xfrm>
          <a:prstGeom prst="rect">
            <a:avLst/>
          </a:prstGeom>
        </p:spPr>
      </p:pic>
      <p:sp>
        <p:nvSpPr>
          <p:cNvPr id="11" name="テキスト ボックス 10">
            <a:extLst>
              <a:ext uri="{FF2B5EF4-FFF2-40B4-BE49-F238E27FC236}">
                <a16:creationId xmlns:a16="http://schemas.microsoft.com/office/drawing/2014/main" id="{7F535530-0D35-FFA2-703E-FFCECC8DB08B}"/>
              </a:ext>
            </a:extLst>
          </p:cNvPr>
          <p:cNvSpPr txBox="1"/>
          <p:nvPr/>
        </p:nvSpPr>
        <p:spPr>
          <a:xfrm>
            <a:off x="5120640" y="4596676"/>
            <a:ext cx="4511040" cy="1477328"/>
          </a:xfrm>
          <a:prstGeom prst="rect">
            <a:avLst/>
          </a:prstGeom>
          <a:noFill/>
        </p:spPr>
        <p:txBody>
          <a:bodyPr wrap="square">
            <a:spAutoFit/>
          </a:bodyPr>
          <a:lstStyle/>
          <a:p>
            <a:r>
              <a:rPr lang="ja-JP" altLang="en-US" b="0" i="0" dirty="0">
                <a:solidFill>
                  <a:srgbClr val="212529"/>
                </a:solidFill>
                <a:effectLst/>
                <a:latin typeface="NotoSansCJKjp"/>
              </a:rPr>
              <a:t>　パイロットと意思疎通を図るための英語力、航空機の性能や気象に関する知識、航空についての法令と国際規則についての知識が必要とされる。集中力、正確な判断力も求められる。</a:t>
            </a:r>
            <a:endParaRPr lang="ja-JP" altLang="en-US" dirty="0"/>
          </a:p>
        </p:txBody>
      </p:sp>
      <p:pic>
        <p:nvPicPr>
          <p:cNvPr id="9218" name="Picture 2">
            <a:extLst>
              <a:ext uri="{FF2B5EF4-FFF2-40B4-BE49-F238E27FC236}">
                <a16:creationId xmlns:a16="http://schemas.microsoft.com/office/drawing/2014/main" id="{76BA3C6C-23CE-390C-2F62-3E2A92FD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558" y="42979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1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7353B1-E863-4E64-AF07-69738892D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 t="3389" r="1337" b="3618"/>
          <a:stretch/>
        </p:blipFill>
        <p:spPr bwMode="auto">
          <a:xfrm>
            <a:off x="333116" y="294640"/>
            <a:ext cx="11382314" cy="641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68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航空業界の仕事</a:t>
            </a:r>
          </a:p>
        </p:txBody>
      </p:sp>
      <p:sp>
        <p:nvSpPr>
          <p:cNvPr id="6" name="テキスト ボックス 5">
            <a:extLst>
              <a:ext uri="{FF2B5EF4-FFF2-40B4-BE49-F238E27FC236}">
                <a16:creationId xmlns:a16="http://schemas.microsoft.com/office/drawing/2014/main" id="{464DFF69-48BB-59E2-E133-5895A4E58225}"/>
              </a:ext>
            </a:extLst>
          </p:cNvPr>
          <p:cNvSpPr txBox="1"/>
          <p:nvPr/>
        </p:nvSpPr>
        <p:spPr>
          <a:xfrm>
            <a:off x="212437" y="6497842"/>
            <a:ext cx="6096000" cy="261610"/>
          </a:xfrm>
          <a:prstGeom prst="rect">
            <a:avLst/>
          </a:prstGeom>
          <a:noFill/>
        </p:spPr>
        <p:txBody>
          <a:bodyPr wrap="square">
            <a:spAutoFit/>
          </a:bodyPr>
          <a:lstStyle/>
          <a:p>
            <a:r>
              <a:rPr lang="ja-JP" altLang="en-US" sz="1050" dirty="0"/>
              <a:t>無料写真ぱくたそ：</a:t>
            </a:r>
            <a:r>
              <a:rPr lang="en-US" altLang="ja-JP" sz="1050" dirty="0"/>
              <a:t>https://www.pakutaso.com/20220551136japan-airlines.html</a:t>
            </a:r>
            <a:endParaRPr lang="ja-JP" altLang="en-US" sz="1050" dirty="0"/>
          </a:p>
        </p:txBody>
      </p:sp>
      <p:sp>
        <p:nvSpPr>
          <p:cNvPr id="2" name="テキスト ボックス 1">
            <a:extLst>
              <a:ext uri="{FF2B5EF4-FFF2-40B4-BE49-F238E27FC236}">
                <a16:creationId xmlns:a16="http://schemas.microsoft.com/office/drawing/2014/main" id="{C5D66AA8-B15C-71DF-6A74-5D7100BCAEF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pic>
        <p:nvPicPr>
          <p:cNvPr id="7" name="図 6">
            <a:extLst>
              <a:ext uri="{FF2B5EF4-FFF2-40B4-BE49-F238E27FC236}">
                <a16:creationId xmlns:a16="http://schemas.microsoft.com/office/drawing/2014/main" id="{5A3ADE6B-B103-6AA1-8009-49CB9BA18D2A}"/>
              </a:ext>
            </a:extLst>
          </p:cNvPr>
          <p:cNvPicPr>
            <a:picLocks noChangeAspect="1"/>
          </p:cNvPicPr>
          <p:nvPr/>
        </p:nvPicPr>
        <p:blipFill>
          <a:blip r:embed="rId2"/>
          <a:stretch>
            <a:fillRect/>
          </a:stretch>
        </p:blipFill>
        <p:spPr>
          <a:xfrm>
            <a:off x="2540001" y="1619511"/>
            <a:ext cx="6228080" cy="3805625"/>
          </a:xfrm>
          <a:prstGeom prst="rect">
            <a:avLst/>
          </a:prstGeom>
          <a:ln>
            <a:noFill/>
          </a:ln>
          <a:effectLst>
            <a:softEdge rad="112500"/>
          </a:effectLst>
        </p:spPr>
      </p:pic>
    </p:spTree>
    <p:extLst>
      <p:ext uri="{BB962C8B-B14F-4D97-AF65-F5344CB8AC3E}">
        <p14:creationId xmlns:p14="http://schemas.microsoft.com/office/powerpoint/2010/main" val="34618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7353B1-E863-4E64-AF07-69738892D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 t="3389" r="1337" b="3618"/>
          <a:stretch/>
        </p:blipFill>
        <p:spPr bwMode="auto">
          <a:xfrm>
            <a:off x="333116" y="294640"/>
            <a:ext cx="11382314" cy="641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3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7CDC39-197E-5951-DF7D-F5E53DF4BD60}"/>
              </a:ext>
            </a:extLst>
          </p:cNvPr>
          <p:cNvSpPr txBox="1"/>
          <p:nvPr/>
        </p:nvSpPr>
        <p:spPr>
          <a:xfrm flipH="1">
            <a:off x="1422398" y="642850"/>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キャビンアテンダント</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5320146" y="728748"/>
            <a:ext cx="5032147" cy="369332"/>
          </a:xfrm>
          <a:prstGeom prst="rect">
            <a:avLst/>
          </a:prstGeom>
          <a:noFill/>
        </p:spPr>
        <p:txBody>
          <a:bodyPr wrap="none" rtlCol="0">
            <a:spAutoFit/>
          </a:bodyPr>
          <a:lstStyle/>
          <a:p>
            <a:r>
              <a:rPr kumimoji="1" lang="ja-JP" altLang="en-US" dirty="0"/>
              <a:t>航空機内での乗客サービスや緊急時の保安対応</a:t>
            </a:r>
          </a:p>
        </p:txBody>
      </p:sp>
      <p:sp>
        <p:nvSpPr>
          <p:cNvPr id="9" name="テキスト ボックス 8">
            <a:extLst>
              <a:ext uri="{FF2B5EF4-FFF2-40B4-BE49-F238E27FC236}">
                <a16:creationId xmlns:a16="http://schemas.microsoft.com/office/drawing/2014/main" id="{BD33FB03-1DEC-FCA4-AAA4-13ADE0E167DF}"/>
              </a:ext>
            </a:extLst>
          </p:cNvPr>
          <p:cNvSpPr txBox="1"/>
          <p:nvPr/>
        </p:nvSpPr>
        <p:spPr>
          <a:xfrm>
            <a:off x="5320146" y="1592348"/>
            <a:ext cx="4108817" cy="369332"/>
          </a:xfrm>
          <a:prstGeom prst="rect">
            <a:avLst/>
          </a:prstGeom>
          <a:noFill/>
        </p:spPr>
        <p:txBody>
          <a:bodyPr wrap="none" rtlCol="0">
            <a:spAutoFit/>
          </a:bodyPr>
          <a:lstStyle/>
          <a:p>
            <a:r>
              <a:rPr lang="ja-JP" altLang="en-US" dirty="0"/>
              <a:t>空港での搭乗手続き、搭乗案内や誘導</a:t>
            </a:r>
            <a:endParaRPr kumimoji="1" lang="ja-JP" altLang="en-US" dirty="0"/>
          </a:p>
        </p:txBody>
      </p:sp>
      <p:sp>
        <p:nvSpPr>
          <p:cNvPr id="10" name="テキスト ボックス 9">
            <a:extLst>
              <a:ext uri="{FF2B5EF4-FFF2-40B4-BE49-F238E27FC236}">
                <a16:creationId xmlns:a16="http://schemas.microsoft.com/office/drawing/2014/main" id="{19C64979-E3FF-AE2D-8762-9801CA9C6FB8}"/>
              </a:ext>
            </a:extLst>
          </p:cNvPr>
          <p:cNvSpPr txBox="1"/>
          <p:nvPr/>
        </p:nvSpPr>
        <p:spPr>
          <a:xfrm>
            <a:off x="5320146" y="2561242"/>
            <a:ext cx="5724644" cy="369332"/>
          </a:xfrm>
          <a:prstGeom prst="rect">
            <a:avLst/>
          </a:prstGeom>
          <a:noFill/>
        </p:spPr>
        <p:txBody>
          <a:bodyPr wrap="none" rtlCol="0">
            <a:spAutoFit/>
          </a:bodyPr>
          <a:lstStyle/>
          <a:p>
            <a:r>
              <a:rPr kumimoji="1" lang="ja-JP" altLang="en-US" dirty="0"/>
              <a:t>航空機の誘導、搭乗橋の接続、手荷物貨物の搭載など</a:t>
            </a:r>
          </a:p>
        </p:txBody>
      </p:sp>
      <p:sp>
        <p:nvSpPr>
          <p:cNvPr id="16" name="テキスト ボックス 15">
            <a:extLst>
              <a:ext uri="{FF2B5EF4-FFF2-40B4-BE49-F238E27FC236}">
                <a16:creationId xmlns:a16="http://schemas.microsoft.com/office/drawing/2014/main" id="{6EBAE272-997D-4F9F-1340-376FA9E220AF}"/>
              </a:ext>
            </a:extLst>
          </p:cNvPr>
          <p:cNvSpPr txBox="1"/>
          <p:nvPr/>
        </p:nvSpPr>
        <p:spPr>
          <a:xfrm>
            <a:off x="5320146" y="5416202"/>
            <a:ext cx="5955476" cy="369332"/>
          </a:xfrm>
          <a:prstGeom prst="rect">
            <a:avLst/>
          </a:prstGeom>
          <a:noFill/>
        </p:spPr>
        <p:txBody>
          <a:bodyPr wrap="none" rtlCol="0">
            <a:spAutoFit/>
          </a:bodyPr>
          <a:lstStyle/>
          <a:p>
            <a:r>
              <a:rPr kumimoji="1" lang="ja-JP" altLang="en-US" dirty="0"/>
              <a:t>安全な離発着のために、パイロットに指示や許可を出す</a:t>
            </a:r>
          </a:p>
        </p:txBody>
      </p:sp>
      <p:sp>
        <p:nvSpPr>
          <p:cNvPr id="12" name="テキスト ボックス 11">
            <a:extLst>
              <a:ext uri="{FF2B5EF4-FFF2-40B4-BE49-F238E27FC236}">
                <a16:creationId xmlns:a16="http://schemas.microsoft.com/office/drawing/2014/main" id="{3B54BBDF-5BD7-D4C1-DD69-AA03451F9FE7}"/>
              </a:ext>
            </a:extLst>
          </p:cNvPr>
          <p:cNvSpPr txBox="1"/>
          <p:nvPr/>
        </p:nvSpPr>
        <p:spPr>
          <a:xfrm flipH="1">
            <a:off x="1422398" y="1567410"/>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グランドスタッフ</a:t>
            </a:r>
          </a:p>
        </p:txBody>
      </p:sp>
      <p:sp>
        <p:nvSpPr>
          <p:cNvPr id="13" name="テキスト ボックス 12">
            <a:extLst>
              <a:ext uri="{FF2B5EF4-FFF2-40B4-BE49-F238E27FC236}">
                <a16:creationId xmlns:a16="http://schemas.microsoft.com/office/drawing/2014/main" id="{9D3D4C4C-B704-DD6E-1E32-EA8DC31A44AB}"/>
              </a:ext>
            </a:extLst>
          </p:cNvPr>
          <p:cNvSpPr txBox="1"/>
          <p:nvPr/>
        </p:nvSpPr>
        <p:spPr>
          <a:xfrm flipH="1">
            <a:off x="1422398" y="2431010"/>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グランドハンドリング</a:t>
            </a:r>
          </a:p>
        </p:txBody>
      </p:sp>
      <p:sp>
        <p:nvSpPr>
          <p:cNvPr id="14" name="テキスト ボックス 13">
            <a:extLst>
              <a:ext uri="{FF2B5EF4-FFF2-40B4-BE49-F238E27FC236}">
                <a16:creationId xmlns:a16="http://schemas.microsoft.com/office/drawing/2014/main" id="{B75CDFCB-CB3F-4F7F-C1B7-8E667C72BA58}"/>
              </a:ext>
            </a:extLst>
          </p:cNvPr>
          <p:cNvSpPr txBox="1"/>
          <p:nvPr/>
        </p:nvSpPr>
        <p:spPr>
          <a:xfrm flipH="1">
            <a:off x="1422398" y="5367250"/>
            <a:ext cx="3931922"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航空管制官（国家公務員）</a:t>
            </a:r>
          </a:p>
        </p:txBody>
      </p:sp>
      <p:sp>
        <p:nvSpPr>
          <p:cNvPr id="15" name="テキスト ボックス 14">
            <a:extLst>
              <a:ext uri="{FF2B5EF4-FFF2-40B4-BE49-F238E27FC236}">
                <a16:creationId xmlns:a16="http://schemas.microsoft.com/office/drawing/2014/main" id="{8A6A4AAF-04DC-E4CF-6918-BD1E3A4FBB14}"/>
              </a:ext>
            </a:extLst>
          </p:cNvPr>
          <p:cNvSpPr txBox="1"/>
          <p:nvPr/>
        </p:nvSpPr>
        <p:spPr>
          <a:xfrm flipH="1">
            <a:off x="1441794" y="3494116"/>
            <a:ext cx="3191166"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パイロット</a:t>
            </a:r>
          </a:p>
        </p:txBody>
      </p:sp>
      <p:sp>
        <p:nvSpPr>
          <p:cNvPr id="18" name="テキスト ボックス 17">
            <a:extLst>
              <a:ext uri="{FF2B5EF4-FFF2-40B4-BE49-F238E27FC236}">
                <a16:creationId xmlns:a16="http://schemas.microsoft.com/office/drawing/2014/main" id="{98EC088D-FFE0-DC06-BE01-942E15B7D45D}"/>
              </a:ext>
            </a:extLst>
          </p:cNvPr>
          <p:cNvSpPr txBox="1"/>
          <p:nvPr/>
        </p:nvSpPr>
        <p:spPr>
          <a:xfrm>
            <a:off x="5330306" y="3543068"/>
            <a:ext cx="6417141" cy="369332"/>
          </a:xfrm>
          <a:prstGeom prst="rect">
            <a:avLst/>
          </a:prstGeom>
          <a:noFill/>
        </p:spPr>
        <p:txBody>
          <a:bodyPr wrap="none" rtlCol="0">
            <a:spAutoFit/>
          </a:bodyPr>
          <a:lstStyle/>
          <a:p>
            <a:r>
              <a:rPr kumimoji="1" lang="ja-JP" altLang="en-US" dirty="0"/>
              <a:t>乗客や貨物を運ぶ航空機、小型飛行機やヘリコプターの操縦</a:t>
            </a:r>
          </a:p>
        </p:txBody>
      </p:sp>
      <p:sp>
        <p:nvSpPr>
          <p:cNvPr id="19" name="テキスト ボックス 18">
            <a:extLst>
              <a:ext uri="{FF2B5EF4-FFF2-40B4-BE49-F238E27FC236}">
                <a16:creationId xmlns:a16="http://schemas.microsoft.com/office/drawing/2014/main" id="{0944CF34-3132-10C2-2B80-AA213E828FCA}"/>
              </a:ext>
            </a:extLst>
          </p:cNvPr>
          <p:cNvSpPr txBox="1"/>
          <p:nvPr/>
        </p:nvSpPr>
        <p:spPr>
          <a:xfrm flipH="1">
            <a:off x="1441794" y="4428836"/>
            <a:ext cx="3191166"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航空整備士</a:t>
            </a:r>
          </a:p>
        </p:txBody>
      </p:sp>
      <p:sp>
        <p:nvSpPr>
          <p:cNvPr id="20" name="テキスト ボックス 19">
            <a:extLst>
              <a:ext uri="{FF2B5EF4-FFF2-40B4-BE49-F238E27FC236}">
                <a16:creationId xmlns:a16="http://schemas.microsoft.com/office/drawing/2014/main" id="{EA5F5C47-BB99-95D3-0BE3-23BA698681BF}"/>
              </a:ext>
            </a:extLst>
          </p:cNvPr>
          <p:cNvSpPr txBox="1"/>
          <p:nvPr/>
        </p:nvSpPr>
        <p:spPr>
          <a:xfrm>
            <a:off x="5320146" y="4451002"/>
            <a:ext cx="2262158" cy="369332"/>
          </a:xfrm>
          <a:prstGeom prst="rect">
            <a:avLst/>
          </a:prstGeom>
          <a:noFill/>
        </p:spPr>
        <p:txBody>
          <a:bodyPr wrap="none" rtlCol="0">
            <a:spAutoFit/>
          </a:bodyPr>
          <a:lstStyle/>
          <a:p>
            <a:r>
              <a:rPr kumimoji="1" lang="ja-JP" altLang="en-US" dirty="0"/>
              <a:t>航空機の点検・保守</a:t>
            </a:r>
          </a:p>
        </p:txBody>
      </p:sp>
    </p:spTree>
    <p:extLst>
      <p:ext uri="{BB962C8B-B14F-4D97-AF65-F5344CB8AC3E}">
        <p14:creationId xmlns:p14="http://schemas.microsoft.com/office/powerpoint/2010/main" val="39118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11533451"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キャビンアテンダント</a:t>
            </a:r>
            <a:r>
              <a:rPr kumimoji="1" lang="en-US" altLang="ja-JP" sz="3600" dirty="0">
                <a:latin typeface="UD デジタル 教科書体 NP-B" panose="02020700000000000000" pitchFamily="18" charset="-128"/>
                <a:ea typeface="UD デジタル 教科書体 NP-B" panose="02020700000000000000" pitchFamily="18" charset="-128"/>
              </a:rPr>
              <a:t>[CA]</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565834" y="1628370"/>
            <a:ext cx="6417141" cy="369332"/>
          </a:xfrm>
          <a:prstGeom prst="rect">
            <a:avLst/>
          </a:prstGeom>
          <a:noFill/>
        </p:spPr>
        <p:txBody>
          <a:bodyPr wrap="none" rtlCol="0">
            <a:spAutoFit/>
          </a:bodyPr>
          <a:lstStyle/>
          <a:p>
            <a:r>
              <a:rPr lang="ja-JP" altLang="en-US" dirty="0"/>
              <a:t>フライトコース、天候などの</a:t>
            </a:r>
            <a:r>
              <a:rPr lang="ja-JP" altLang="en-US" b="1" dirty="0">
                <a:solidFill>
                  <a:srgbClr val="FF0000"/>
                </a:solidFill>
              </a:rPr>
              <a:t>（　　　　　　　　）</a:t>
            </a:r>
            <a:r>
              <a:rPr lang="ja-JP" altLang="en-US" dirty="0"/>
              <a:t>（報告）</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565834" y="2127133"/>
            <a:ext cx="5262979" cy="369332"/>
          </a:xfrm>
          <a:prstGeom prst="rect">
            <a:avLst/>
          </a:prstGeom>
          <a:noFill/>
        </p:spPr>
        <p:txBody>
          <a:bodyPr wrap="none" rtlCol="0">
            <a:spAutoFit/>
          </a:bodyPr>
          <a:lstStyle/>
          <a:p>
            <a:r>
              <a:rPr kumimoji="1" lang="ja-JP" altLang="en-US" dirty="0"/>
              <a:t>機内での</a:t>
            </a:r>
            <a:r>
              <a:rPr kumimoji="1" lang="ja-JP" altLang="en-US" b="1" dirty="0">
                <a:solidFill>
                  <a:srgbClr val="FF0000"/>
                </a:solidFill>
              </a:rPr>
              <a:t>（　　　　　　）</a:t>
            </a:r>
            <a:r>
              <a:rPr kumimoji="1" lang="ja-JP" altLang="en-US" dirty="0"/>
              <a:t>、緊急時の対応の説明</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565834" y="2681315"/>
            <a:ext cx="3877985" cy="369332"/>
          </a:xfrm>
          <a:prstGeom prst="rect">
            <a:avLst/>
          </a:prstGeom>
          <a:noFill/>
        </p:spPr>
        <p:txBody>
          <a:bodyPr wrap="none" rtlCol="0">
            <a:spAutoFit/>
          </a:bodyPr>
          <a:lstStyle/>
          <a:p>
            <a:r>
              <a:rPr kumimoji="1" lang="ja-JP" altLang="en-US" dirty="0"/>
              <a:t>安定飛行時は、機内サービスを行う</a:t>
            </a:r>
          </a:p>
        </p:txBody>
      </p:sp>
      <p:sp>
        <p:nvSpPr>
          <p:cNvPr id="18" name="テキスト ボックス 17">
            <a:extLst>
              <a:ext uri="{FF2B5EF4-FFF2-40B4-BE49-F238E27FC236}">
                <a16:creationId xmlns:a16="http://schemas.microsoft.com/office/drawing/2014/main" id="{1AC8B1DA-FBD4-CCB3-CE59-6976FF051650}"/>
              </a:ext>
            </a:extLst>
          </p:cNvPr>
          <p:cNvSpPr txBox="1"/>
          <p:nvPr/>
        </p:nvSpPr>
        <p:spPr>
          <a:xfrm>
            <a:off x="5565834" y="3774900"/>
            <a:ext cx="6417141" cy="369332"/>
          </a:xfrm>
          <a:prstGeom prst="rect">
            <a:avLst/>
          </a:prstGeom>
          <a:noFill/>
        </p:spPr>
        <p:txBody>
          <a:bodyPr wrap="none" rtlCol="0">
            <a:spAutoFit/>
          </a:bodyPr>
          <a:lstStyle/>
          <a:p>
            <a:r>
              <a:rPr lang="ja-JP" altLang="en-US" dirty="0"/>
              <a:t>着陸後は、機内の点検や</a:t>
            </a:r>
            <a:r>
              <a:rPr lang="ja-JP" altLang="en-US" b="1" dirty="0">
                <a:solidFill>
                  <a:srgbClr val="FF0000"/>
                </a:solidFill>
              </a:rPr>
              <a:t>（　　　　　　　　　）</a:t>
            </a:r>
            <a:r>
              <a:rPr lang="ja-JP" altLang="en-US" dirty="0"/>
              <a:t>をまとめる</a:t>
            </a:r>
            <a:endParaRPr kumimoji="1" lang="ja-JP" altLang="en-US" dirty="0"/>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565834" y="3256740"/>
            <a:ext cx="5493812" cy="369332"/>
          </a:xfrm>
          <a:prstGeom prst="rect">
            <a:avLst/>
          </a:prstGeom>
          <a:noFill/>
        </p:spPr>
        <p:txBody>
          <a:bodyPr wrap="none" rtlCol="0">
            <a:spAutoFit/>
          </a:bodyPr>
          <a:lstStyle/>
          <a:p>
            <a:r>
              <a:rPr kumimoji="1" lang="ja-JP" altLang="en-US" dirty="0"/>
              <a:t>急病人やトラブルが発生した場合は適切に対応する</a:t>
            </a:r>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5" y="6189990"/>
            <a:ext cx="6096000" cy="261610"/>
          </a:xfrm>
          <a:prstGeom prst="rect">
            <a:avLst/>
          </a:prstGeom>
          <a:noFill/>
        </p:spPr>
        <p:txBody>
          <a:bodyPr wrap="square">
            <a:spAutoFit/>
          </a:bodyPr>
          <a:lstStyle/>
          <a:p>
            <a:r>
              <a:rPr lang="ja-JP" altLang="en-US" sz="1050" dirty="0"/>
              <a:t>使用した画像： インターナショナルリゾートカレッジ「キャビンアテンダントの仕事」</a:t>
            </a:r>
          </a:p>
        </p:txBody>
      </p:sp>
      <p:pic>
        <p:nvPicPr>
          <p:cNvPr id="9" name="図 8">
            <a:extLst>
              <a:ext uri="{FF2B5EF4-FFF2-40B4-BE49-F238E27FC236}">
                <a16:creationId xmlns:a16="http://schemas.microsoft.com/office/drawing/2014/main" id="{19CC7D10-3862-8878-E4E8-D01C8B5FFD36}"/>
              </a:ext>
            </a:extLst>
          </p:cNvPr>
          <p:cNvPicPr>
            <a:picLocks noChangeAspect="1"/>
          </p:cNvPicPr>
          <p:nvPr/>
        </p:nvPicPr>
        <p:blipFill>
          <a:blip r:embed="rId2"/>
          <a:stretch>
            <a:fillRect/>
          </a:stretch>
        </p:blipFill>
        <p:spPr>
          <a:xfrm>
            <a:off x="746694" y="1493520"/>
            <a:ext cx="3604026" cy="3016888"/>
          </a:xfrm>
          <a:prstGeom prst="rect">
            <a:avLst/>
          </a:prstGeom>
        </p:spPr>
      </p:pic>
      <p:pic>
        <p:nvPicPr>
          <p:cNvPr id="1026" name="Picture 2">
            <a:extLst>
              <a:ext uri="{FF2B5EF4-FFF2-40B4-BE49-F238E27FC236}">
                <a16:creationId xmlns:a16="http://schemas.microsoft.com/office/drawing/2014/main" id="{932A32D7-B25D-9C17-4623-995D9429A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720" y="4744720"/>
            <a:ext cx="1681163" cy="168116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17" name="テキスト ボックス 16">
            <a:extLst>
              <a:ext uri="{FF2B5EF4-FFF2-40B4-BE49-F238E27FC236}">
                <a16:creationId xmlns:a16="http://schemas.microsoft.com/office/drawing/2014/main" id="{3C050216-C45A-A939-51C5-9892BBE77FAA}"/>
              </a:ext>
            </a:extLst>
          </p:cNvPr>
          <p:cNvSpPr txBox="1"/>
          <p:nvPr/>
        </p:nvSpPr>
        <p:spPr>
          <a:xfrm>
            <a:off x="8877822" y="1644133"/>
            <a:ext cx="1882036" cy="369332"/>
          </a:xfrm>
          <a:prstGeom prst="rect">
            <a:avLst/>
          </a:prstGeom>
          <a:noFill/>
        </p:spPr>
        <p:txBody>
          <a:bodyPr wrap="square">
            <a:spAutoFit/>
          </a:bodyPr>
          <a:lstStyle/>
          <a:p>
            <a:r>
              <a:rPr lang="ja-JP" altLang="en-US" b="1" dirty="0">
                <a:solidFill>
                  <a:srgbClr val="FF0000"/>
                </a:solidFill>
              </a:rPr>
              <a:t>ブリーフィング</a:t>
            </a:r>
          </a:p>
        </p:txBody>
      </p:sp>
      <p:sp>
        <p:nvSpPr>
          <p:cNvPr id="20" name="テキスト ボックス 19">
            <a:extLst>
              <a:ext uri="{FF2B5EF4-FFF2-40B4-BE49-F238E27FC236}">
                <a16:creationId xmlns:a16="http://schemas.microsoft.com/office/drawing/2014/main" id="{74834386-E05E-638F-C046-8AD23C627944}"/>
              </a:ext>
            </a:extLst>
          </p:cNvPr>
          <p:cNvSpPr txBox="1"/>
          <p:nvPr/>
        </p:nvSpPr>
        <p:spPr>
          <a:xfrm>
            <a:off x="6936288" y="2132650"/>
            <a:ext cx="1443625" cy="369332"/>
          </a:xfrm>
          <a:prstGeom prst="rect">
            <a:avLst/>
          </a:prstGeom>
          <a:noFill/>
        </p:spPr>
        <p:txBody>
          <a:bodyPr wrap="square">
            <a:spAutoFit/>
          </a:bodyPr>
          <a:lstStyle/>
          <a:p>
            <a:r>
              <a:rPr kumimoji="1" lang="ja-JP" altLang="en-US" b="1" dirty="0">
                <a:solidFill>
                  <a:srgbClr val="FF0000"/>
                </a:solidFill>
              </a:rPr>
              <a:t>安全確認　</a:t>
            </a:r>
            <a:endParaRPr lang="ja-JP" altLang="en-US" b="1" dirty="0">
              <a:solidFill>
                <a:srgbClr val="FF0000"/>
              </a:solidFill>
            </a:endParaRPr>
          </a:p>
        </p:txBody>
      </p:sp>
      <p:sp>
        <p:nvSpPr>
          <p:cNvPr id="22" name="テキスト ボックス 21">
            <a:extLst>
              <a:ext uri="{FF2B5EF4-FFF2-40B4-BE49-F238E27FC236}">
                <a16:creationId xmlns:a16="http://schemas.microsoft.com/office/drawing/2014/main" id="{5BE0CF89-0D70-3331-6E1D-7D04127AD7C5}"/>
              </a:ext>
            </a:extLst>
          </p:cNvPr>
          <p:cNvSpPr txBox="1"/>
          <p:nvPr/>
        </p:nvSpPr>
        <p:spPr>
          <a:xfrm>
            <a:off x="8401832" y="3786084"/>
            <a:ext cx="2082452" cy="369332"/>
          </a:xfrm>
          <a:prstGeom prst="rect">
            <a:avLst/>
          </a:prstGeom>
          <a:noFill/>
        </p:spPr>
        <p:txBody>
          <a:bodyPr wrap="square">
            <a:spAutoFit/>
          </a:bodyPr>
          <a:lstStyle/>
          <a:p>
            <a:r>
              <a:rPr lang="ja-JP" altLang="en-US" b="1" dirty="0">
                <a:solidFill>
                  <a:srgbClr val="FF0000"/>
                </a:solidFill>
              </a:rPr>
              <a:t>フライトレポート</a:t>
            </a:r>
            <a:endParaRPr lang="ja-JP" altLang="en-US" dirty="0"/>
          </a:p>
        </p:txBody>
      </p:sp>
    </p:spTree>
    <p:extLst>
      <p:ext uri="{BB962C8B-B14F-4D97-AF65-F5344CB8AC3E}">
        <p14:creationId xmlns:p14="http://schemas.microsoft.com/office/powerpoint/2010/main" val="40963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11533451"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キャビンアテンダント</a:t>
            </a:r>
            <a:r>
              <a:rPr kumimoji="1" lang="en-US" altLang="ja-JP" sz="3600" dirty="0">
                <a:latin typeface="UD デジタル 教科書体 NP-B" panose="02020700000000000000" pitchFamily="18" charset="-128"/>
                <a:ea typeface="UD デジタル 教科書体 NP-B" panose="02020700000000000000" pitchFamily="18" charset="-128"/>
              </a:rPr>
              <a:t>[CA]</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171439" y="1445490"/>
            <a:ext cx="6849571" cy="4524315"/>
          </a:xfrm>
          <a:prstGeom prst="rect">
            <a:avLst/>
          </a:prstGeom>
          <a:noFill/>
        </p:spPr>
        <p:txBody>
          <a:bodyPr wrap="square" rtlCol="0">
            <a:spAutoFit/>
          </a:bodyPr>
          <a:lstStyle/>
          <a:p>
            <a:r>
              <a:rPr lang="ja-JP" altLang="en-US" dirty="0"/>
              <a:t>　学歴は短大卒以上が一般的だが、特別な資格は必要とされない。ただし、英語力が求められる場合が多い（</a:t>
            </a:r>
            <a:r>
              <a:rPr lang="en-US" altLang="ja-JP" dirty="0"/>
              <a:t>TOEIC</a:t>
            </a:r>
            <a:r>
              <a:rPr lang="ja-JP" altLang="en-US" dirty="0"/>
              <a:t>　　　点以上）。また、視力について基準（矯正視力</a:t>
            </a:r>
            <a:r>
              <a:rPr lang="en-US" altLang="ja-JP" dirty="0"/>
              <a:t>1.0</a:t>
            </a:r>
            <a:r>
              <a:rPr lang="ja-JP" altLang="en-US" dirty="0"/>
              <a:t>以上）等を設けている会社もある。</a:t>
            </a:r>
            <a:endParaRPr lang="en-US" altLang="ja-JP" dirty="0"/>
          </a:p>
          <a:p>
            <a:endParaRPr lang="en-US" altLang="ja-JP" dirty="0"/>
          </a:p>
          <a:p>
            <a:r>
              <a:rPr lang="ja-JP" altLang="en-US" dirty="0"/>
              <a:t>　航空会社に入職し、機内サービスや</a:t>
            </a:r>
            <a:r>
              <a:rPr lang="ja-JP" altLang="en-US" b="1" dirty="0">
                <a:solidFill>
                  <a:srgbClr val="FF0000"/>
                </a:solidFill>
              </a:rPr>
              <a:t>（　　　　）</a:t>
            </a:r>
            <a:r>
              <a:rPr lang="ja-JP" altLang="en-US" dirty="0"/>
              <a:t>に関する専門的な訓練を受け、乗務員として勤務する。</a:t>
            </a:r>
            <a:endParaRPr lang="en-US" altLang="ja-JP" dirty="0"/>
          </a:p>
          <a:p>
            <a:endParaRPr lang="en-US" altLang="ja-JP" dirty="0"/>
          </a:p>
          <a:p>
            <a:r>
              <a:rPr lang="ja-JP" altLang="en-US" dirty="0"/>
              <a:t>　国内の航空会社に勤務する場合であれば、最初は国内線を中心に乗務経験を重ね、保安やサービスの内容を体得する。</a:t>
            </a:r>
            <a:endParaRPr lang="en-US" altLang="ja-JP" dirty="0"/>
          </a:p>
          <a:p>
            <a:r>
              <a:rPr lang="ja-JP" altLang="en-US" dirty="0"/>
              <a:t>　基礎的な能力を身につけた後に国際線に乗務するなどして、専門性や経験を身につける。</a:t>
            </a:r>
            <a:endParaRPr lang="en-US" altLang="ja-JP" dirty="0"/>
          </a:p>
          <a:p>
            <a:r>
              <a:rPr lang="ja-JP" altLang="en-US" dirty="0"/>
              <a:t>　航空機の機種により設備等が異なるため機種別の訓練も受ける。</a:t>
            </a:r>
            <a:endParaRPr lang="en-US" altLang="ja-JP" dirty="0"/>
          </a:p>
          <a:p>
            <a:endParaRPr lang="en-US" altLang="ja-JP" dirty="0"/>
          </a:p>
          <a:p>
            <a:r>
              <a:rPr lang="ja-JP" altLang="en-US" dirty="0"/>
              <a:t>　経験を積み、機内の責任者や地上勤務の管理職に昇進する場合もある。</a:t>
            </a:r>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4" y="6474470"/>
            <a:ext cx="8375536" cy="253916"/>
          </a:xfrm>
          <a:prstGeom prst="rect">
            <a:avLst/>
          </a:prstGeom>
          <a:noFill/>
        </p:spPr>
        <p:txBody>
          <a:bodyPr wrap="square">
            <a:spAutoFit/>
          </a:bodyPr>
          <a:lstStyle/>
          <a:p>
            <a:r>
              <a:rPr lang="ja-JP" altLang="en-US" sz="1050"/>
              <a:t>使用した画像： 厚生労働省　職業情報提供サイト（日本版</a:t>
            </a:r>
            <a:r>
              <a:rPr lang="en-US" altLang="ja-JP" sz="1050"/>
              <a:t>O-NET</a:t>
            </a:r>
            <a:r>
              <a:rPr lang="ja-JP" altLang="en-US" sz="1050"/>
              <a:t>）「客室乗務員」</a:t>
            </a:r>
            <a:r>
              <a:rPr kumimoji="1" lang="en-US" altLang="ja-JP" sz="1050">
                <a:ea typeface="UD デジタル 教科書体 NP-B" panose="02020700000000000000" pitchFamily="18" charset="-128"/>
              </a:rPr>
              <a:t> https://shigoto.mhlw.go.jp/</a:t>
            </a:r>
            <a:endParaRPr lang="ja-JP" altLang="en-US" sz="1050" dirty="0"/>
          </a:p>
        </p:txBody>
      </p:sp>
      <p:pic>
        <p:nvPicPr>
          <p:cNvPr id="5" name="図 4">
            <a:extLst>
              <a:ext uri="{FF2B5EF4-FFF2-40B4-BE49-F238E27FC236}">
                <a16:creationId xmlns:a16="http://schemas.microsoft.com/office/drawing/2014/main" id="{8EE402AE-78D0-1DF2-B3F1-E3E0156D1924}"/>
              </a:ext>
            </a:extLst>
          </p:cNvPr>
          <p:cNvPicPr>
            <a:picLocks noChangeAspect="1"/>
          </p:cNvPicPr>
          <p:nvPr/>
        </p:nvPicPr>
        <p:blipFill>
          <a:blip r:embed="rId2"/>
          <a:stretch>
            <a:fillRect/>
          </a:stretch>
        </p:blipFill>
        <p:spPr>
          <a:xfrm>
            <a:off x="358101" y="1651969"/>
            <a:ext cx="4437420" cy="3735035"/>
          </a:xfrm>
          <a:prstGeom prst="rect">
            <a:avLst/>
          </a:prstGeom>
        </p:spPr>
      </p:pic>
      <p:sp>
        <p:nvSpPr>
          <p:cNvPr id="8" name="テキスト ボックス 7">
            <a:extLst>
              <a:ext uri="{FF2B5EF4-FFF2-40B4-BE49-F238E27FC236}">
                <a16:creationId xmlns:a16="http://schemas.microsoft.com/office/drawing/2014/main" id="{DE53ECF8-E30E-D51F-B03B-73D150FA2AFE}"/>
              </a:ext>
            </a:extLst>
          </p:cNvPr>
          <p:cNvSpPr txBox="1"/>
          <p:nvPr/>
        </p:nvSpPr>
        <p:spPr>
          <a:xfrm>
            <a:off x="10343367" y="1719289"/>
            <a:ext cx="779745" cy="369332"/>
          </a:xfrm>
          <a:prstGeom prst="rect">
            <a:avLst/>
          </a:prstGeom>
          <a:noFill/>
        </p:spPr>
        <p:txBody>
          <a:bodyPr wrap="square">
            <a:spAutoFit/>
          </a:bodyPr>
          <a:lstStyle/>
          <a:p>
            <a:r>
              <a:rPr lang="en-US" altLang="ja-JP" b="1" dirty="0">
                <a:solidFill>
                  <a:srgbClr val="FF0000"/>
                </a:solidFill>
              </a:rPr>
              <a:t>600</a:t>
            </a:r>
            <a:endParaRPr lang="ja-JP" altLang="en-US" dirty="0"/>
          </a:p>
        </p:txBody>
      </p:sp>
      <p:sp>
        <p:nvSpPr>
          <p:cNvPr id="16" name="テキスト ボックス 15">
            <a:extLst>
              <a:ext uri="{FF2B5EF4-FFF2-40B4-BE49-F238E27FC236}">
                <a16:creationId xmlns:a16="http://schemas.microsoft.com/office/drawing/2014/main" id="{D974394F-982A-99DD-2114-0345170BB94E}"/>
              </a:ext>
            </a:extLst>
          </p:cNvPr>
          <p:cNvSpPr txBox="1"/>
          <p:nvPr/>
        </p:nvSpPr>
        <p:spPr>
          <a:xfrm>
            <a:off x="9491598" y="2834106"/>
            <a:ext cx="867428" cy="369332"/>
          </a:xfrm>
          <a:prstGeom prst="rect">
            <a:avLst/>
          </a:prstGeom>
          <a:noFill/>
        </p:spPr>
        <p:txBody>
          <a:bodyPr wrap="square">
            <a:spAutoFit/>
          </a:bodyPr>
          <a:lstStyle/>
          <a:p>
            <a:r>
              <a:rPr lang="ja-JP" altLang="en-US" b="1" dirty="0">
                <a:solidFill>
                  <a:srgbClr val="FF0000"/>
                </a:solidFill>
              </a:rPr>
              <a:t>保安</a:t>
            </a:r>
            <a:endParaRPr lang="ja-JP" altLang="en-US" dirty="0"/>
          </a:p>
        </p:txBody>
      </p:sp>
    </p:spTree>
    <p:extLst>
      <p:ext uri="{BB962C8B-B14F-4D97-AF65-F5344CB8AC3E}">
        <p14:creationId xmlns:p14="http://schemas.microsoft.com/office/powerpoint/2010/main" val="144966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グランドスタッフ</a:t>
            </a:r>
            <a:r>
              <a:rPr kumimoji="1" lang="en-US" altLang="ja-JP" sz="3600" dirty="0">
                <a:latin typeface="UD デジタル 教科書体 NP-B" panose="02020700000000000000" pitchFamily="18" charset="-128"/>
                <a:ea typeface="UD デジタル 教科書体 NP-B" panose="02020700000000000000" pitchFamily="18" charset="-128"/>
              </a:rPr>
              <a:t>[GS]</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565834" y="1628370"/>
            <a:ext cx="1800493" cy="369332"/>
          </a:xfrm>
          <a:prstGeom prst="rect">
            <a:avLst/>
          </a:prstGeom>
          <a:noFill/>
        </p:spPr>
        <p:txBody>
          <a:bodyPr wrap="none" rtlCol="0">
            <a:spAutoFit/>
          </a:bodyPr>
          <a:lstStyle/>
          <a:p>
            <a:r>
              <a:rPr lang="ja-JP" altLang="en-US" dirty="0"/>
              <a:t>カウンター業務</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860474" y="2127133"/>
            <a:ext cx="2954655" cy="369332"/>
          </a:xfrm>
          <a:prstGeom prst="rect">
            <a:avLst/>
          </a:prstGeom>
          <a:noFill/>
        </p:spPr>
        <p:txBody>
          <a:bodyPr wrap="none" rtlCol="0">
            <a:spAutoFit/>
          </a:bodyPr>
          <a:lstStyle/>
          <a:p>
            <a:r>
              <a:rPr kumimoji="1" lang="ja-JP" altLang="en-US" dirty="0"/>
              <a:t>搭乗手続き、手荷物預かり</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565834" y="2681315"/>
            <a:ext cx="1338828" cy="369332"/>
          </a:xfrm>
          <a:prstGeom prst="rect">
            <a:avLst/>
          </a:prstGeom>
          <a:noFill/>
        </p:spPr>
        <p:txBody>
          <a:bodyPr wrap="none" rtlCol="0">
            <a:spAutoFit/>
          </a:bodyPr>
          <a:lstStyle/>
          <a:p>
            <a:r>
              <a:rPr kumimoji="1" lang="ja-JP" altLang="en-US" dirty="0"/>
              <a:t>ゲート業務</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880794" y="3256740"/>
            <a:ext cx="5493812" cy="369332"/>
          </a:xfrm>
          <a:prstGeom prst="rect">
            <a:avLst/>
          </a:prstGeom>
          <a:noFill/>
        </p:spPr>
        <p:txBody>
          <a:bodyPr wrap="none" rtlCol="0">
            <a:spAutoFit/>
          </a:bodyPr>
          <a:lstStyle/>
          <a:p>
            <a:r>
              <a:rPr kumimoji="1" lang="ja-JP" altLang="en-US" dirty="0"/>
              <a:t>搭乗案内や誘導、安全な搭乗、乗り継ぎの案内誘導</a:t>
            </a:r>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5" y="6189990"/>
            <a:ext cx="6096000" cy="253916"/>
          </a:xfrm>
          <a:prstGeom prst="rect">
            <a:avLst/>
          </a:prstGeom>
          <a:noFill/>
        </p:spPr>
        <p:txBody>
          <a:bodyPr wrap="square">
            <a:spAutoFit/>
          </a:bodyPr>
          <a:lstStyle/>
          <a:p>
            <a:r>
              <a:rPr lang="ja-JP" altLang="en-US" sz="1050" dirty="0"/>
              <a:t>使用した画像： インターナショナルリゾートカレッジ「グランドスタッフの仕事」</a:t>
            </a:r>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713174" y="651511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5" name="Picture 2">
            <a:extLst>
              <a:ext uri="{FF2B5EF4-FFF2-40B4-BE49-F238E27FC236}">
                <a16:creationId xmlns:a16="http://schemas.microsoft.com/office/drawing/2014/main" id="{64A9C113-D8CF-BD64-B919-9B7241AF8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761" y="1564481"/>
            <a:ext cx="3616538" cy="255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FAA67802-4A77-1646-4D6C-B27498F0C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200" y="4556760"/>
            <a:ext cx="1792923" cy="17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28DCC8A-1072-A536-2099-E7B72F6FD732}"/>
              </a:ext>
            </a:extLst>
          </p:cNvPr>
          <p:cNvSpPr txBox="1"/>
          <p:nvPr/>
        </p:nvSpPr>
        <p:spPr>
          <a:xfrm>
            <a:off x="5171439" y="1445490"/>
            <a:ext cx="6849571" cy="4801314"/>
          </a:xfrm>
          <a:prstGeom prst="rect">
            <a:avLst/>
          </a:prstGeom>
          <a:noFill/>
        </p:spPr>
        <p:txBody>
          <a:bodyPr wrap="square" rtlCol="0">
            <a:spAutoFit/>
          </a:bodyPr>
          <a:lstStyle/>
          <a:p>
            <a:r>
              <a:rPr lang="ja-JP" altLang="en-US" dirty="0"/>
              <a:t>　短大、専門学校、大学を卒業後、航空会社に入社し空港に配属される場合と航空会社から空港旅客業務を委託されている関連会社に入社する場合がある。中途採用で入社することもある。 　</a:t>
            </a:r>
            <a:endParaRPr lang="en-US" altLang="ja-JP" dirty="0"/>
          </a:p>
          <a:p>
            <a:r>
              <a:rPr lang="ja-JP" altLang="en-US" dirty="0"/>
              <a:t>　</a:t>
            </a:r>
            <a:endParaRPr lang="en-US" altLang="ja-JP" dirty="0"/>
          </a:p>
          <a:p>
            <a:r>
              <a:rPr lang="ja-JP" altLang="en-US" dirty="0"/>
              <a:t>　外国人旅客に応対することも多く、英語（</a:t>
            </a:r>
            <a:r>
              <a:rPr lang="en-US" altLang="ja-JP" dirty="0"/>
              <a:t>TOEIC</a:t>
            </a:r>
            <a:r>
              <a:rPr lang="ja-JP" altLang="en-US" dirty="0"/>
              <a:t>　　　　　点以上）をはじめとする外国語に関する資格を持っていると就職時に有利である。</a:t>
            </a:r>
            <a:endParaRPr lang="en-US" altLang="ja-JP" dirty="0"/>
          </a:p>
          <a:p>
            <a:endParaRPr lang="en-US" altLang="ja-JP" dirty="0"/>
          </a:p>
          <a:p>
            <a:r>
              <a:rPr lang="ja-JP" altLang="en-US" dirty="0"/>
              <a:t>　セキュリティに関して飛行機への持込制限品や空港内の立入制限区域など</a:t>
            </a:r>
            <a:r>
              <a:rPr lang="ja-JP" altLang="en-US" b="1" dirty="0">
                <a:solidFill>
                  <a:srgbClr val="FF0000"/>
                </a:solidFill>
              </a:rPr>
              <a:t>（　　　　　）</a:t>
            </a:r>
            <a:r>
              <a:rPr lang="ja-JP" altLang="en-US" dirty="0"/>
              <a:t>の知識、航空券・運賃など、運送約款の知識、国際的な航空運送のルールや入国管理・通関・検疫などに関する知識を習得する必要がある。</a:t>
            </a:r>
            <a:endParaRPr lang="en-US" altLang="ja-JP" dirty="0"/>
          </a:p>
          <a:p>
            <a:r>
              <a:rPr lang="ja-JP" altLang="en-US" dirty="0"/>
              <a:t>　</a:t>
            </a:r>
            <a:endParaRPr lang="en-US" altLang="ja-JP" dirty="0"/>
          </a:p>
          <a:p>
            <a:r>
              <a:rPr lang="ja-JP" altLang="en-US" dirty="0"/>
              <a:t>　飛行機を</a:t>
            </a:r>
            <a:r>
              <a:rPr lang="ja-JP" altLang="en-US" b="1" dirty="0">
                <a:solidFill>
                  <a:srgbClr val="FF0000"/>
                </a:solidFill>
              </a:rPr>
              <a:t>（　　　　）</a:t>
            </a:r>
            <a:r>
              <a:rPr lang="ja-JP" altLang="en-US" dirty="0"/>
              <a:t>に出発させるための責任感、顧客の様々な要望に対応し、臨機応変に適切な応対を行うための判断力と実行力が必要である。更には、サービス業としてのコミュニケーション能力、親しみやすさも欠かせない条件である。</a:t>
            </a:r>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4" y="647447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）「空港グランドスタッフ」</a:t>
            </a:r>
            <a:r>
              <a:rPr kumimoji="1" lang="en-US" altLang="ja-JP" sz="1050" dirty="0">
                <a:ea typeface="UD デジタル 教科書体 NP-B" panose="02020700000000000000" pitchFamily="18" charset="-128"/>
              </a:rPr>
              <a:t> https://shigoto.mhlw.go.jp/</a:t>
            </a:r>
            <a:endParaRPr lang="ja-JP" altLang="en-US" sz="1050" dirty="0"/>
          </a:p>
        </p:txBody>
      </p:sp>
      <p:sp>
        <p:nvSpPr>
          <p:cNvPr id="3" name="テキスト ボックス 2">
            <a:extLst>
              <a:ext uri="{FF2B5EF4-FFF2-40B4-BE49-F238E27FC236}">
                <a16:creationId xmlns:a16="http://schemas.microsoft.com/office/drawing/2014/main" id="{397F488C-C2A1-100B-2E38-E5C25A5733B7}"/>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グランドスタッフ</a:t>
            </a:r>
            <a:r>
              <a:rPr kumimoji="1" lang="en-US" altLang="ja-JP" sz="3600" dirty="0">
                <a:latin typeface="UD デジタル 教科書体 NP-B" panose="02020700000000000000" pitchFamily="18" charset="-128"/>
                <a:ea typeface="UD デジタル 教科書体 NP-B" panose="02020700000000000000" pitchFamily="18" charset="-128"/>
              </a:rPr>
              <a:t>[GS]</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7" name="図 6">
            <a:extLst>
              <a:ext uri="{FF2B5EF4-FFF2-40B4-BE49-F238E27FC236}">
                <a16:creationId xmlns:a16="http://schemas.microsoft.com/office/drawing/2014/main" id="{90B8602E-6EAC-4808-D730-6A0E4B517F4A}"/>
              </a:ext>
            </a:extLst>
          </p:cNvPr>
          <p:cNvPicPr>
            <a:picLocks noChangeAspect="1"/>
          </p:cNvPicPr>
          <p:nvPr/>
        </p:nvPicPr>
        <p:blipFill>
          <a:blip r:embed="rId2"/>
          <a:stretch>
            <a:fillRect/>
          </a:stretch>
        </p:blipFill>
        <p:spPr>
          <a:xfrm>
            <a:off x="223486" y="1522445"/>
            <a:ext cx="4761241" cy="3852195"/>
          </a:xfrm>
          <a:prstGeom prst="rect">
            <a:avLst/>
          </a:prstGeom>
        </p:spPr>
      </p:pic>
      <p:sp>
        <p:nvSpPr>
          <p:cNvPr id="9" name="テキスト ボックス 8">
            <a:extLst>
              <a:ext uri="{FF2B5EF4-FFF2-40B4-BE49-F238E27FC236}">
                <a16:creationId xmlns:a16="http://schemas.microsoft.com/office/drawing/2014/main" id="{0A972693-4450-E784-CC63-49E093FA6898}"/>
              </a:ext>
            </a:extLst>
          </p:cNvPr>
          <p:cNvSpPr txBox="1"/>
          <p:nvPr/>
        </p:nvSpPr>
        <p:spPr>
          <a:xfrm>
            <a:off x="10493679" y="2520955"/>
            <a:ext cx="1230682" cy="369332"/>
          </a:xfrm>
          <a:prstGeom prst="rect">
            <a:avLst/>
          </a:prstGeom>
          <a:noFill/>
        </p:spPr>
        <p:txBody>
          <a:bodyPr wrap="square">
            <a:spAutoFit/>
          </a:bodyPr>
          <a:lstStyle/>
          <a:p>
            <a:r>
              <a:rPr lang="en-US" altLang="ja-JP" b="1" dirty="0">
                <a:solidFill>
                  <a:srgbClr val="FF0000"/>
                </a:solidFill>
              </a:rPr>
              <a:t>500</a:t>
            </a:r>
            <a:r>
              <a:rPr lang="ja-JP" altLang="en-US" b="1" dirty="0">
                <a:solidFill>
                  <a:srgbClr val="FF0000"/>
                </a:solidFill>
              </a:rPr>
              <a:t>～</a:t>
            </a:r>
            <a:r>
              <a:rPr lang="en-US" altLang="ja-JP" b="1" dirty="0">
                <a:solidFill>
                  <a:srgbClr val="FF0000"/>
                </a:solidFill>
              </a:rPr>
              <a:t>550</a:t>
            </a:r>
            <a:endParaRPr lang="ja-JP" altLang="en-US" dirty="0"/>
          </a:p>
        </p:txBody>
      </p:sp>
      <p:sp>
        <p:nvSpPr>
          <p:cNvPr id="11" name="テキスト ボックス 10">
            <a:extLst>
              <a:ext uri="{FF2B5EF4-FFF2-40B4-BE49-F238E27FC236}">
                <a16:creationId xmlns:a16="http://schemas.microsoft.com/office/drawing/2014/main" id="{72BE4032-098C-5F98-F19E-8EE8BB2A7705}"/>
              </a:ext>
            </a:extLst>
          </p:cNvPr>
          <p:cNvSpPr txBox="1"/>
          <p:nvPr/>
        </p:nvSpPr>
        <p:spPr>
          <a:xfrm>
            <a:off x="6785975" y="3898819"/>
            <a:ext cx="942584" cy="369332"/>
          </a:xfrm>
          <a:prstGeom prst="rect">
            <a:avLst/>
          </a:prstGeom>
          <a:noFill/>
        </p:spPr>
        <p:txBody>
          <a:bodyPr wrap="square">
            <a:spAutoFit/>
          </a:bodyPr>
          <a:lstStyle/>
          <a:p>
            <a:r>
              <a:rPr lang="ja-JP" altLang="en-US" b="1" dirty="0">
                <a:solidFill>
                  <a:srgbClr val="FF0000"/>
                </a:solidFill>
              </a:rPr>
              <a:t>航空法</a:t>
            </a:r>
            <a:endParaRPr lang="ja-JP" altLang="en-US" dirty="0"/>
          </a:p>
        </p:txBody>
      </p:sp>
      <p:sp>
        <p:nvSpPr>
          <p:cNvPr id="14" name="テキスト ボックス 13">
            <a:extLst>
              <a:ext uri="{FF2B5EF4-FFF2-40B4-BE49-F238E27FC236}">
                <a16:creationId xmlns:a16="http://schemas.microsoft.com/office/drawing/2014/main" id="{FA7E0042-F2E0-D24D-436A-9E98A0D09759}"/>
              </a:ext>
            </a:extLst>
          </p:cNvPr>
          <p:cNvSpPr txBox="1"/>
          <p:nvPr/>
        </p:nvSpPr>
        <p:spPr>
          <a:xfrm>
            <a:off x="6754660" y="5026161"/>
            <a:ext cx="673274" cy="369332"/>
          </a:xfrm>
          <a:prstGeom prst="rect">
            <a:avLst/>
          </a:prstGeom>
          <a:noFill/>
        </p:spPr>
        <p:txBody>
          <a:bodyPr wrap="square">
            <a:spAutoFit/>
          </a:bodyPr>
          <a:lstStyle/>
          <a:p>
            <a:r>
              <a:rPr lang="ja-JP" altLang="en-US" b="1" dirty="0">
                <a:solidFill>
                  <a:srgbClr val="FF0000"/>
                </a:solidFill>
              </a:rPr>
              <a:t>定時</a:t>
            </a:r>
            <a:endParaRPr lang="ja-JP" altLang="en-US" dirty="0"/>
          </a:p>
        </p:txBody>
      </p:sp>
    </p:spTree>
    <p:extLst>
      <p:ext uri="{BB962C8B-B14F-4D97-AF65-F5344CB8AC3E}">
        <p14:creationId xmlns:p14="http://schemas.microsoft.com/office/powerpoint/2010/main" val="320381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グランドハンドリング</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565834" y="1272770"/>
            <a:ext cx="3647152" cy="369332"/>
          </a:xfrm>
          <a:prstGeom prst="rect">
            <a:avLst/>
          </a:prstGeom>
          <a:noFill/>
        </p:spPr>
        <p:txBody>
          <a:bodyPr wrap="none" rtlCol="0">
            <a:spAutoFit/>
          </a:bodyPr>
          <a:lstStyle/>
          <a:p>
            <a:r>
              <a:rPr lang="ja-JP" altLang="en-US" dirty="0"/>
              <a:t>マーシャラー（航空機地上誘導）</a:t>
            </a:r>
            <a:endParaRPr kumimoji="1" lang="ja-JP" altLang="en-US" dirty="0"/>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565834" y="1919315"/>
            <a:ext cx="5960286" cy="369332"/>
          </a:xfrm>
          <a:prstGeom prst="rect">
            <a:avLst/>
          </a:prstGeom>
          <a:noFill/>
        </p:spPr>
        <p:txBody>
          <a:bodyPr wrap="none" rtlCol="0">
            <a:spAutoFit/>
          </a:bodyPr>
          <a:lstStyle/>
          <a:p>
            <a:r>
              <a:rPr kumimoji="1" lang="en-US" altLang="ja-JP" dirty="0"/>
              <a:t>PBB</a:t>
            </a:r>
            <a:r>
              <a:rPr kumimoji="1" lang="ja-JP" altLang="en-US" dirty="0"/>
              <a:t>（パッセンジャー・ボーディング・ブリッジ）業務</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565834" y="2525220"/>
            <a:ext cx="3647152" cy="369332"/>
          </a:xfrm>
          <a:prstGeom prst="rect">
            <a:avLst/>
          </a:prstGeom>
          <a:noFill/>
        </p:spPr>
        <p:txBody>
          <a:bodyPr wrap="none" rtlCol="0">
            <a:spAutoFit/>
          </a:bodyPr>
          <a:lstStyle/>
          <a:p>
            <a:r>
              <a:rPr kumimoji="1" lang="ja-JP" altLang="en-US" dirty="0"/>
              <a:t>手荷物、貨物、郵便物の搭載業務</a:t>
            </a:r>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5" y="6464310"/>
            <a:ext cx="6096000" cy="253916"/>
          </a:xfrm>
          <a:prstGeom prst="rect">
            <a:avLst/>
          </a:prstGeom>
          <a:noFill/>
        </p:spPr>
        <p:txBody>
          <a:bodyPr wrap="square">
            <a:spAutoFit/>
          </a:bodyPr>
          <a:lstStyle/>
          <a:p>
            <a:r>
              <a:rPr lang="ja-JP" altLang="en-US" sz="1050" dirty="0"/>
              <a:t>使用した画像： インターナショナルリゾートカレッジ「グランドハンドリングの仕事」</a:t>
            </a:r>
          </a:p>
        </p:txBody>
      </p:sp>
      <p:pic>
        <p:nvPicPr>
          <p:cNvPr id="4" name="Picture 2" descr="ググランドハンドリング業務／貨物ハンドリング業務｜ANA新千歳空港株式会社 / CTSAP">
            <a:extLst>
              <a:ext uri="{FF2B5EF4-FFF2-40B4-BE49-F238E27FC236}">
                <a16:creationId xmlns:a16="http://schemas.microsoft.com/office/drawing/2014/main" id="{538AAD9E-9ECF-411E-24CD-643C6EF60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87" y="1307211"/>
            <a:ext cx="3845254" cy="30113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パッセンジャーボーディングブリッジ">
            <a:extLst>
              <a:ext uri="{FF2B5EF4-FFF2-40B4-BE49-F238E27FC236}">
                <a16:creationId xmlns:a16="http://schemas.microsoft.com/office/drawing/2014/main" id="{76C3A5C6-4E24-DC2C-E964-40C7F919A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3" y="4470401"/>
            <a:ext cx="3850747" cy="1551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空港技術科 - 日本航空専門学校">
            <a:extLst>
              <a:ext uri="{FF2B5EF4-FFF2-40B4-BE49-F238E27FC236}">
                <a16:creationId xmlns:a16="http://schemas.microsoft.com/office/drawing/2014/main" id="{FAB8ADA1-9D55-035F-3EEE-C8D31702A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381" y="3921760"/>
            <a:ext cx="2544350" cy="211122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77092324-E08F-96F3-BF3F-465901BC9C4A}"/>
              </a:ext>
            </a:extLst>
          </p:cNvPr>
          <p:cNvSpPr txBox="1"/>
          <p:nvPr/>
        </p:nvSpPr>
        <p:spPr>
          <a:xfrm>
            <a:off x="5565834" y="3094180"/>
            <a:ext cx="2262158" cy="369332"/>
          </a:xfrm>
          <a:prstGeom prst="rect">
            <a:avLst/>
          </a:prstGeom>
          <a:noFill/>
        </p:spPr>
        <p:txBody>
          <a:bodyPr wrap="none" rtlCol="0">
            <a:spAutoFit/>
          </a:bodyPr>
          <a:lstStyle/>
          <a:p>
            <a:r>
              <a:rPr kumimoji="1" lang="ja-JP" altLang="en-US" dirty="0"/>
              <a:t>プッシュバック業務</a:t>
            </a:r>
          </a:p>
        </p:txBody>
      </p:sp>
      <p:pic>
        <p:nvPicPr>
          <p:cNvPr id="11" name="Picture 2" descr="ANAプッシュバック by noriphoto （ID：7244421） - 写真共有サイト:PHOTOHITO">
            <a:extLst>
              <a:ext uri="{FF2B5EF4-FFF2-40B4-BE49-F238E27FC236}">
                <a16:creationId xmlns:a16="http://schemas.microsoft.com/office/drawing/2014/main" id="{48C5952A-1923-6316-05FF-B71E0F5EC4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791"/>
          <a:stretch/>
        </p:blipFill>
        <p:spPr bwMode="auto">
          <a:xfrm>
            <a:off x="7508241" y="3934146"/>
            <a:ext cx="2661920" cy="210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8F54F5-F60E-EC32-8AC4-945FD127CFEC}"/>
              </a:ext>
            </a:extLst>
          </p:cNvPr>
          <p:cNvSpPr txBox="1"/>
          <p:nvPr/>
        </p:nvSpPr>
        <p:spPr>
          <a:xfrm>
            <a:off x="901874" y="1453019"/>
            <a:ext cx="3648756" cy="523220"/>
          </a:xfrm>
          <a:prstGeom prst="rect">
            <a:avLst/>
          </a:prstGeom>
          <a:noFill/>
        </p:spPr>
        <p:txBody>
          <a:bodyPr wrap="none" rtlCol="0">
            <a:spAutoFit/>
          </a:bodyPr>
          <a:lstStyle/>
          <a:p>
            <a:r>
              <a:rPr kumimoji="1" lang="en-US" altLang="ja-JP" sz="2800" dirty="0"/>
              <a:t>JAL</a:t>
            </a:r>
            <a:r>
              <a:rPr kumimoji="1" lang="ja-JP" altLang="en-US" sz="2800" dirty="0"/>
              <a:t>グループ会社情報</a:t>
            </a:r>
          </a:p>
        </p:txBody>
      </p:sp>
      <p:sp>
        <p:nvSpPr>
          <p:cNvPr id="5" name="テキスト ボックス 4">
            <a:extLst>
              <a:ext uri="{FF2B5EF4-FFF2-40B4-BE49-F238E27FC236}">
                <a16:creationId xmlns:a16="http://schemas.microsoft.com/office/drawing/2014/main" id="{71B37426-C63B-5713-1DD5-A298F15BA676}"/>
              </a:ext>
            </a:extLst>
          </p:cNvPr>
          <p:cNvSpPr txBox="1"/>
          <p:nvPr/>
        </p:nvSpPr>
        <p:spPr>
          <a:xfrm>
            <a:off x="2066795" y="2029216"/>
            <a:ext cx="5623655" cy="369332"/>
          </a:xfrm>
          <a:prstGeom prst="rect">
            <a:avLst/>
          </a:prstGeom>
          <a:noFill/>
        </p:spPr>
        <p:txBody>
          <a:bodyPr wrap="none" rtlCol="0">
            <a:spAutoFit/>
          </a:bodyPr>
          <a:lstStyle/>
          <a:p>
            <a:r>
              <a:rPr kumimoji="1" lang="en-US" altLang="ja-JP" dirty="0"/>
              <a:t>https://www.jal.com/ja/company/group_category/</a:t>
            </a:r>
            <a:endParaRPr kumimoji="1" lang="ja-JP" altLang="en-US" dirty="0"/>
          </a:p>
        </p:txBody>
      </p:sp>
      <p:sp>
        <p:nvSpPr>
          <p:cNvPr id="6" name="テキスト ボックス 5">
            <a:extLst>
              <a:ext uri="{FF2B5EF4-FFF2-40B4-BE49-F238E27FC236}">
                <a16:creationId xmlns:a16="http://schemas.microsoft.com/office/drawing/2014/main" id="{2DA8E034-66BF-245A-32E0-AC4A9915DDE6}"/>
              </a:ext>
            </a:extLst>
          </p:cNvPr>
          <p:cNvSpPr txBox="1"/>
          <p:nvPr/>
        </p:nvSpPr>
        <p:spPr>
          <a:xfrm flipH="1">
            <a:off x="729667" y="378691"/>
            <a:ext cx="7838135"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様々な仕事をみてみよう</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228400A-0D62-FD5C-6CD1-00FDAF0FEB12}"/>
              </a:ext>
            </a:extLst>
          </p:cNvPr>
          <p:cNvSpPr txBox="1"/>
          <p:nvPr/>
        </p:nvSpPr>
        <p:spPr>
          <a:xfrm>
            <a:off x="901874" y="4509369"/>
            <a:ext cx="3791423" cy="523220"/>
          </a:xfrm>
          <a:prstGeom prst="rect">
            <a:avLst/>
          </a:prstGeom>
          <a:noFill/>
        </p:spPr>
        <p:txBody>
          <a:bodyPr wrap="none" rtlCol="0">
            <a:spAutoFit/>
          </a:bodyPr>
          <a:lstStyle/>
          <a:p>
            <a:r>
              <a:rPr kumimoji="1" lang="en-US" altLang="ja-JP" sz="2800" dirty="0"/>
              <a:t>ANA</a:t>
            </a:r>
            <a:r>
              <a:rPr kumimoji="1" lang="ja-JP" altLang="en-US" sz="2800" dirty="0"/>
              <a:t>沖縄空港株式会社</a:t>
            </a:r>
          </a:p>
        </p:txBody>
      </p:sp>
      <p:sp>
        <p:nvSpPr>
          <p:cNvPr id="8" name="テキスト ボックス 7">
            <a:extLst>
              <a:ext uri="{FF2B5EF4-FFF2-40B4-BE49-F238E27FC236}">
                <a16:creationId xmlns:a16="http://schemas.microsoft.com/office/drawing/2014/main" id="{D350694F-B9BC-AA56-9ACF-929869404492}"/>
              </a:ext>
            </a:extLst>
          </p:cNvPr>
          <p:cNvSpPr txBox="1"/>
          <p:nvPr/>
        </p:nvSpPr>
        <p:spPr>
          <a:xfrm>
            <a:off x="2066795" y="5336087"/>
            <a:ext cx="3562194" cy="369332"/>
          </a:xfrm>
          <a:prstGeom prst="rect">
            <a:avLst/>
          </a:prstGeom>
          <a:noFill/>
        </p:spPr>
        <p:txBody>
          <a:bodyPr wrap="none" rtlCol="0">
            <a:spAutoFit/>
          </a:bodyPr>
          <a:lstStyle/>
          <a:p>
            <a:r>
              <a:rPr kumimoji="1" lang="en-US" altLang="ja-JP" dirty="0"/>
              <a:t>https://www.okaap.ana-g.com/</a:t>
            </a:r>
            <a:endParaRPr kumimoji="1" lang="ja-JP" altLang="en-US" dirty="0"/>
          </a:p>
        </p:txBody>
      </p:sp>
      <p:sp>
        <p:nvSpPr>
          <p:cNvPr id="9" name="テキスト ボックス 8">
            <a:extLst>
              <a:ext uri="{FF2B5EF4-FFF2-40B4-BE49-F238E27FC236}">
                <a16:creationId xmlns:a16="http://schemas.microsoft.com/office/drawing/2014/main" id="{0D0F0446-5780-7EDB-BCF9-3A239FD4440D}"/>
              </a:ext>
            </a:extLst>
          </p:cNvPr>
          <p:cNvSpPr txBox="1"/>
          <p:nvPr/>
        </p:nvSpPr>
        <p:spPr>
          <a:xfrm>
            <a:off x="901874" y="3006246"/>
            <a:ext cx="5803192" cy="523220"/>
          </a:xfrm>
          <a:prstGeom prst="rect">
            <a:avLst/>
          </a:prstGeom>
          <a:noFill/>
        </p:spPr>
        <p:txBody>
          <a:bodyPr wrap="none" rtlCol="0">
            <a:spAutoFit/>
          </a:bodyPr>
          <a:lstStyle/>
          <a:p>
            <a:r>
              <a:rPr kumimoji="1" lang="en-US" altLang="ja-JP" sz="2800" dirty="0"/>
              <a:t>JAL</a:t>
            </a:r>
            <a:r>
              <a:rPr lang="ja-JP" altLang="en-US" sz="2800" dirty="0"/>
              <a:t>スカイエアポート沖縄株式会社</a:t>
            </a:r>
            <a:endParaRPr kumimoji="1" lang="ja-JP" altLang="en-US" sz="2800" dirty="0"/>
          </a:p>
        </p:txBody>
      </p:sp>
      <p:sp>
        <p:nvSpPr>
          <p:cNvPr id="11" name="テキスト ボックス 10">
            <a:extLst>
              <a:ext uri="{FF2B5EF4-FFF2-40B4-BE49-F238E27FC236}">
                <a16:creationId xmlns:a16="http://schemas.microsoft.com/office/drawing/2014/main" id="{F1C100F9-FCD1-AD51-2B91-383EB13ADD9D}"/>
              </a:ext>
            </a:extLst>
          </p:cNvPr>
          <p:cNvSpPr txBox="1"/>
          <p:nvPr/>
        </p:nvSpPr>
        <p:spPr>
          <a:xfrm>
            <a:off x="2057400" y="3698402"/>
            <a:ext cx="6093912" cy="369332"/>
          </a:xfrm>
          <a:prstGeom prst="rect">
            <a:avLst/>
          </a:prstGeom>
          <a:noFill/>
        </p:spPr>
        <p:txBody>
          <a:bodyPr wrap="square">
            <a:spAutoFit/>
          </a:bodyPr>
          <a:lstStyle/>
          <a:p>
            <a:r>
              <a:rPr lang="ja-JP" altLang="en-US" dirty="0"/>
              <a:t>http://www.jlsao.co.jp/</a:t>
            </a:r>
          </a:p>
        </p:txBody>
      </p:sp>
    </p:spTree>
    <p:extLst>
      <p:ext uri="{BB962C8B-B14F-4D97-AF65-F5344CB8AC3E}">
        <p14:creationId xmlns:p14="http://schemas.microsoft.com/office/powerpoint/2010/main" val="16499528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1600</Words>
  <Application>Microsoft Office PowerPoint</Application>
  <PresentationFormat>ワイド画面</PresentationFormat>
  <Paragraphs>126</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NotoSansCJKjp</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 tk</dc:creator>
  <cp:lastModifiedBy>hiro tk</cp:lastModifiedBy>
  <cp:revision>9</cp:revision>
  <dcterms:created xsi:type="dcterms:W3CDTF">2023-11-25T04:45:53Z</dcterms:created>
  <dcterms:modified xsi:type="dcterms:W3CDTF">2023-12-20T10:34:01Z</dcterms:modified>
</cp:coreProperties>
</file>