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2" r:id="rId5"/>
    <p:sldId id="263" r:id="rId6"/>
    <p:sldId id="258" r:id="rId7"/>
    <p:sldId id="264" r:id="rId8"/>
    <p:sldId id="260" r:id="rId9"/>
    <p:sldId id="261" r:id="rId10"/>
    <p:sldId id="265" r:id="rId11"/>
    <p:sldId id="266" r:id="rId12"/>
    <p:sldId id="267" r:id="rId13"/>
    <p:sldId id="268" r:id="rId14"/>
    <p:sldId id="269" r:id="rId15"/>
    <p:sldId id="270" r:id="rId16"/>
    <p:sldId id="271"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1" autoAdjust="0"/>
    <p:restoredTop sz="94660"/>
  </p:normalViewPr>
  <p:slideViewPr>
    <p:cSldViewPr snapToGrid="0">
      <p:cViewPr varScale="1">
        <p:scale>
          <a:sx n="118" d="100"/>
          <a:sy n="118" d="100"/>
        </p:scale>
        <p:origin x="30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FA7D28-74F2-0269-74AA-04A03BFD95E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1FEA331-513B-8675-F5D3-723B6A9B8B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FD8FAE9-BCC4-403B-12F3-5E08D8623A48}"/>
              </a:ext>
            </a:extLst>
          </p:cNvPr>
          <p:cNvSpPr>
            <a:spLocks noGrp="1"/>
          </p:cNvSpPr>
          <p:nvPr>
            <p:ph type="dt" sz="half" idx="10"/>
          </p:nvPr>
        </p:nvSpPr>
        <p:spPr/>
        <p:txBody>
          <a:bodyPr/>
          <a:lstStyle/>
          <a:p>
            <a:fld id="{301D7E3B-9E8E-47B9-813F-3D0C294DC6E9}" type="datetimeFigureOut">
              <a:rPr kumimoji="1" lang="ja-JP" altLang="en-US" smtClean="0"/>
              <a:t>2024/2/21</a:t>
            </a:fld>
            <a:endParaRPr kumimoji="1" lang="ja-JP" altLang="en-US"/>
          </a:p>
        </p:txBody>
      </p:sp>
      <p:sp>
        <p:nvSpPr>
          <p:cNvPr id="5" name="フッター プレースホルダー 4">
            <a:extLst>
              <a:ext uri="{FF2B5EF4-FFF2-40B4-BE49-F238E27FC236}">
                <a16:creationId xmlns:a16="http://schemas.microsoft.com/office/drawing/2014/main" id="{F1CE7156-19D2-D3A3-BE1D-9FC39EABF8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D1E30B3-5D43-FE8B-55B1-589FCA6B574E}"/>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3368451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81377A-416D-99F8-56F4-A51AAF5EEDC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B0F1437-CA72-F603-7EC1-F9708F7177F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FB69D4-A143-79A2-570D-AB95E12BDCDB}"/>
              </a:ext>
            </a:extLst>
          </p:cNvPr>
          <p:cNvSpPr>
            <a:spLocks noGrp="1"/>
          </p:cNvSpPr>
          <p:nvPr>
            <p:ph type="dt" sz="half" idx="10"/>
          </p:nvPr>
        </p:nvSpPr>
        <p:spPr/>
        <p:txBody>
          <a:bodyPr/>
          <a:lstStyle/>
          <a:p>
            <a:fld id="{301D7E3B-9E8E-47B9-813F-3D0C294DC6E9}" type="datetimeFigureOut">
              <a:rPr kumimoji="1" lang="ja-JP" altLang="en-US" smtClean="0"/>
              <a:t>2024/2/21</a:t>
            </a:fld>
            <a:endParaRPr kumimoji="1" lang="ja-JP" altLang="en-US"/>
          </a:p>
        </p:txBody>
      </p:sp>
      <p:sp>
        <p:nvSpPr>
          <p:cNvPr id="5" name="フッター プレースホルダー 4">
            <a:extLst>
              <a:ext uri="{FF2B5EF4-FFF2-40B4-BE49-F238E27FC236}">
                <a16:creationId xmlns:a16="http://schemas.microsoft.com/office/drawing/2014/main" id="{2302B233-21FB-F4AB-22B2-A2A13E4738B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41F390-BBC0-4B77-98D2-1BE1CAE49B60}"/>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3479344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316B948-A66A-EADD-655D-F4F6BEC82D5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EEFAD00-F353-73AA-8C65-32CE9B0C1A7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1C93158-690F-D85C-E085-C0278463CAA3}"/>
              </a:ext>
            </a:extLst>
          </p:cNvPr>
          <p:cNvSpPr>
            <a:spLocks noGrp="1"/>
          </p:cNvSpPr>
          <p:nvPr>
            <p:ph type="dt" sz="half" idx="10"/>
          </p:nvPr>
        </p:nvSpPr>
        <p:spPr/>
        <p:txBody>
          <a:bodyPr/>
          <a:lstStyle/>
          <a:p>
            <a:fld id="{301D7E3B-9E8E-47B9-813F-3D0C294DC6E9}" type="datetimeFigureOut">
              <a:rPr kumimoji="1" lang="ja-JP" altLang="en-US" smtClean="0"/>
              <a:t>2024/2/21</a:t>
            </a:fld>
            <a:endParaRPr kumimoji="1" lang="ja-JP" altLang="en-US"/>
          </a:p>
        </p:txBody>
      </p:sp>
      <p:sp>
        <p:nvSpPr>
          <p:cNvPr id="5" name="フッター プレースホルダー 4">
            <a:extLst>
              <a:ext uri="{FF2B5EF4-FFF2-40B4-BE49-F238E27FC236}">
                <a16:creationId xmlns:a16="http://schemas.microsoft.com/office/drawing/2014/main" id="{8F77FDE9-8D62-D351-9CE0-D4F910275B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3AE1896-A0A6-E376-6ABB-59E23256EA5E}"/>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254880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5405B5-E34B-9ECB-E9AD-2CC108A17F0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6C636FA-9316-F1CA-5A43-40A0611160E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BDD1CC-8497-9337-C1B4-71774339F199}"/>
              </a:ext>
            </a:extLst>
          </p:cNvPr>
          <p:cNvSpPr>
            <a:spLocks noGrp="1"/>
          </p:cNvSpPr>
          <p:nvPr>
            <p:ph type="dt" sz="half" idx="10"/>
          </p:nvPr>
        </p:nvSpPr>
        <p:spPr/>
        <p:txBody>
          <a:bodyPr/>
          <a:lstStyle/>
          <a:p>
            <a:fld id="{301D7E3B-9E8E-47B9-813F-3D0C294DC6E9}" type="datetimeFigureOut">
              <a:rPr kumimoji="1" lang="ja-JP" altLang="en-US" smtClean="0"/>
              <a:t>2024/2/21</a:t>
            </a:fld>
            <a:endParaRPr kumimoji="1" lang="ja-JP" altLang="en-US"/>
          </a:p>
        </p:txBody>
      </p:sp>
      <p:sp>
        <p:nvSpPr>
          <p:cNvPr id="5" name="フッター プレースホルダー 4">
            <a:extLst>
              <a:ext uri="{FF2B5EF4-FFF2-40B4-BE49-F238E27FC236}">
                <a16:creationId xmlns:a16="http://schemas.microsoft.com/office/drawing/2014/main" id="{4B5F3599-C6D8-C9EE-FF63-7BEBAD1777E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466045-5111-F1ED-5573-DE428E9005AE}"/>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422831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6E3992-E139-1496-500A-B1C0E25E73C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91F1E6-0CA2-CA9D-3FF2-F6B0EB232A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D481687-5E6C-B1C5-0945-635DF09DEEDB}"/>
              </a:ext>
            </a:extLst>
          </p:cNvPr>
          <p:cNvSpPr>
            <a:spLocks noGrp="1"/>
          </p:cNvSpPr>
          <p:nvPr>
            <p:ph type="dt" sz="half" idx="10"/>
          </p:nvPr>
        </p:nvSpPr>
        <p:spPr/>
        <p:txBody>
          <a:bodyPr/>
          <a:lstStyle/>
          <a:p>
            <a:fld id="{301D7E3B-9E8E-47B9-813F-3D0C294DC6E9}" type="datetimeFigureOut">
              <a:rPr kumimoji="1" lang="ja-JP" altLang="en-US" smtClean="0"/>
              <a:t>2024/2/21</a:t>
            </a:fld>
            <a:endParaRPr kumimoji="1" lang="ja-JP" altLang="en-US"/>
          </a:p>
        </p:txBody>
      </p:sp>
      <p:sp>
        <p:nvSpPr>
          <p:cNvPr id="5" name="フッター プレースホルダー 4">
            <a:extLst>
              <a:ext uri="{FF2B5EF4-FFF2-40B4-BE49-F238E27FC236}">
                <a16:creationId xmlns:a16="http://schemas.microsoft.com/office/drawing/2014/main" id="{58737768-B014-6877-4A30-2DD1AC22113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1C5D3A-A9F9-88B6-2979-C0987DBF68A8}"/>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3673663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6AAA2-F2EB-036B-0521-38C77530EBC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C31300C-2DB3-59D7-4D4D-B8DBFF92BAB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CC3652E-17F4-F1C9-502C-4E1A8233AE3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F8E2F5A-4622-945A-2CE7-C532EE9F3119}"/>
              </a:ext>
            </a:extLst>
          </p:cNvPr>
          <p:cNvSpPr>
            <a:spLocks noGrp="1"/>
          </p:cNvSpPr>
          <p:nvPr>
            <p:ph type="dt" sz="half" idx="10"/>
          </p:nvPr>
        </p:nvSpPr>
        <p:spPr/>
        <p:txBody>
          <a:bodyPr/>
          <a:lstStyle/>
          <a:p>
            <a:fld id="{301D7E3B-9E8E-47B9-813F-3D0C294DC6E9}" type="datetimeFigureOut">
              <a:rPr kumimoji="1" lang="ja-JP" altLang="en-US" smtClean="0"/>
              <a:t>2024/2/21</a:t>
            </a:fld>
            <a:endParaRPr kumimoji="1" lang="ja-JP" altLang="en-US"/>
          </a:p>
        </p:txBody>
      </p:sp>
      <p:sp>
        <p:nvSpPr>
          <p:cNvPr id="6" name="フッター プレースホルダー 5">
            <a:extLst>
              <a:ext uri="{FF2B5EF4-FFF2-40B4-BE49-F238E27FC236}">
                <a16:creationId xmlns:a16="http://schemas.microsoft.com/office/drawing/2014/main" id="{7C63C200-3D6A-8B7C-A68C-3F7B5A42AC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D3B9AC3-AADB-79D2-73C5-4EDB95611B66}"/>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1017282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2EE7C2-5D79-A486-5441-70E1A316783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FAC4007-8045-65BF-FD2F-3B4AD8CB7E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650B999-73CE-4362-370D-1C5C50DBE32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75EB515-7D9C-44AC-61F7-37B8E1ADCE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C541E30-5354-50C6-589A-7A9D6D9D4D5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C1450B1-926B-10D0-FA99-75FE26603404}"/>
              </a:ext>
            </a:extLst>
          </p:cNvPr>
          <p:cNvSpPr>
            <a:spLocks noGrp="1"/>
          </p:cNvSpPr>
          <p:nvPr>
            <p:ph type="dt" sz="half" idx="10"/>
          </p:nvPr>
        </p:nvSpPr>
        <p:spPr/>
        <p:txBody>
          <a:bodyPr/>
          <a:lstStyle/>
          <a:p>
            <a:fld id="{301D7E3B-9E8E-47B9-813F-3D0C294DC6E9}" type="datetimeFigureOut">
              <a:rPr kumimoji="1" lang="ja-JP" altLang="en-US" smtClean="0"/>
              <a:t>2024/2/21</a:t>
            </a:fld>
            <a:endParaRPr kumimoji="1" lang="ja-JP" altLang="en-US"/>
          </a:p>
        </p:txBody>
      </p:sp>
      <p:sp>
        <p:nvSpPr>
          <p:cNvPr id="8" name="フッター プレースホルダー 7">
            <a:extLst>
              <a:ext uri="{FF2B5EF4-FFF2-40B4-BE49-F238E27FC236}">
                <a16:creationId xmlns:a16="http://schemas.microsoft.com/office/drawing/2014/main" id="{DD1C4C60-9432-7251-B55B-C2A94B11FD4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42F49E1-BB72-DD39-04BC-891C58AB6B98}"/>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250332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7977C3-E850-9837-C35F-6F71C7423C7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CE43501-C4DA-C2CB-7F06-57C69668799D}"/>
              </a:ext>
            </a:extLst>
          </p:cNvPr>
          <p:cNvSpPr>
            <a:spLocks noGrp="1"/>
          </p:cNvSpPr>
          <p:nvPr>
            <p:ph type="dt" sz="half" idx="10"/>
          </p:nvPr>
        </p:nvSpPr>
        <p:spPr/>
        <p:txBody>
          <a:bodyPr/>
          <a:lstStyle/>
          <a:p>
            <a:fld id="{301D7E3B-9E8E-47B9-813F-3D0C294DC6E9}" type="datetimeFigureOut">
              <a:rPr kumimoji="1" lang="ja-JP" altLang="en-US" smtClean="0"/>
              <a:t>2024/2/21</a:t>
            </a:fld>
            <a:endParaRPr kumimoji="1" lang="ja-JP" altLang="en-US"/>
          </a:p>
        </p:txBody>
      </p:sp>
      <p:sp>
        <p:nvSpPr>
          <p:cNvPr id="4" name="フッター プレースホルダー 3">
            <a:extLst>
              <a:ext uri="{FF2B5EF4-FFF2-40B4-BE49-F238E27FC236}">
                <a16:creationId xmlns:a16="http://schemas.microsoft.com/office/drawing/2014/main" id="{EDFF98E2-D5C8-551E-33D2-20D5A1B7C65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647C70A-CAD2-D49C-49A6-8F4189BD6A29}"/>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1838272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6FA26FB-AFAF-23EF-CFF8-908C4C394997}"/>
              </a:ext>
            </a:extLst>
          </p:cNvPr>
          <p:cNvSpPr>
            <a:spLocks noGrp="1"/>
          </p:cNvSpPr>
          <p:nvPr>
            <p:ph type="dt" sz="half" idx="10"/>
          </p:nvPr>
        </p:nvSpPr>
        <p:spPr/>
        <p:txBody>
          <a:bodyPr/>
          <a:lstStyle/>
          <a:p>
            <a:fld id="{301D7E3B-9E8E-47B9-813F-3D0C294DC6E9}" type="datetimeFigureOut">
              <a:rPr kumimoji="1" lang="ja-JP" altLang="en-US" smtClean="0"/>
              <a:t>2024/2/21</a:t>
            </a:fld>
            <a:endParaRPr kumimoji="1" lang="ja-JP" altLang="en-US"/>
          </a:p>
        </p:txBody>
      </p:sp>
      <p:sp>
        <p:nvSpPr>
          <p:cNvPr id="3" name="フッター プレースホルダー 2">
            <a:extLst>
              <a:ext uri="{FF2B5EF4-FFF2-40B4-BE49-F238E27FC236}">
                <a16:creationId xmlns:a16="http://schemas.microsoft.com/office/drawing/2014/main" id="{DE3BBAB7-FCA3-F1A2-CA06-166E4C8FF78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63CF528-08AF-2D3F-42C3-E6B60B6B35F8}"/>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344359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C65F40-B1C0-69D9-4C84-3A9C9469541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EEA3751-1BB6-6843-2330-6F7DD732F3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3E88873-211C-D29E-B822-6CFE19701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21F2575-8B07-11C5-3DCD-087798EF8922}"/>
              </a:ext>
            </a:extLst>
          </p:cNvPr>
          <p:cNvSpPr>
            <a:spLocks noGrp="1"/>
          </p:cNvSpPr>
          <p:nvPr>
            <p:ph type="dt" sz="half" idx="10"/>
          </p:nvPr>
        </p:nvSpPr>
        <p:spPr/>
        <p:txBody>
          <a:bodyPr/>
          <a:lstStyle/>
          <a:p>
            <a:fld id="{301D7E3B-9E8E-47B9-813F-3D0C294DC6E9}" type="datetimeFigureOut">
              <a:rPr kumimoji="1" lang="ja-JP" altLang="en-US" smtClean="0"/>
              <a:t>2024/2/21</a:t>
            </a:fld>
            <a:endParaRPr kumimoji="1" lang="ja-JP" altLang="en-US"/>
          </a:p>
        </p:txBody>
      </p:sp>
      <p:sp>
        <p:nvSpPr>
          <p:cNvPr id="6" name="フッター プレースホルダー 5">
            <a:extLst>
              <a:ext uri="{FF2B5EF4-FFF2-40B4-BE49-F238E27FC236}">
                <a16:creationId xmlns:a16="http://schemas.microsoft.com/office/drawing/2014/main" id="{E614F749-72A8-4291-EA37-86475A83720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9F22D78-0F73-71C9-6F8E-CBB9CA08FEAC}"/>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299808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6139C6-1DDC-E897-3073-E17D4E15A9F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4865AE8-225E-66F8-D863-F67F9B6742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9EE23FE-149A-868C-5160-58F76883D7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D6D0CDA-A5D1-1518-F0A4-ED221FA9A5B4}"/>
              </a:ext>
            </a:extLst>
          </p:cNvPr>
          <p:cNvSpPr>
            <a:spLocks noGrp="1"/>
          </p:cNvSpPr>
          <p:nvPr>
            <p:ph type="dt" sz="half" idx="10"/>
          </p:nvPr>
        </p:nvSpPr>
        <p:spPr/>
        <p:txBody>
          <a:bodyPr/>
          <a:lstStyle/>
          <a:p>
            <a:fld id="{301D7E3B-9E8E-47B9-813F-3D0C294DC6E9}" type="datetimeFigureOut">
              <a:rPr kumimoji="1" lang="ja-JP" altLang="en-US" smtClean="0"/>
              <a:t>2024/2/21</a:t>
            </a:fld>
            <a:endParaRPr kumimoji="1" lang="ja-JP" altLang="en-US"/>
          </a:p>
        </p:txBody>
      </p:sp>
      <p:sp>
        <p:nvSpPr>
          <p:cNvPr id="6" name="フッター プレースホルダー 5">
            <a:extLst>
              <a:ext uri="{FF2B5EF4-FFF2-40B4-BE49-F238E27FC236}">
                <a16:creationId xmlns:a16="http://schemas.microsoft.com/office/drawing/2014/main" id="{E0D7C89C-7A43-EEF9-C79D-C65E4C95E69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5044A16-25BB-80BF-F241-001F2A09842A}"/>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1252006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6C919B1-E789-C792-70AB-CEBA1D0927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0A0AD9-40AD-3F97-45E1-9FD6E78FAD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6BF334-9849-0C7A-8D84-3EB4423EC5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D7E3B-9E8E-47B9-813F-3D0C294DC6E9}" type="datetimeFigureOut">
              <a:rPr kumimoji="1" lang="ja-JP" altLang="en-US" smtClean="0"/>
              <a:t>2024/2/21</a:t>
            </a:fld>
            <a:endParaRPr kumimoji="1" lang="ja-JP" altLang="en-US"/>
          </a:p>
        </p:txBody>
      </p:sp>
      <p:sp>
        <p:nvSpPr>
          <p:cNvPr id="5" name="フッター プレースホルダー 4">
            <a:extLst>
              <a:ext uri="{FF2B5EF4-FFF2-40B4-BE49-F238E27FC236}">
                <a16:creationId xmlns:a16="http://schemas.microsoft.com/office/drawing/2014/main" id="{9012A751-D31E-D602-E4F1-3A874B3E39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729A4C3-7184-015F-83D0-4C5DE5C31C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3495917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ja.wikipedia.org/wiki/"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4DA50F7-FDE6-7E42-69BB-E1128FC91CCF}"/>
              </a:ext>
            </a:extLst>
          </p:cNvPr>
          <p:cNvSpPr txBox="1"/>
          <p:nvPr/>
        </p:nvSpPr>
        <p:spPr>
          <a:xfrm flipH="1">
            <a:off x="3602180" y="785091"/>
            <a:ext cx="4895273"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ホテル業界の仕事</a:t>
            </a:r>
          </a:p>
        </p:txBody>
      </p:sp>
      <p:pic>
        <p:nvPicPr>
          <p:cNvPr id="3" name="図 2">
            <a:extLst>
              <a:ext uri="{FF2B5EF4-FFF2-40B4-BE49-F238E27FC236}">
                <a16:creationId xmlns:a16="http://schemas.microsoft.com/office/drawing/2014/main" id="{CFA56A86-1092-12B2-8072-0C54F5FAF0E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3047998" y="1814526"/>
            <a:ext cx="6105237" cy="3902206"/>
          </a:xfrm>
          <a:prstGeom prst="rect">
            <a:avLst/>
          </a:prstGeom>
          <a:ln>
            <a:noFill/>
          </a:ln>
          <a:effectLst>
            <a:outerShdw blurRad="292100" dist="139700" dir="2700000" algn="tl" rotWithShape="0">
              <a:srgbClr val="333333">
                <a:alpha val="65000"/>
              </a:srgbClr>
            </a:outerShdw>
          </a:effectLst>
        </p:spPr>
      </p:pic>
      <p:sp>
        <p:nvSpPr>
          <p:cNvPr id="6" name="テキスト ボックス 5">
            <a:extLst>
              <a:ext uri="{FF2B5EF4-FFF2-40B4-BE49-F238E27FC236}">
                <a16:creationId xmlns:a16="http://schemas.microsoft.com/office/drawing/2014/main" id="{464DFF69-48BB-59E2-E133-5895A4E58225}"/>
              </a:ext>
            </a:extLst>
          </p:cNvPr>
          <p:cNvSpPr txBox="1"/>
          <p:nvPr/>
        </p:nvSpPr>
        <p:spPr>
          <a:xfrm>
            <a:off x="212437" y="6497842"/>
            <a:ext cx="6096000" cy="261610"/>
          </a:xfrm>
          <a:prstGeom prst="rect">
            <a:avLst/>
          </a:prstGeom>
          <a:noFill/>
        </p:spPr>
        <p:txBody>
          <a:bodyPr wrap="square">
            <a:spAutoFit/>
          </a:bodyPr>
          <a:lstStyle/>
          <a:p>
            <a:r>
              <a:rPr lang="ja-JP" altLang="en-US" sz="1050" dirty="0"/>
              <a:t>ホテル日航アリビラ：https://www.alivila.co.jp/</a:t>
            </a:r>
          </a:p>
        </p:txBody>
      </p:sp>
      <p:sp>
        <p:nvSpPr>
          <p:cNvPr id="2" name="テキスト ボックス 1">
            <a:extLst>
              <a:ext uri="{FF2B5EF4-FFF2-40B4-BE49-F238E27FC236}">
                <a16:creationId xmlns:a16="http://schemas.microsoft.com/office/drawing/2014/main" id="{C5D66AA8-B15C-71DF-6A74-5D7100BCAEF6}"/>
              </a:ext>
            </a:extLst>
          </p:cNvPr>
          <p:cNvSpPr txBox="1"/>
          <p:nvPr/>
        </p:nvSpPr>
        <p:spPr>
          <a:xfrm>
            <a:off x="1730727" y="5997763"/>
            <a:ext cx="8725466" cy="369332"/>
          </a:xfrm>
          <a:prstGeom prst="rect">
            <a:avLst/>
          </a:prstGeom>
          <a:noFill/>
        </p:spPr>
        <p:txBody>
          <a:bodyPr wrap="none" rtlCol="0">
            <a:spAutoFit/>
          </a:bodyPr>
          <a:lstStyle/>
          <a:p>
            <a:r>
              <a:rPr kumimoji="1" lang="ja-JP" altLang="en-US" dirty="0">
                <a:solidFill>
                  <a:srgbClr val="0070C0"/>
                </a:solidFill>
                <a:latin typeface="UD デジタル 教科書体 NP-B" panose="02020700000000000000" pitchFamily="18" charset="-128"/>
                <a:ea typeface="UD デジタル 教科書体 NP-B" panose="02020700000000000000" pitchFamily="18" charset="-128"/>
              </a:rPr>
              <a:t>文部科学省　沖縄・観光分野における有機的高専連携プログラム開発・実証事業</a:t>
            </a:r>
          </a:p>
        </p:txBody>
      </p:sp>
    </p:spTree>
    <p:extLst>
      <p:ext uri="{BB962C8B-B14F-4D97-AF65-F5344CB8AC3E}">
        <p14:creationId xmlns:p14="http://schemas.microsoft.com/office/powerpoint/2010/main" val="140203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57BE8C-42D5-0D40-2854-ED986495FF59}"/>
              </a:ext>
            </a:extLst>
          </p:cNvPr>
          <p:cNvSpPr txBox="1"/>
          <p:nvPr/>
        </p:nvSpPr>
        <p:spPr>
          <a:xfrm flipH="1">
            <a:off x="729670" y="378691"/>
            <a:ext cx="4895273"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料飲</a:t>
            </a:r>
          </a:p>
        </p:txBody>
      </p:sp>
      <p:sp>
        <p:nvSpPr>
          <p:cNvPr id="11" name="テキスト ボックス 10">
            <a:extLst>
              <a:ext uri="{FF2B5EF4-FFF2-40B4-BE49-F238E27FC236}">
                <a16:creationId xmlns:a16="http://schemas.microsoft.com/office/drawing/2014/main" id="{74B45DAD-CE14-9A9D-F59B-52F2700CC55B}"/>
              </a:ext>
            </a:extLst>
          </p:cNvPr>
          <p:cNvSpPr txBox="1"/>
          <p:nvPr/>
        </p:nvSpPr>
        <p:spPr>
          <a:xfrm flipH="1">
            <a:off x="1634833" y="1487054"/>
            <a:ext cx="9910622"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ウェイター・ウェイトレス</a:t>
            </a:r>
            <a:r>
              <a:rPr kumimoji="1" lang="en-US" altLang="ja-JP" sz="2000" dirty="0">
                <a:latin typeface="UD デジタル 教科書体 NP-B" panose="02020700000000000000" pitchFamily="18" charset="-128"/>
                <a:ea typeface="UD デジタル 教科書体 NP-B" panose="02020700000000000000" pitchFamily="18" charset="-128"/>
              </a:rPr>
              <a:t>[waiter/waitress]</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828DCC8A-1072-A536-2099-E7B72F6FD732}"/>
              </a:ext>
            </a:extLst>
          </p:cNvPr>
          <p:cNvSpPr txBox="1"/>
          <p:nvPr/>
        </p:nvSpPr>
        <p:spPr>
          <a:xfrm>
            <a:off x="4387274" y="2623126"/>
            <a:ext cx="1800493" cy="369332"/>
          </a:xfrm>
          <a:prstGeom prst="rect">
            <a:avLst/>
          </a:prstGeom>
          <a:noFill/>
        </p:spPr>
        <p:txBody>
          <a:bodyPr wrap="none" rtlCol="0">
            <a:spAutoFit/>
          </a:bodyPr>
          <a:lstStyle/>
          <a:p>
            <a:r>
              <a:rPr kumimoji="1" lang="ja-JP" altLang="en-US" dirty="0"/>
              <a:t>メニューの説明</a:t>
            </a:r>
            <a:endParaRPr kumimoji="1" lang="en-US" altLang="ja-JP" dirty="0"/>
          </a:p>
        </p:txBody>
      </p:sp>
      <p:sp>
        <p:nvSpPr>
          <p:cNvPr id="15" name="テキスト ボックス 14">
            <a:extLst>
              <a:ext uri="{FF2B5EF4-FFF2-40B4-BE49-F238E27FC236}">
                <a16:creationId xmlns:a16="http://schemas.microsoft.com/office/drawing/2014/main" id="{3A844B95-E471-C206-C181-D3BDA157882C}"/>
              </a:ext>
            </a:extLst>
          </p:cNvPr>
          <p:cNvSpPr txBox="1"/>
          <p:nvPr/>
        </p:nvSpPr>
        <p:spPr>
          <a:xfrm>
            <a:off x="4396510" y="4331852"/>
            <a:ext cx="2492990" cy="369332"/>
          </a:xfrm>
          <a:prstGeom prst="rect">
            <a:avLst/>
          </a:prstGeom>
          <a:noFill/>
        </p:spPr>
        <p:txBody>
          <a:bodyPr wrap="none" rtlCol="0">
            <a:spAutoFit/>
          </a:bodyPr>
          <a:lstStyle/>
          <a:p>
            <a:r>
              <a:rPr kumimoji="1" lang="ja-JP" altLang="en-US" dirty="0"/>
              <a:t>テーブルセッティング</a:t>
            </a:r>
          </a:p>
        </p:txBody>
      </p:sp>
      <p:sp>
        <p:nvSpPr>
          <p:cNvPr id="3" name="テキスト ボックス 2">
            <a:extLst>
              <a:ext uri="{FF2B5EF4-FFF2-40B4-BE49-F238E27FC236}">
                <a16:creationId xmlns:a16="http://schemas.microsoft.com/office/drawing/2014/main" id="{52D81BCF-3B55-D905-EBCD-682AF2D8CE9B}"/>
              </a:ext>
            </a:extLst>
          </p:cNvPr>
          <p:cNvSpPr txBox="1"/>
          <p:nvPr/>
        </p:nvSpPr>
        <p:spPr>
          <a:xfrm>
            <a:off x="2438400" y="665017"/>
            <a:ext cx="4801314" cy="369332"/>
          </a:xfrm>
          <a:prstGeom prst="rect">
            <a:avLst/>
          </a:prstGeom>
          <a:noFill/>
        </p:spPr>
        <p:txBody>
          <a:bodyPr wrap="none" rtlCol="0">
            <a:spAutoFit/>
          </a:bodyPr>
          <a:lstStyle/>
          <a:p>
            <a:r>
              <a:rPr kumimoji="1" lang="ja-JP" altLang="en-US" dirty="0"/>
              <a:t>レストランでの接客、ルームサービスの対応</a:t>
            </a:r>
          </a:p>
        </p:txBody>
      </p:sp>
      <p:sp>
        <p:nvSpPr>
          <p:cNvPr id="8" name="テキスト ボックス 7">
            <a:extLst>
              <a:ext uri="{FF2B5EF4-FFF2-40B4-BE49-F238E27FC236}">
                <a16:creationId xmlns:a16="http://schemas.microsoft.com/office/drawing/2014/main" id="{2B6A49EA-41B7-2ACC-27FA-A5AE3675BDBB}"/>
              </a:ext>
            </a:extLst>
          </p:cNvPr>
          <p:cNvSpPr txBox="1"/>
          <p:nvPr/>
        </p:nvSpPr>
        <p:spPr>
          <a:xfrm>
            <a:off x="786615" y="5078474"/>
            <a:ext cx="9528879" cy="1200329"/>
          </a:xfrm>
          <a:prstGeom prst="rect">
            <a:avLst/>
          </a:prstGeom>
          <a:noFill/>
        </p:spPr>
        <p:txBody>
          <a:bodyPr wrap="square" rtlCol="0">
            <a:spAutoFit/>
          </a:bodyPr>
          <a:lstStyle/>
          <a:p>
            <a:r>
              <a:rPr kumimoji="1" lang="ja-JP" altLang="en-US" b="1" dirty="0">
                <a:solidFill>
                  <a:srgbClr val="0070C0"/>
                </a:solidFill>
              </a:rPr>
              <a:t>ゲストの食事のサポートや料理によって異なる食器や</a:t>
            </a:r>
            <a:r>
              <a:rPr kumimoji="1" lang="ja-JP" altLang="en-US" b="1" dirty="0">
                <a:solidFill>
                  <a:srgbClr val="FF0000"/>
                </a:solidFill>
              </a:rPr>
              <a:t>（　　　　　　）</a:t>
            </a:r>
            <a:r>
              <a:rPr kumimoji="1" lang="ja-JP" altLang="en-US" b="1" dirty="0">
                <a:solidFill>
                  <a:srgbClr val="0070C0"/>
                </a:solidFill>
              </a:rPr>
              <a:t>の準備をし、食事の進行を見て、料理を出すタイミングをシェフに伝え、料理を提供します。</a:t>
            </a:r>
            <a:endParaRPr kumimoji="1" lang="en-US" altLang="ja-JP" b="1" dirty="0">
              <a:solidFill>
                <a:srgbClr val="0070C0"/>
              </a:solidFill>
            </a:endParaRPr>
          </a:p>
          <a:p>
            <a:r>
              <a:rPr kumimoji="1" lang="ja-JP" altLang="en-US" b="1" dirty="0">
                <a:solidFill>
                  <a:srgbClr val="0070C0"/>
                </a:solidFill>
              </a:rPr>
              <a:t>また、料理の調理法や素材、ドリンクの情報について尋ねられることも多いため、調理部門との連携や料理やドリンクに関する幅広い知識も求められます。</a:t>
            </a:r>
            <a:endParaRPr kumimoji="1" lang="en-US" altLang="ja-JP" b="1" dirty="0">
              <a:solidFill>
                <a:srgbClr val="0070C0"/>
              </a:solidFill>
            </a:endParaRPr>
          </a:p>
        </p:txBody>
      </p:sp>
      <p:sp>
        <p:nvSpPr>
          <p:cNvPr id="5" name="テキスト ボックス 4">
            <a:extLst>
              <a:ext uri="{FF2B5EF4-FFF2-40B4-BE49-F238E27FC236}">
                <a16:creationId xmlns:a16="http://schemas.microsoft.com/office/drawing/2014/main" id="{C648B6D5-DFA2-09A5-83A4-7FF11B5589BC}"/>
              </a:ext>
            </a:extLst>
          </p:cNvPr>
          <p:cNvSpPr txBox="1"/>
          <p:nvPr/>
        </p:nvSpPr>
        <p:spPr>
          <a:xfrm>
            <a:off x="110839" y="6368580"/>
            <a:ext cx="6096000" cy="261610"/>
          </a:xfrm>
          <a:prstGeom prst="rect">
            <a:avLst/>
          </a:prstGeom>
          <a:noFill/>
        </p:spPr>
        <p:txBody>
          <a:bodyPr wrap="square">
            <a:spAutoFit/>
          </a:bodyPr>
          <a:lstStyle/>
          <a:p>
            <a:r>
              <a:rPr lang="ja-JP" altLang="en-US" sz="1050" dirty="0"/>
              <a:t>使用した画像：https://www.thewaitersacademy.com/2021/11/steps-of-service/</a:t>
            </a:r>
          </a:p>
        </p:txBody>
      </p:sp>
      <p:pic>
        <p:nvPicPr>
          <p:cNvPr id="9" name="図 8">
            <a:extLst>
              <a:ext uri="{FF2B5EF4-FFF2-40B4-BE49-F238E27FC236}">
                <a16:creationId xmlns:a16="http://schemas.microsoft.com/office/drawing/2014/main" id="{A0A597AC-9ED7-962F-2759-20D663A60BF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00033" y="2272145"/>
            <a:ext cx="2468763" cy="2533541"/>
          </a:xfrm>
          <a:prstGeom prst="rect">
            <a:avLst/>
          </a:prstGeom>
        </p:spPr>
      </p:pic>
      <p:sp>
        <p:nvSpPr>
          <p:cNvPr id="12" name="テキスト ボックス 11">
            <a:extLst>
              <a:ext uri="{FF2B5EF4-FFF2-40B4-BE49-F238E27FC236}">
                <a16:creationId xmlns:a16="http://schemas.microsoft.com/office/drawing/2014/main" id="{7F90FEB2-A89B-DC5F-0C94-9F67ACEDE547}"/>
              </a:ext>
            </a:extLst>
          </p:cNvPr>
          <p:cNvSpPr txBox="1"/>
          <p:nvPr/>
        </p:nvSpPr>
        <p:spPr>
          <a:xfrm>
            <a:off x="4396509" y="3237406"/>
            <a:ext cx="6096000" cy="369332"/>
          </a:xfrm>
          <a:prstGeom prst="rect">
            <a:avLst/>
          </a:prstGeom>
          <a:noFill/>
        </p:spPr>
        <p:txBody>
          <a:bodyPr wrap="square">
            <a:spAutoFit/>
          </a:bodyPr>
          <a:lstStyle/>
          <a:p>
            <a:r>
              <a:rPr kumimoji="1" lang="ja-JP" altLang="en-US" dirty="0"/>
              <a:t>オーダーテイク</a:t>
            </a:r>
            <a:endParaRPr lang="ja-JP" altLang="en-US" dirty="0"/>
          </a:p>
        </p:txBody>
      </p:sp>
      <p:sp>
        <p:nvSpPr>
          <p:cNvPr id="17" name="テキスト ボックス 16">
            <a:extLst>
              <a:ext uri="{FF2B5EF4-FFF2-40B4-BE49-F238E27FC236}">
                <a16:creationId xmlns:a16="http://schemas.microsoft.com/office/drawing/2014/main" id="{32206647-84F8-8D57-E6BD-C23AB403F03C}"/>
              </a:ext>
            </a:extLst>
          </p:cNvPr>
          <p:cNvSpPr txBox="1"/>
          <p:nvPr/>
        </p:nvSpPr>
        <p:spPr>
          <a:xfrm>
            <a:off x="4378035" y="3782352"/>
            <a:ext cx="6096000" cy="369332"/>
          </a:xfrm>
          <a:prstGeom prst="rect">
            <a:avLst/>
          </a:prstGeom>
          <a:noFill/>
        </p:spPr>
        <p:txBody>
          <a:bodyPr wrap="square">
            <a:spAutoFit/>
          </a:bodyPr>
          <a:lstStyle/>
          <a:p>
            <a:r>
              <a:rPr kumimoji="1" lang="ja-JP" altLang="en-US" dirty="0"/>
              <a:t>ドリンクや料理の提供</a:t>
            </a:r>
            <a:endParaRPr lang="ja-JP" altLang="en-US" dirty="0"/>
          </a:p>
        </p:txBody>
      </p:sp>
      <p:sp>
        <p:nvSpPr>
          <p:cNvPr id="20" name="テキスト ボックス 19">
            <a:extLst>
              <a:ext uri="{FF2B5EF4-FFF2-40B4-BE49-F238E27FC236}">
                <a16:creationId xmlns:a16="http://schemas.microsoft.com/office/drawing/2014/main" id="{68AA0AD4-FD27-B5E8-E404-50AA353A8B53}"/>
              </a:ext>
            </a:extLst>
          </p:cNvPr>
          <p:cNvSpPr txBox="1"/>
          <p:nvPr/>
        </p:nvSpPr>
        <p:spPr>
          <a:xfrm>
            <a:off x="92364" y="6587153"/>
            <a:ext cx="6677891" cy="261610"/>
          </a:xfrm>
          <a:prstGeom prst="rect">
            <a:avLst/>
          </a:prstGeom>
          <a:noFill/>
        </p:spPr>
        <p:txBody>
          <a:bodyPr wrap="square" rtlCol="0">
            <a:spAutoFit/>
          </a:bodyPr>
          <a:lstStyle/>
          <a:p>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職業紹介動画：厚生労働省　職業情報提供サイト（日本版</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O-NET</a:t>
            </a:r>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　</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https://shigoto.mhlw.go.jp/</a:t>
            </a:r>
            <a:endPar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21" name="テキスト ボックス 20">
            <a:extLst>
              <a:ext uri="{FF2B5EF4-FFF2-40B4-BE49-F238E27FC236}">
                <a16:creationId xmlns:a16="http://schemas.microsoft.com/office/drawing/2014/main" id="{17CC07C2-B78D-95C3-4913-919DD5D612FE}"/>
              </a:ext>
            </a:extLst>
          </p:cNvPr>
          <p:cNvSpPr txBox="1"/>
          <p:nvPr/>
        </p:nvSpPr>
        <p:spPr>
          <a:xfrm>
            <a:off x="6713174" y="6596390"/>
            <a:ext cx="4924645" cy="261610"/>
          </a:xfrm>
          <a:prstGeom prst="rect">
            <a:avLst/>
          </a:prstGeom>
          <a:noFill/>
        </p:spPr>
        <p:txBody>
          <a:bodyPr wrap="square" rtlCol="0">
            <a:spAutoFit/>
          </a:bodyPr>
          <a:lstStyle/>
          <a:p>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動画の視聴は通信料がかかります。</a:t>
            </a:r>
            <a:r>
              <a:rPr kumimoji="1" lang="en-US" altLang="ja-JP" sz="1050" dirty="0">
                <a:solidFill>
                  <a:srgbClr val="FF0000"/>
                </a:solidFill>
                <a:latin typeface="UD デジタル 教科書体 NP-B" panose="02020700000000000000" pitchFamily="18" charset="-128"/>
                <a:ea typeface="UD デジタル 教科書体 NP-B" panose="02020700000000000000" pitchFamily="18" charset="-128"/>
              </a:rPr>
              <a:t>wi-fi</a:t>
            </a:r>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環境のある場所で視聴してください。</a:t>
            </a:r>
          </a:p>
        </p:txBody>
      </p:sp>
      <p:pic>
        <p:nvPicPr>
          <p:cNvPr id="4098" name="Picture 2">
            <a:extLst>
              <a:ext uri="{FF2B5EF4-FFF2-40B4-BE49-F238E27FC236}">
                <a16:creationId xmlns:a16="http://schemas.microsoft.com/office/drawing/2014/main" id="{01627324-2B02-6F41-7A02-F6FD11543A8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37091" y="4768272"/>
            <a:ext cx="1551854" cy="1551854"/>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6C0523B1-A597-0294-6E08-1C7698932688}"/>
              </a:ext>
            </a:extLst>
          </p:cNvPr>
          <p:cNvSpPr txBox="1"/>
          <p:nvPr/>
        </p:nvSpPr>
        <p:spPr>
          <a:xfrm>
            <a:off x="6629401" y="5089631"/>
            <a:ext cx="1402237" cy="369332"/>
          </a:xfrm>
          <a:prstGeom prst="rect">
            <a:avLst/>
          </a:prstGeom>
          <a:noFill/>
        </p:spPr>
        <p:txBody>
          <a:bodyPr wrap="square">
            <a:spAutoFit/>
          </a:bodyPr>
          <a:lstStyle/>
          <a:p>
            <a:r>
              <a:rPr kumimoji="1" lang="ja-JP" altLang="en-US" b="1" dirty="0">
                <a:solidFill>
                  <a:srgbClr val="FF0000"/>
                </a:solidFill>
              </a:rPr>
              <a:t>カトラリー</a:t>
            </a:r>
            <a:endParaRPr lang="ja-JP" altLang="en-US" dirty="0"/>
          </a:p>
        </p:txBody>
      </p:sp>
    </p:spTree>
    <p:extLst>
      <p:ext uri="{BB962C8B-B14F-4D97-AF65-F5344CB8AC3E}">
        <p14:creationId xmlns:p14="http://schemas.microsoft.com/office/powerpoint/2010/main" val="118679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8" grpId="0"/>
      <p:bldP spid="12" grpId="0"/>
      <p:bldP spid="17"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57BE8C-42D5-0D40-2854-ED986495FF59}"/>
              </a:ext>
            </a:extLst>
          </p:cNvPr>
          <p:cNvSpPr txBox="1"/>
          <p:nvPr/>
        </p:nvSpPr>
        <p:spPr>
          <a:xfrm flipH="1">
            <a:off x="729670" y="378691"/>
            <a:ext cx="4895273"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料飲</a:t>
            </a:r>
          </a:p>
        </p:txBody>
      </p:sp>
      <p:sp>
        <p:nvSpPr>
          <p:cNvPr id="11" name="テキスト ボックス 10">
            <a:extLst>
              <a:ext uri="{FF2B5EF4-FFF2-40B4-BE49-F238E27FC236}">
                <a16:creationId xmlns:a16="http://schemas.microsoft.com/office/drawing/2014/main" id="{74B45DAD-CE14-9A9D-F59B-52F2700CC55B}"/>
              </a:ext>
            </a:extLst>
          </p:cNvPr>
          <p:cNvSpPr txBox="1"/>
          <p:nvPr/>
        </p:nvSpPr>
        <p:spPr>
          <a:xfrm flipH="1">
            <a:off x="1570179" y="1376218"/>
            <a:ext cx="9910622"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ルームサービス</a:t>
            </a:r>
            <a:r>
              <a:rPr kumimoji="1" lang="en-US" altLang="ja-JP" sz="2000" dirty="0">
                <a:latin typeface="UD デジタル 教科書体 NP-B" panose="02020700000000000000" pitchFamily="18" charset="-128"/>
                <a:ea typeface="UD デジタル 教科書体 NP-B" panose="02020700000000000000" pitchFamily="18" charset="-128"/>
              </a:rPr>
              <a:t>[room service]</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828DCC8A-1072-A536-2099-E7B72F6FD732}"/>
              </a:ext>
            </a:extLst>
          </p:cNvPr>
          <p:cNvSpPr txBox="1"/>
          <p:nvPr/>
        </p:nvSpPr>
        <p:spPr>
          <a:xfrm>
            <a:off x="2281383" y="2142835"/>
            <a:ext cx="8950035" cy="646331"/>
          </a:xfrm>
          <a:prstGeom prst="rect">
            <a:avLst/>
          </a:prstGeom>
          <a:noFill/>
        </p:spPr>
        <p:txBody>
          <a:bodyPr wrap="square" rtlCol="0">
            <a:spAutoFit/>
          </a:bodyPr>
          <a:lstStyle/>
          <a:p>
            <a:r>
              <a:rPr kumimoji="1" lang="ja-JP" altLang="en-US" dirty="0"/>
              <a:t>ゲストが客室内からオーダーした料理やドリンクを客室まで運びます。</a:t>
            </a:r>
            <a:endParaRPr kumimoji="1" lang="en-US" altLang="ja-JP" dirty="0"/>
          </a:p>
          <a:p>
            <a:r>
              <a:rPr kumimoji="1" lang="ja-JP" altLang="en-US" dirty="0"/>
              <a:t>外国人ゲストが多いホテルでは</a:t>
            </a:r>
            <a:r>
              <a:rPr kumimoji="1" lang="ja-JP" altLang="en-US" b="1" dirty="0">
                <a:solidFill>
                  <a:srgbClr val="FF0000"/>
                </a:solidFill>
              </a:rPr>
              <a:t>（　　　　）</a:t>
            </a:r>
            <a:r>
              <a:rPr kumimoji="1" lang="ja-JP" altLang="en-US" dirty="0"/>
              <a:t>が必要です。</a:t>
            </a:r>
            <a:endParaRPr kumimoji="1" lang="en-US" altLang="ja-JP" dirty="0"/>
          </a:p>
        </p:txBody>
      </p:sp>
      <p:sp>
        <p:nvSpPr>
          <p:cNvPr id="3" name="テキスト ボックス 2">
            <a:extLst>
              <a:ext uri="{FF2B5EF4-FFF2-40B4-BE49-F238E27FC236}">
                <a16:creationId xmlns:a16="http://schemas.microsoft.com/office/drawing/2014/main" id="{52D81BCF-3B55-D905-EBCD-682AF2D8CE9B}"/>
              </a:ext>
            </a:extLst>
          </p:cNvPr>
          <p:cNvSpPr txBox="1"/>
          <p:nvPr/>
        </p:nvSpPr>
        <p:spPr>
          <a:xfrm>
            <a:off x="2438400" y="665017"/>
            <a:ext cx="4801314" cy="369332"/>
          </a:xfrm>
          <a:prstGeom prst="rect">
            <a:avLst/>
          </a:prstGeom>
          <a:noFill/>
        </p:spPr>
        <p:txBody>
          <a:bodyPr wrap="none" rtlCol="0">
            <a:spAutoFit/>
          </a:bodyPr>
          <a:lstStyle/>
          <a:p>
            <a:r>
              <a:rPr kumimoji="1" lang="ja-JP" altLang="en-US" dirty="0"/>
              <a:t>レストランでの接客、ルームサービスの対応</a:t>
            </a:r>
          </a:p>
        </p:txBody>
      </p:sp>
      <p:sp>
        <p:nvSpPr>
          <p:cNvPr id="4" name="テキスト ボックス 3">
            <a:extLst>
              <a:ext uri="{FF2B5EF4-FFF2-40B4-BE49-F238E27FC236}">
                <a16:creationId xmlns:a16="http://schemas.microsoft.com/office/drawing/2014/main" id="{E641F9D8-364C-5B68-510E-12C0F1FC4F53}"/>
              </a:ext>
            </a:extLst>
          </p:cNvPr>
          <p:cNvSpPr txBox="1"/>
          <p:nvPr/>
        </p:nvSpPr>
        <p:spPr>
          <a:xfrm flipH="1">
            <a:off x="1570179" y="2909454"/>
            <a:ext cx="9910622"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バーテンダー</a:t>
            </a:r>
            <a:r>
              <a:rPr kumimoji="1" lang="en-US" altLang="ja-JP" sz="2000" dirty="0">
                <a:latin typeface="UD デジタル 教科書体 NP-B" panose="02020700000000000000" pitchFamily="18" charset="-128"/>
                <a:ea typeface="UD デジタル 教科書体 NP-B" panose="02020700000000000000" pitchFamily="18" charset="-128"/>
              </a:rPr>
              <a:t>[Bartender]</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584ED4BA-F657-F4FA-C294-4398748DFB36}"/>
              </a:ext>
            </a:extLst>
          </p:cNvPr>
          <p:cNvSpPr txBox="1"/>
          <p:nvPr/>
        </p:nvSpPr>
        <p:spPr>
          <a:xfrm>
            <a:off x="2281384" y="3676071"/>
            <a:ext cx="8163516" cy="923330"/>
          </a:xfrm>
          <a:prstGeom prst="rect">
            <a:avLst/>
          </a:prstGeom>
          <a:noFill/>
        </p:spPr>
        <p:txBody>
          <a:bodyPr wrap="square" rtlCol="0">
            <a:spAutoFit/>
          </a:bodyPr>
          <a:lstStyle/>
          <a:p>
            <a:r>
              <a:rPr kumimoji="1" lang="ja-JP" altLang="en-US" dirty="0"/>
              <a:t>ホテルのバーでドリンクを作り提供、接客をします。</a:t>
            </a:r>
            <a:endParaRPr kumimoji="1" lang="en-US" altLang="ja-JP" dirty="0"/>
          </a:p>
          <a:p>
            <a:r>
              <a:rPr kumimoji="1" lang="ja-JP" altLang="en-US" dirty="0"/>
              <a:t>大企業の役員や知識人も多いため幅広い話題に対応する情報収集力や知識も求められます。</a:t>
            </a:r>
            <a:endParaRPr kumimoji="1" lang="en-US" altLang="ja-JP" dirty="0"/>
          </a:p>
        </p:txBody>
      </p:sp>
      <p:sp>
        <p:nvSpPr>
          <p:cNvPr id="7" name="テキスト ボックス 6">
            <a:extLst>
              <a:ext uri="{FF2B5EF4-FFF2-40B4-BE49-F238E27FC236}">
                <a16:creationId xmlns:a16="http://schemas.microsoft.com/office/drawing/2014/main" id="{2C88A91F-74CA-9DED-35FA-957E6D203B8D}"/>
              </a:ext>
            </a:extLst>
          </p:cNvPr>
          <p:cNvSpPr txBox="1"/>
          <p:nvPr/>
        </p:nvSpPr>
        <p:spPr>
          <a:xfrm flipH="1">
            <a:off x="1570179" y="4590472"/>
            <a:ext cx="9910622"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ソムリエ</a:t>
            </a:r>
            <a:r>
              <a:rPr kumimoji="1" lang="en-US" altLang="ja-JP" sz="2000" dirty="0">
                <a:latin typeface="UD デジタル 教科書体 NP-B" panose="02020700000000000000" pitchFamily="18" charset="-128"/>
                <a:ea typeface="UD デジタル 教科書体 NP-B" panose="02020700000000000000" pitchFamily="18" charset="-128"/>
              </a:rPr>
              <a:t>[Sommelier(</a:t>
            </a:r>
            <a:r>
              <a:rPr kumimoji="1" lang="en-US" altLang="ja-JP" sz="2000" dirty="0" err="1">
                <a:latin typeface="UD デジタル 教科書体 NP-B" panose="02020700000000000000" pitchFamily="18" charset="-128"/>
                <a:ea typeface="UD デジタル 教科書体 NP-B" panose="02020700000000000000" pitchFamily="18" charset="-128"/>
              </a:rPr>
              <a:t>fr</a:t>
            </a:r>
            <a:r>
              <a:rPr kumimoji="1" lang="en-US" altLang="ja-JP" sz="2000" dirty="0">
                <a:latin typeface="UD デジタル 教科書体 NP-B" panose="02020700000000000000" pitchFamily="18" charset="-128"/>
                <a:ea typeface="UD デジタル 教科書体 NP-B" panose="02020700000000000000" pitchFamily="18" charset="-128"/>
              </a:rPr>
              <a:t>)]</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A4F992BF-0226-D20E-B409-4BA814A16895}"/>
              </a:ext>
            </a:extLst>
          </p:cNvPr>
          <p:cNvSpPr txBox="1"/>
          <p:nvPr/>
        </p:nvSpPr>
        <p:spPr>
          <a:xfrm>
            <a:off x="2281383" y="5357089"/>
            <a:ext cx="8125809" cy="1200329"/>
          </a:xfrm>
          <a:prstGeom prst="rect">
            <a:avLst/>
          </a:prstGeom>
          <a:noFill/>
        </p:spPr>
        <p:txBody>
          <a:bodyPr wrap="square" rtlCol="0">
            <a:spAutoFit/>
          </a:bodyPr>
          <a:lstStyle/>
          <a:p>
            <a:r>
              <a:rPr kumimoji="1" lang="ja-JP" altLang="en-US" dirty="0"/>
              <a:t>料理やゲストの好みに合う最適なワインを選んで提供するワインの専門家です。</a:t>
            </a:r>
            <a:endParaRPr kumimoji="1" lang="en-US" altLang="ja-JP" dirty="0"/>
          </a:p>
          <a:p>
            <a:r>
              <a:rPr kumimoji="1" lang="ja-JP" altLang="en-US" dirty="0"/>
              <a:t>世界中のワインの味や、産地や歴史の知識も必要です。ソムリエを名乗るためには、認定資格が必要です。</a:t>
            </a:r>
            <a:endParaRPr kumimoji="1" lang="en-US" altLang="ja-JP" dirty="0"/>
          </a:p>
        </p:txBody>
      </p:sp>
      <p:sp>
        <p:nvSpPr>
          <p:cNvPr id="14" name="テキスト ボックス 13">
            <a:extLst>
              <a:ext uri="{FF2B5EF4-FFF2-40B4-BE49-F238E27FC236}">
                <a16:creationId xmlns:a16="http://schemas.microsoft.com/office/drawing/2014/main" id="{31F3BBEE-7B30-6454-2456-AA8D8D7E5E38}"/>
              </a:ext>
            </a:extLst>
          </p:cNvPr>
          <p:cNvSpPr txBox="1"/>
          <p:nvPr/>
        </p:nvSpPr>
        <p:spPr>
          <a:xfrm>
            <a:off x="92364" y="6587153"/>
            <a:ext cx="6677891" cy="261610"/>
          </a:xfrm>
          <a:prstGeom prst="rect">
            <a:avLst/>
          </a:prstGeom>
          <a:noFill/>
        </p:spPr>
        <p:txBody>
          <a:bodyPr wrap="square" rtlCol="0">
            <a:spAutoFit/>
          </a:bodyPr>
          <a:lstStyle/>
          <a:p>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職業紹介動画：厚生労働省　職業情報提供サイト（日本版</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O-NET</a:t>
            </a:r>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　</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https://shigoto.mhlw.go.jp/</a:t>
            </a:r>
            <a:endPar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a:extLst>
              <a:ext uri="{FF2B5EF4-FFF2-40B4-BE49-F238E27FC236}">
                <a16:creationId xmlns:a16="http://schemas.microsoft.com/office/drawing/2014/main" id="{FB65EED9-774D-0F18-226B-DFB388460A3F}"/>
              </a:ext>
            </a:extLst>
          </p:cNvPr>
          <p:cNvSpPr txBox="1"/>
          <p:nvPr/>
        </p:nvSpPr>
        <p:spPr>
          <a:xfrm>
            <a:off x="6713174" y="6596390"/>
            <a:ext cx="4924645" cy="261610"/>
          </a:xfrm>
          <a:prstGeom prst="rect">
            <a:avLst/>
          </a:prstGeom>
          <a:noFill/>
        </p:spPr>
        <p:txBody>
          <a:bodyPr wrap="square" rtlCol="0">
            <a:spAutoFit/>
          </a:bodyPr>
          <a:lstStyle/>
          <a:p>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動画の視聴は通信料がかかります。</a:t>
            </a:r>
            <a:r>
              <a:rPr kumimoji="1" lang="en-US" altLang="ja-JP" sz="1050" dirty="0">
                <a:solidFill>
                  <a:srgbClr val="FF0000"/>
                </a:solidFill>
                <a:latin typeface="UD デジタル 教科書体 NP-B" panose="02020700000000000000" pitchFamily="18" charset="-128"/>
                <a:ea typeface="UD デジタル 教科書体 NP-B" panose="02020700000000000000" pitchFamily="18" charset="-128"/>
              </a:rPr>
              <a:t>wi-fi</a:t>
            </a:r>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環境のある場所で視聴してください。</a:t>
            </a:r>
          </a:p>
        </p:txBody>
      </p:sp>
      <p:pic>
        <p:nvPicPr>
          <p:cNvPr id="3074" name="Picture 2">
            <a:extLst>
              <a:ext uri="{FF2B5EF4-FFF2-40B4-BE49-F238E27FC236}">
                <a16:creationId xmlns:a16="http://schemas.microsoft.com/office/drawing/2014/main" id="{D5B9B3DF-B011-54F0-B467-A226A89F3A2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561257" y="3157430"/>
            <a:ext cx="1270670" cy="12706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AA4A7FC7-7B6B-6CC7-9C5D-DA30181DC77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84872" y="5060980"/>
            <a:ext cx="1274619" cy="1274619"/>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01868EE7-D90B-219A-5D82-BBAF8F2DCE3F}"/>
              </a:ext>
            </a:extLst>
          </p:cNvPr>
          <p:cNvSpPr txBox="1"/>
          <p:nvPr/>
        </p:nvSpPr>
        <p:spPr>
          <a:xfrm>
            <a:off x="5846976" y="2412419"/>
            <a:ext cx="1006311" cy="369332"/>
          </a:xfrm>
          <a:prstGeom prst="rect">
            <a:avLst/>
          </a:prstGeom>
          <a:noFill/>
        </p:spPr>
        <p:txBody>
          <a:bodyPr wrap="square">
            <a:spAutoFit/>
          </a:bodyPr>
          <a:lstStyle/>
          <a:p>
            <a:r>
              <a:rPr kumimoji="1" lang="ja-JP" altLang="en-US" b="1" dirty="0">
                <a:solidFill>
                  <a:srgbClr val="FF0000"/>
                </a:solidFill>
              </a:rPr>
              <a:t>語学力</a:t>
            </a:r>
            <a:endParaRPr lang="ja-JP" altLang="en-US" dirty="0"/>
          </a:p>
        </p:txBody>
      </p:sp>
    </p:spTree>
    <p:extLst>
      <p:ext uri="{BB962C8B-B14F-4D97-AF65-F5344CB8AC3E}">
        <p14:creationId xmlns:p14="http://schemas.microsoft.com/office/powerpoint/2010/main" val="157411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P spid="10"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57BE8C-42D5-0D40-2854-ED986495FF59}"/>
              </a:ext>
            </a:extLst>
          </p:cNvPr>
          <p:cNvSpPr txBox="1"/>
          <p:nvPr/>
        </p:nvSpPr>
        <p:spPr>
          <a:xfrm flipH="1">
            <a:off x="729670" y="378691"/>
            <a:ext cx="4895273"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宴会</a:t>
            </a:r>
          </a:p>
        </p:txBody>
      </p:sp>
      <p:sp>
        <p:nvSpPr>
          <p:cNvPr id="11" name="テキスト ボックス 10">
            <a:extLst>
              <a:ext uri="{FF2B5EF4-FFF2-40B4-BE49-F238E27FC236}">
                <a16:creationId xmlns:a16="http://schemas.microsoft.com/office/drawing/2014/main" id="{74B45DAD-CE14-9A9D-F59B-52F2700CC55B}"/>
              </a:ext>
            </a:extLst>
          </p:cNvPr>
          <p:cNvSpPr txBox="1"/>
          <p:nvPr/>
        </p:nvSpPr>
        <p:spPr>
          <a:xfrm flipH="1">
            <a:off x="1570179" y="1376218"/>
            <a:ext cx="9910622" cy="646331"/>
          </a:xfrm>
          <a:prstGeom prst="rect">
            <a:avLst/>
          </a:prstGeom>
          <a:noFill/>
        </p:spPr>
        <p:txBody>
          <a:bodyPr wrap="square" rtlCol="0">
            <a:sp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ブライダルコーディネーター</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A4F992BF-0226-D20E-B409-4BA814A16895}"/>
              </a:ext>
            </a:extLst>
          </p:cNvPr>
          <p:cNvSpPr txBox="1"/>
          <p:nvPr/>
        </p:nvSpPr>
        <p:spPr>
          <a:xfrm>
            <a:off x="4701310" y="2281380"/>
            <a:ext cx="6950220" cy="646331"/>
          </a:xfrm>
          <a:prstGeom prst="rect">
            <a:avLst/>
          </a:prstGeom>
          <a:noFill/>
        </p:spPr>
        <p:txBody>
          <a:bodyPr wrap="square" rtlCol="0">
            <a:spAutoFit/>
          </a:bodyPr>
          <a:lstStyle/>
          <a:p>
            <a:r>
              <a:rPr lang="ja-JP" altLang="en-US" dirty="0"/>
              <a:t>結婚式に関わる相談にのり、企画・提案、費用の見積もりを行い</a:t>
            </a:r>
            <a:r>
              <a:rPr lang="ja-JP" altLang="en-US" b="1" dirty="0">
                <a:solidFill>
                  <a:srgbClr val="FF0000"/>
                </a:solidFill>
              </a:rPr>
              <a:t>（　　　）</a:t>
            </a:r>
            <a:r>
              <a:rPr lang="ja-JP" altLang="en-US" dirty="0"/>
              <a:t>をします。</a:t>
            </a:r>
            <a:endParaRPr kumimoji="1" lang="en-US" altLang="ja-JP" dirty="0"/>
          </a:p>
        </p:txBody>
      </p:sp>
      <p:sp>
        <p:nvSpPr>
          <p:cNvPr id="14" name="テキスト ボックス 13">
            <a:extLst>
              <a:ext uri="{FF2B5EF4-FFF2-40B4-BE49-F238E27FC236}">
                <a16:creationId xmlns:a16="http://schemas.microsoft.com/office/drawing/2014/main" id="{31F3BBEE-7B30-6454-2456-AA8D8D7E5E38}"/>
              </a:ext>
            </a:extLst>
          </p:cNvPr>
          <p:cNvSpPr txBox="1"/>
          <p:nvPr/>
        </p:nvSpPr>
        <p:spPr>
          <a:xfrm>
            <a:off x="92364" y="6587153"/>
            <a:ext cx="6677891" cy="261610"/>
          </a:xfrm>
          <a:prstGeom prst="rect">
            <a:avLst/>
          </a:prstGeom>
          <a:noFill/>
        </p:spPr>
        <p:txBody>
          <a:bodyPr wrap="square" rtlCol="0">
            <a:spAutoFit/>
          </a:bodyPr>
          <a:lstStyle/>
          <a:p>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職業紹介動画：厚生労働省　職業情報提供サイト（日本版</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O-NET</a:t>
            </a:r>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　</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https://shigoto.mhlw.go.jp/</a:t>
            </a:r>
            <a:endPar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a:extLst>
              <a:ext uri="{FF2B5EF4-FFF2-40B4-BE49-F238E27FC236}">
                <a16:creationId xmlns:a16="http://schemas.microsoft.com/office/drawing/2014/main" id="{FB65EED9-774D-0F18-226B-DFB388460A3F}"/>
              </a:ext>
            </a:extLst>
          </p:cNvPr>
          <p:cNvSpPr txBox="1"/>
          <p:nvPr/>
        </p:nvSpPr>
        <p:spPr>
          <a:xfrm>
            <a:off x="6713174" y="6596390"/>
            <a:ext cx="4924645" cy="261610"/>
          </a:xfrm>
          <a:prstGeom prst="rect">
            <a:avLst/>
          </a:prstGeom>
          <a:noFill/>
        </p:spPr>
        <p:txBody>
          <a:bodyPr wrap="square" rtlCol="0">
            <a:spAutoFit/>
          </a:bodyPr>
          <a:lstStyle/>
          <a:p>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動画の視聴は通信料がかかります。</a:t>
            </a:r>
            <a:r>
              <a:rPr kumimoji="1" lang="en-US" altLang="ja-JP" sz="1050" dirty="0">
                <a:solidFill>
                  <a:srgbClr val="FF0000"/>
                </a:solidFill>
                <a:latin typeface="UD デジタル 教科書体 NP-B" panose="02020700000000000000" pitchFamily="18" charset="-128"/>
                <a:ea typeface="UD デジタル 教科書体 NP-B" panose="02020700000000000000" pitchFamily="18" charset="-128"/>
              </a:rPr>
              <a:t>wi-fi</a:t>
            </a:r>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環境のある場所で視聴してください。</a:t>
            </a:r>
          </a:p>
        </p:txBody>
      </p:sp>
      <p:sp>
        <p:nvSpPr>
          <p:cNvPr id="5" name="テキスト ボックス 4">
            <a:extLst>
              <a:ext uri="{FF2B5EF4-FFF2-40B4-BE49-F238E27FC236}">
                <a16:creationId xmlns:a16="http://schemas.microsoft.com/office/drawing/2014/main" id="{6C758868-698F-5FAE-FD89-0B9EFB104619}"/>
              </a:ext>
            </a:extLst>
          </p:cNvPr>
          <p:cNvSpPr txBox="1"/>
          <p:nvPr/>
        </p:nvSpPr>
        <p:spPr>
          <a:xfrm>
            <a:off x="2419928" y="665016"/>
            <a:ext cx="5724644" cy="369332"/>
          </a:xfrm>
          <a:prstGeom prst="rect">
            <a:avLst/>
          </a:prstGeom>
          <a:noFill/>
        </p:spPr>
        <p:txBody>
          <a:bodyPr wrap="none" rtlCol="0">
            <a:spAutoFit/>
          </a:bodyPr>
          <a:lstStyle/>
          <a:p>
            <a:r>
              <a:rPr kumimoji="1" lang="ja-JP" altLang="en-US" dirty="0"/>
              <a:t>ブライダル、パーティーの打合せや準備、当日の対応</a:t>
            </a:r>
          </a:p>
        </p:txBody>
      </p:sp>
      <p:sp>
        <p:nvSpPr>
          <p:cNvPr id="9" name="テキスト ボックス 8">
            <a:extLst>
              <a:ext uri="{FF2B5EF4-FFF2-40B4-BE49-F238E27FC236}">
                <a16:creationId xmlns:a16="http://schemas.microsoft.com/office/drawing/2014/main" id="{6506EC84-B2E7-6701-671D-2386CAC26739}"/>
              </a:ext>
            </a:extLst>
          </p:cNvPr>
          <p:cNvSpPr txBox="1"/>
          <p:nvPr/>
        </p:nvSpPr>
        <p:spPr>
          <a:xfrm>
            <a:off x="4701310" y="3149598"/>
            <a:ext cx="7278254" cy="1200329"/>
          </a:xfrm>
          <a:prstGeom prst="rect">
            <a:avLst/>
          </a:prstGeom>
          <a:noFill/>
        </p:spPr>
        <p:txBody>
          <a:bodyPr wrap="square" rtlCol="0">
            <a:spAutoFit/>
          </a:bodyPr>
          <a:lstStyle/>
          <a:p>
            <a:r>
              <a:rPr lang="ja-JP" altLang="en-US" dirty="0"/>
              <a:t>挙式・披露宴のプランを綿密に立て、当日は衣装小物、着付け、控室、席札、進行、引き出物、司会、カメラマン、神官や牧師、料飲スタッフ、テーブルサービス、車の手配など数十項目にわたる調整と進行管理を行います。</a:t>
            </a:r>
            <a:endParaRPr kumimoji="1" lang="en-US" altLang="ja-JP" dirty="0"/>
          </a:p>
        </p:txBody>
      </p:sp>
      <p:sp>
        <p:nvSpPr>
          <p:cNvPr id="12" name="テキスト ボックス 11">
            <a:extLst>
              <a:ext uri="{FF2B5EF4-FFF2-40B4-BE49-F238E27FC236}">
                <a16:creationId xmlns:a16="http://schemas.microsoft.com/office/drawing/2014/main" id="{1427B326-4290-C484-3070-FBB223198BA1}"/>
              </a:ext>
            </a:extLst>
          </p:cNvPr>
          <p:cNvSpPr txBox="1"/>
          <p:nvPr/>
        </p:nvSpPr>
        <p:spPr>
          <a:xfrm>
            <a:off x="4701310" y="4451926"/>
            <a:ext cx="7278254" cy="369332"/>
          </a:xfrm>
          <a:prstGeom prst="rect">
            <a:avLst/>
          </a:prstGeom>
          <a:noFill/>
        </p:spPr>
        <p:txBody>
          <a:bodyPr wrap="square" rtlCol="0">
            <a:spAutoFit/>
          </a:bodyPr>
          <a:lstStyle/>
          <a:p>
            <a:r>
              <a:rPr kumimoji="1" lang="ja-JP" altLang="en-US" dirty="0"/>
              <a:t>相談～成約と、プラン～当日担当を役割を分けていることもあります。</a:t>
            </a:r>
            <a:endParaRPr kumimoji="1" lang="en-US" altLang="ja-JP" dirty="0"/>
          </a:p>
        </p:txBody>
      </p:sp>
      <p:pic>
        <p:nvPicPr>
          <p:cNvPr id="6146" name="Picture 2">
            <a:extLst>
              <a:ext uri="{FF2B5EF4-FFF2-40B4-BE49-F238E27FC236}">
                <a16:creationId xmlns:a16="http://schemas.microsoft.com/office/drawing/2014/main" id="{0C4DD499-6960-DA85-454A-B9CA79D111C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240818" y="4969164"/>
            <a:ext cx="1471035" cy="1471035"/>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a:extLst>
              <a:ext uri="{FF2B5EF4-FFF2-40B4-BE49-F238E27FC236}">
                <a16:creationId xmlns:a16="http://schemas.microsoft.com/office/drawing/2014/main" id="{25F701B7-0600-4B8F-BFD7-8A65CC0C732C}"/>
              </a:ext>
            </a:extLst>
          </p:cNvPr>
          <p:cNvPicPr>
            <a:picLocks noChangeAspect="1"/>
          </p:cNvPicPr>
          <p:nvPr/>
        </p:nvPicPr>
        <p:blipFill>
          <a:blip r:embed="rId3"/>
          <a:stretch>
            <a:fillRect/>
          </a:stretch>
        </p:blipFill>
        <p:spPr>
          <a:xfrm>
            <a:off x="404939" y="2290617"/>
            <a:ext cx="4194511" cy="2470993"/>
          </a:xfrm>
          <a:prstGeom prst="rect">
            <a:avLst/>
          </a:prstGeom>
        </p:spPr>
      </p:pic>
      <p:sp>
        <p:nvSpPr>
          <p:cNvPr id="19" name="テキスト ボックス 18">
            <a:extLst>
              <a:ext uri="{FF2B5EF4-FFF2-40B4-BE49-F238E27FC236}">
                <a16:creationId xmlns:a16="http://schemas.microsoft.com/office/drawing/2014/main" id="{BB5E5CD2-192B-E91D-A22F-3EC72E742826}"/>
              </a:ext>
            </a:extLst>
          </p:cNvPr>
          <p:cNvSpPr txBox="1"/>
          <p:nvPr/>
        </p:nvSpPr>
        <p:spPr>
          <a:xfrm>
            <a:off x="152401" y="6345443"/>
            <a:ext cx="6123708" cy="246221"/>
          </a:xfrm>
          <a:prstGeom prst="rect">
            <a:avLst/>
          </a:prstGeom>
          <a:noFill/>
        </p:spPr>
        <p:txBody>
          <a:bodyPr wrap="square">
            <a:spAutoFit/>
          </a:bodyPr>
          <a:lstStyle/>
          <a:p>
            <a:r>
              <a:rPr lang="ja-JP" altLang="en-US" sz="1000" dirty="0"/>
              <a:t>ホテル日航アリビラ： https://www.alivila.co.jp/wedding/</a:t>
            </a:r>
          </a:p>
        </p:txBody>
      </p:sp>
      <p:sp>
        <p:nvSpPr>
          <p:cNvPr id="4" name="テキスト ボックス 3">
            <a:extLst>
              <a:ext uri="{FF2B5EF4-FFF2-40B4-BE49-F238E27FC236}">
                <a16:creationId xmlns:a16="http://schemas.microsoft.com/office/drawing/2014/main" id="{741A0923-9AF0-CAE5-46DB-E86975BD67BF}"/>
              </a:ext>
            </a:extLst>
          </p:cNvPr>
          <p:cNvSpPr txBox="1"/>
          <p:nvPr/>
        </p:nvSpPr>
        <p:spPr>
          <a:xfrm>
            <a:off x="5050411" y="2553821"/>
            <a:ext cx="850769" cy="369332"/>
          </a:xfrm>
          <a:prstGeom prst="rect">
            <a:avLst/>
          </a:prstGeom>
          <a:noFill/>
        </p:spPr>
        <p:txBody>
          <a:bodyPr wrap="square">
            <a:spAutoFit/>
          </a:bodyPr>
          <a:lstStyle/>
          <a:p>
            <a:r>
              <a:rPr lang="ja-JP" altLang="en-US" b="1" dirty="0">
                <a:solidFill>
                  <a:srgbClr val="FF0000"/>
                </a:solidFill>
              </a:rPr>
              <a:t>成約</a:t>
            </a:r>
            <a:endParaRPr lang="ja-JP" altLang="en-US" dirty="0"/>
          </a:p>
        </p:txBody>
      </p:sp>
    </p:spTree>
    <p:extLst>
      <p:ext uri="{BB962C8B-B14F-4D97-AF65-F5344CB8AC3E}">
        <p14:creationId xmlns:p14="http://schemas.microsoft.com/office/powerpoint/2010/main" val="334625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57BE8C-42D5-0D40-2854-ED986495FF59}"/>
              </a:ext>
            </a:extLst>
          </p:cNvPr>
          <p:cNvSpPr txBox="1"/>
          <p:nvPr/>
        </p:nvSpPr>
        <p:spPr>
          <a:xfrm flipH="1">
            <a:off x="729670" y="378691"/>
            <a:ext cx="4895273"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宴会</a:t>
            </a:r>
          </a:p>
        </p:txBody>
      </p:sp>
      <p:sp>
        <p:nvSpPr>
          <p:cNvPr id="11" name="テキスト ボックス 10">
            <a:extLst>
              <a:ext uri="{FF2B5EF4-FFF2-40B4-BE49-F238E27FC236}">
                <a16:creationId xmlns:a16="http://schemas.microsoft.com/office/drawing/2014/main" id="{74B45DAD-CE14-9A9D-F59B-52F2700CC55B}"/>
              </a:ext>
            </a:extLst>
          </p:cNvPr>
          <p:cNvSpPr txBox="1"/>
          <p:nvPr/>
        </p:nvSpPr>
        <p:spPr>
          <a:xfrm flipH="1">
            <a:off x="1570179" y="1376218"/>
            <a:ext cx="9910622" cy="646331"/>
          </a:xfrm>
          <a:prstGeom prst="rect">
            <a:avLst/>
          </a:prstGeom>
          <a:noFill/>
        </p:spPr>
        <p:txBody>
          <a:bodyPr wrap="square" rtlCol="0">
            <a:sp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パーティー</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A4F992BF-0226-D20E-B409-4BA814A16895}"/>
              </a:ext>
            </a:extLst>
          </p:cNvPr>
          <p:cNvSpPr txBox="1"/>
          <p:nvPr/>
        </p:nvSpPr>
        <p:spPr>
          <a:xfrm>
            <a:off x="6738260" y="2135026"/>
            <a:ext cx="5026391" cy="646331"/>
          </a:xfrm>
          <a:prstGeom prst="rect">
            <a:avLst/>
          </a:prstGeom>
          <a:noFill/>
        </p:spPr>
        <p:txBody>
          <a:bodyPr wrap="square" rtlCol="0">
            <a:spAutoFit/>
          </a:bodyPr>
          <a:lstStyle/>
          <a:p>
            <a:r>
              <a:rPr lang="ja-JP" altLang="en-US" dirty="0"/>
              <a:t>主催者と打合せをして準備をし、当日の進行・運営を行います。</a:t>
            </a:r>
            <a:endParaRPr kumimoji="1" lang="en-US" altLang="ja-JP" dirty="0"/>
          </a:p>
        </p:txBody>
      </p:sp>
      <p:sp>
        <p:nvSpPr>
          <p:cNvPr id="5" name="テキスト ボックス 4">
            <a:extLst>
              <a:ext uri="{FF2B5EF4-FFF2-40B4-BE49-F238E27FC236}">
                <a16:creationId xmlns:a16="http://schemas.microsoft.com/office/drawing/2014/main" id="{6C758868-698F-5FAE-FD89-0B9EFB104619}"/>
              </a:ext>
            </a:extLst>
          </p:cNvPr>
          <p:cNvSpPr txBox="1"/>
          <p:nvPr/>
        </p:nvSpPr>
        <p:spPr>
          <a:xfrm>
            <a:off x="2419928" y="665016"/>
            <a:ext cx="5724644" cy="369332"/>
          </a:xfrm>
          <a:prstGeom prst="rect">
            <a:avLst/>
          </a:prstGeom>
          <a:noFill/>
        </p:spPr>
        <p:txBody>
          <a:bodyPr wrap="none" rtlCol="0">
            <a:spAutoFit/>
          </a:bodyPr>
          <a:lstStyle/>
          <a:p>
            <a:r>
              <a:rPr kumimoji="1" lang="ja-JP" altLang="en-US" dirty="0"/>
              <a:t>ブライダル、パーティーの打合せや準備、当日の対応</a:t>
            </a:r>
          </a:p>
        </p:txBody>
      </p:sp>
      <p:sp>
        <p:nvSpPr>
          <p:cNvPr id="9" name="テキスト ボックス 8">
            <a:extLst>
              <a:ext uri="{FF2B5EF4-FFF2-40B4-BE49-F238E27FC236}">
                <a16:creationId xmlns:a16="http://schemas.microsoft.com/office/drawing/2014/main" id="{6506EC84-B2E7-6701-671D-2386CAC26739}"/>
              </a:ext>
            </a:extLst>
          </p:cNvPr>
          <p:cNvSpPr txBox="1"/>
          <p:nvPr/>
        </p:nvSpPr>
        <p:spPr>
          <a:xfrm>
            <a:off x="6738260" y="3032286"/>
            <a:ext cx="4913269" cy="646331"/>
          </a:xfrm>
          <a:prstGeom prst="rect">
            <a:avLst/>
          </a:prstGeom>
          <a:noFill/>
        </p:spPr>
        <p:txBody>
          <a:bodyPr wrap="square" rtlCol="0">
            <a:spAutoFit/>
          </a:bodyPr>
          <a:lstStyle/>
          <a:p>
            <a:r>
              <a:rPr lang="ja-JP" altLang="en-US" dirty="0"/>
              <a:t>会場のレイアウトや料理の内容、演出、進行の調整を行います。</a:t>
            </a:r>
            <a:endParaRPr kumimoji="1" lang="en-US" altLang="ja-JP" dirty="0"/>
          </a:p>
        </p:txBody>
      </p:sp>
      <p:sp>
        <p:nvSpPr>
          <p:cNvPr id="12" name="テキスト ボックス 11">
            <a:extLst>
              <a:ext uri="{FF2B5EF4-FFF2-40B4-BE49-F238E27FC236}">
                <a16:creationId xmlns:a16="http://schemas.microsoft.com/office/drawing/2014/main" id="{1427B326-4290-C484-3070-FBB223198BA1}"/>
              </a:ext>
            </a:extLst>
          </p:cNvPr>
          <p:cNvSpPr txBox="1"/>
          <p:nvPr/>
        </p:nvSpPr>
        <p:spPr>
          <a:xfrm>
            <a:off x="6757114" y="4060952"/>
            <a:ext cx="4903843" cy="923330"/>
          </a:xfrm>
          <a:prstGeom prst="rect">
            <a:avLst/>
          </a:prstGeom>
          <a:noFill/>
        </p:spPr>
        <p:txBody>
          <a:bodyPr wrap="square" rtlCol="0">
            <a:spAutoFit/>
          </a:bodyPr>
          <a:lstStyle/>
          <a:p>
            <a:r>
              <a:rPr kumimoji="1" lang="ja-JP" altLang="en-US" dirty="0"/>
              <a:t>パーティーを成功させるための提案力や主催者とのコミュニケーション力、他部門や外部企業との調整力が必要になります。</a:t>
            </a:r>
            <a:endParaRPr kumimoji="1" lang="en-US" altLang="ja-JP" dirty="0"/>
          </a:p>
        </p:txBody>
      </p:sp>
      <p:pic>
        <p:nvPicPr>
          <p:cNvPr id="4" name="図 3">
            <a:extLst>
              <a:ext uri="{FF2B5EF4-FFF2-40B4-BE49-F238E27FC236}">
                <a16:creationId xmlns:a16="http://schemas.microsoft.com/office/drawing/2014/main" id="{0D7B1836-5714-1765-9783-64560CFCFFD7}"/>
              </a:ext>
            </a:extLst>
          </p:cNvPr>
          <p:cNvPicPr>
            <a:picLocks noChangeAspect="1"/>
          </p:cNvPicPr>
          <p:nvPr/>
        </p:nvPicPr>
        <p:blipFill>
          <a:blip r:embed="rId2"/>
          <a:stretch>
            <a:fillRect/>
          </a:stretch>
        </p:blipFill>
        <p:spPr>
          <a:xfrm>
            <a:off x="489686" y="2119789"/>
            <a:ext cx="5740494" cy="2613893"/>
          </a:xfrm>
          <a:prstGeom prst="rect">
            <a:avLst/>
          </a:prstGeom>
        </p:spPr>
      </p:pic>
      <p:sp>
        <p:nvSpPr>
          <p:cNvPr id="7" name="テキスト ボックス 6">
            <a:extLst>
              <a:ext uri="{FF2B5EF4-FFF2-40B4-BE49-F238E27FC236}">
                <a16:creationId xmlns:a16="http://schemas.microsoft.com/office/drawing/2014/main" id="{99D2B734-2C17-DA18-882C-59A8BA13F85B}"/>
              </a:ext>
            </a:extLst>
          </p:cNvPr>
          <p:cNvSpPr txBox="1"/>
          <p:nvPr/>
        </p:nvSpPr>
        <p:spPr>
          <a:xfrm>
            <a:off x="193963" y="6525552"/>
            <a:ext cx="6096000" cy="261610"/>
          </a:xfrm>
          <a:prstGeom prst="rect">
            <a:avLst/>
          </a:prstGeom>
          <a:noFill/>
        </p:spPr>
        <p:txBody>
          <a:bodyPr wrap="square">
            <a:spAutoFit/>
          </a:bodyPr>
          <a:lstStyle/>
          <a:p>
            <a:r>
              <a:rPr lang="ja-JP" altLang="en-US" sz="1050" dirty="0"/>
              <a:t>琉球ホテル＆リゾート： https://ryukyuhotel.kenhotels.com/mice/</a:t>
            </a:r>
          </a:p>
        </p:txBody>
      </p:sp>
    </p:spTree>
    <p:extLst>
      <p:ext uri="{BB962C8B-B14F-4D97-AF65-F5344CB8AC3E}">
        <p14:creationId xmlns:p14="http://schemas.microsoft.com/office/powerpoint/2010/main" val="154656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57BE8C-42D5-0D40-2854-ED986495FF59}"/>
              </a:ext>
            </a:extLst>
          </p:cNvPr>
          <p:cNvSpPr txBox="1"/>
          <p:nvPr/>
        </p:nvSpPr>
        <p:spPr>
          <a:xfrm flipH="1">
            <a:off x="729670" y="378691"/>
            <a:ext cx="4895273"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管理・営業</a:t>
            </a:r>
          </a:p>
        </p:txBody>
      </p:sp>
      <p:sp>
        <p:nvSpPr>
          <p:cNvPr id="11" name="テキスト ボックス 10">
            <a:extLst>
              <a:ext uri="{FF2B5EF4-FFF2-40B4-BE49-F238E27FC236}">
                <a16:creationId xmlns:a16="http://schemas.microsoft.com/office/drawing/2014/main" id="{74B45DAD-CE14-9A9D-F59B-52F2700CC55B}"/>
              </a:ext>
            </a:extLst>
          </p:cNvPr>
          <p:cNvSpPr txBox="1"/>
          <p:nvPr/>
        </p:nvSpPr>
        <p:spPr>
          <a:xfrm flipH="1">
            <a:off x="1570179" y="1376218"/>
            <a:ext cx="1865748" cy="646331"/>
          </a:xfrm>
          <a:prstGeom prst="rect">
            <a:avLst/>
          </a:prstGeom>
          <a:noFill/>
        </p:spPr>
        <p:txBody>
          <a:bodyPr wrap="square" rtlCol="0">
            <a:sp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支配人</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A4F992BF-0226-D20E-B409-4BA814A16895}"/>
              </a:ext>
            </a:extLst>
          </p:cNvPr>
          <p:cNvSpPr txBox="1"/>
          <p:nvPr/>
        </p:nvSpPr>
        <p:spPr>
          <a:xfrm>
            <a:off x="3694545" y="1459342"/>
            <a:ext cx="6511635" cy="646331"/>
          </a:xfrm>
          <a:prstGeom prst="rect">
            <a:avLst/>
          </a:prstGeom>
          <a:noFill/>
        </p:spPr>
        <p:txBody>
          <a:bodyPr wrap="square" rtlCol="0">
            <a:spAutoFit/>
          </a:bodyPr>
          <a:lstStyle/>
          <a:p>
            <a:r>
              <a:rPr lang="ja-JP" altLang="en-US" dirty="0"/>
              <a:t>ホテルの責任者として理念方針を設定し、経営</a:t>
            </a:r>
            <a:r>
              <a:rPr lang="ja-JP" altLang="en-US" b="1" dirty="0">
                <a:solidFill>
                  <a:srgbClr val="FF0000"/>
                </a:solidFill>
              </a:rPr>
              <a:t>（　　　　　　　　　　　　　　　　　　　）</a:t>
            </a:r>
            <a:r>
              <a:rPr lang="ja-JP" altLang="en-US" dirty="0"/>
              <a:t>を行います。</a:t>
            </a:r>
            <a:endParaRPr kumimoji="1" lang="en-US" altLang="ja-JP" dirty="0"/>
          </a:p>
        </p:txBody>
      </p:sp>
      <p:sp>
        <p:nvSpPr>
          <p:cNvPr id="3" name="テキスト ボックス 2">
            <a:extLst>
              <a:ext uri="{FF2B5EF4-FFF2-40B4-BE49-F238E27FC236}">
                <a16:creationId xmlns:a16="http://schemas.microsoft.com/office/drawing/2014/main" id="{9AA4291D-4EDC-3FBA-BA47-B1AC909D88BC}"/>
              </a:ext>
            </a:extLst>
          </p:cNvPr>
          <p:cNvSpPr txBox="1"/>
          <p:nvPr/>
        </p:nvSpPr>
        <p:spPr>
          <a:xfrm>
            <a:off x="4128655" y="637307"/>
            <a:ext cx="4108817" cy="369332"/>
          </a:xfrm>
          <a:prstGeom prst="rect">
            <a:avLst/>
          </a:prstGeom>
          <a:noFill/>
        </p:spPr>
        <p:txBody>
          <a:bodyPr wrap="none" rtlCol="0">
            <a:spAutoFit/>
          </a:bodyPr>
          <a:lstStyle/>
          <a:p>
            <a:r>
              <a:rPr kumimoji="1" lang="ja-JP" altLang="en-US" dirty="0"/>
              <a:t>人事や総務、宴会や宿泊の企画や広報</a:t>
            </a:r>
          </a:p>
        </p:txBody>
      </p:sp>
      <p:sp>
        <p:nvSpPr>
          <p:cNvPr id="6" name="テキスト ボックス 5">
            <a:extLst>
              <a:ext uri="{FF2B5EF4-FFF2-40B4-BE49-F238E27FC236}">
                <a16:creationId xmlns:a16="http://schemas.microsoft.com/office/drawing/2014/main" id="{F18E88EF-A136-07B8-9BF4-51E4DAE9A3A2}"/>
              </a:ext>
            </a:extLst>
          </p:cNvPr>
          <p:cNvSpPr txBox="1"/>
          <p:nvPr/>
        </p:nvSpPr>
        <p:spPr>
          <a:xfrm>
            <a:off x="92364" y="6587153"/>
            <a:ext cx="6677891" cy="261610"/>
          </a:xfrm>
          <a:prstGeom prst="rect">
            <a:avLst/>
          </a:prstGeom>
          <a:noFill/>
        </p:spPr>
        <p:txBody>
          <a:bodyPr wrap="square" rtlCol="0">
            <a:spAutoFit/>
          </a:bodyPr>
          <a:lstStyle/>
          <a:p>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職業紹介動画：厚生労働省　職業情報提供サイト（日本版</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O-NET</a:t>
            </a:r>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　</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https://shigoto.mhlw.go.jp/</a:t>
            </a:r>
            <a:endPar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AF431006-A0E0-48E7-229F-E55CDC9A7A92}"/>
              </a:ext>
            </a:extLst>
          </p:cNvPr>
          <p:cNvSpPr txBox="1"/>
          <p:nvPr/>
        </p:nvSpPr>
        <p:spPr>
          <a:xfrm>
            <a:off x="6713174" y="6596390"/>
            <a:ext cx="4924645" cy="261610"/>
          </a:xfrm>
          <a:prstGeom prst="rect">
            <a:avLst/>
          </a:prstGeom>
          <a:noFill/>
        </p:spPr>
        <p:txBody>
          <a:bodyPr wrap="square" rtlCol="0">
            <a:spAutoFit/>
          </a:bodyPr>
          <a:lstStyle/>
          <a:p>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動画の視聴は通信料がかかります。</a:t>
            </a:r>
            <a:r>
              <a:rPr kumimoji="1" lang="en-US" altLang="ja-JP" sz="1050" dirty="0">
                <a:solidFill>
                  <a:srgbClr val="FF0000"/>
                </a:solidFill>
                <a:latin typeface="UD デジタル 教科書体 NP-B" panose="02020700000000000000" pitchFamily="18" charset="-128"/>
                <a:ea typeface="UD デジタル 教科書体 NP-B" panose="02020700000000000000" pitchFamily="18" charset="-128"/>
              </a:rPr>
              <a:t>wi-fi</a:t>
            </a:r>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環境のある場所で視聴してください。</a:t>
            </a:r>
          </a:p>
        </p:txBody>
      </p:sp>
      <p:pic>
        <p:nvPicPr>
          <p:cNvPr id="7170" name="Picture 2">
            <a:extLst>
              <a:ext uri="{FF2B5EF4-FFF2-40B4-BE49-F238E27FC236}">
                <a16:creationId xmlns:a16="http://schemas.microsoft.com/office/drawing/2014/main" id="{90814043-4B25-2D30-A849-53281A7D36D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279929" y="694893"/>
            <a:ext cx="1524144" cy="1524144"/>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5AB12D86-5F1A-623A-9BB1-F02B7DFB5919}"/>
              </a:ext>
            </a:extLst>
          </p:cNvPr>
          <p:cNvSpPr txBox="1"/>
          <p:nvPr/>
        </p:nvSpPr>
        <p:spPr>
          <a:xfrm flipH="1">
            <a:off x="1570179" y="2290618"/>
            <a:ext cx="1865748" cy="646331"/>
          </a:xfrm>
          <a:prstGeom prst="rect">
            <a:avLst/>
          </a:prstGeom>
          <a:noFill/>
        </p:spPr>
        <p:txBody>
          <a:bodyPr wrap="square" rtlCol="0">
            <a:sp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企画部</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a:extLst>
              <a:ext uri="{FF2B5EF4-FFF2-40B4-BE49-F238E27FC236}">
                <a16:creationId xmlns:a16="http://schemas.microsoft.com/office/drawing/2014/main" id="{4A0E32A5-90B1-F5E9-9361-5E2138451317}"/>
              </a:ext>
            </a:extLst>
          </p:cNvPr>
          <p:cNvSpPr txBox="1"/>
          <p:nvPr/>
        </p:nvSpPr>
        <p:spPr>
          <a:xfrm>
            <a:off x="3694545" y="2401451"/>
            <a:ext cx="7564582" cy="646331"/>
          </a:xfrm>
          <a:prstGeom prst="rect">
            <a:avLst/>
          </a:prstGeom>
          <a:noFill/>
        </p:spPr>
        <p:txBody>
          <a:bodyPr wrap="square" rtlCol="0">
            <a:spAutoFit/>
          </a:bodyPr>
          <a:lstStyle/>
          <a:p>
            <a:r>
              <a:rPr lang="ja-JP" altLang="en-US" dirty="0"/>
              <a:t>ホテルのＰＲ、イベント企画、宿泊企画、マーケティングなどを行います。</a:t>
            </a:r>
            <a:endParaRPr kumimoji="1" lang="en-US" altLang="ja-JP" dirty="0"/>
          </a:p>
        </p:txBody>
      </p:sp>
      <p:sp>
        <p:nvSpPr>
          <p:cNvPr id="15" name="テキスト ボックス 14">
            <a:extLst>
              <a:ext uri="{FF2B5EF4-FFF2-40B4-BE49-F238E27FC236}">
                <a16:creationId xmlns:a16="http://schemas.microsoft.com/office/drawing/2014/main" id="{5CA8E9D0-17C3-9A2D-C5E6-ACBEE57CB35E}"/>
              </a:ext>
            </a:extLst>
          </p:cNvPr>
          <p:cNvSpPr txBox="1"/>
          <p:nvPr/>
        </p:nvSpPr>
        <p:spPr>
          <a:xfrm flipH="1">
            <a:off x="1570179" y="3260436"/>
            <a:ext cx="1865748" cy="646331"/>
          </a:xfrm>
          <a:prstGeom prst="rect">
            <a:avLst/>
          </a:prstGeom>
          <a:noFill/>
        </p:spPr>
        <p:txBody>
          <a:bodyPr wrap="square" rtlCol="0">
            <a:sp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営業部</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a:extLst>
              <a:ext uri="{FF2B5EF4-FFF2-40B4-BE49-F238E27FC236}">
                <a16:creationId xmlns:a16="http://schemas.microsoft.com/office/drawing/2014/main" id="{12A79CF9-37DA-4397-A0CE-C315C94B8848}"/>
              </a:ext>
            </a:extLst>
          </p:cNvPr>
          <p:cNvSpPr txBox="1"/>
          <p:nvPr/>
        </p:nvSpPr>
        <p:spPr>
          <a:xfrm>
            <a:off x="3694545" y="3260433"/>
            <a:ext cx="7564582" cy="646331"/>
          </a:xfrm>
          <a:prstGeom prst="rect">
            <a:avLst/>
          </a:prstGeom>
          <a:noFill/>
        </p:spPr>
        <p:txBody>
          <a:bodyPr wrap="square" rtlCol="0">
            <a:spAutoFit/>
          </a:bodyPr>
          <a:lstStyle/>
          <a:p>
            <a:r>
              <a:rPr lang="ja-JP" altLang="en-US" dirty="0"/>
              <a:t>宴会、料飲、宿泊に関する商品やセミナー等会場を個人や企業・団体に販売をします。</a:t>
            </a:r>
            <a:endParaRPr kumimoji="1" lang="en-US" altLang="ja-JP" dirty="0"/>
          </a:p>
        </p:txBody>
      </p:sp>
      <p:sp>
        <p:nvSpPr>
          <p:cNvPr id="17" name="テキスト ボックス 16">
            <a:extLst>
              <a:ext uri="{FF2B5EF4-FFF2-40B4-BE49-F238E27FC236}">
                <a16:creationId xmlns:a16="http://schemas.microsoft.com/office/drawing/2014/main" id="{70435CB1-726D-5EF9-98DA-C8944ADD76A0}"/>
              </a:ext>
            </a:extLst>
          </p:cNvPr>
          <p:cNvSpPr txBox="1"/>
          <p:nvPr/>
        </p:nvSpPr>
        <p:spPr>
          <a:xfrm flipH="1">
            <a:off x="1570179" y="4211782"/>
            <a:ext cx="3020294" cy="523220"/>
          </a:xfrm>
          <a:prstGeom prst="rect">
            <a:avLst/>
          </a:prstGeom>
          <a:no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総務人事部</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18" name="テキスト ボックス 17">
            <a:extLst>
              <a:ext uri="{FF2B5EF4-FFF2-40B4-BE49-F238E27FC236}">
                <a16:creationId xmlns:a16="http://schemas.microsoft.com/office/drawing/2014/main" id="{A14C4DC2-931C-9C56-C956-3E32BA1CB09B}"/>
              </a:ext>
            </a:extLst>
          </p:cNvPr>
          <p:cNvSpPr txBox="1"/>
          <p:nvPr/>
        </p:nvSpPr>
        <p:spPr>
          <a:xfrm>
            <a:off x="3694545" y="4276434"/>
            <a:ext cx="7564582" cy="646331"/>
          </a:xfrm>
          <a:prstGeom prst="rect">
            <a:avLst/>
          </a:prstGeom>
          <a:noFill/>
        </p:spPr>
        <p:txBody>
          <a:bodyPr wrap="square" rtlCol="0">
            <a:spAutoFit/>
          </a:bodyPr>
          <a:lstStyle/>
          <a:p>
            <a:r>
              <a:rPr kumimoji="1" lang="ja-JP" altLang="en-US" dirty="0"/>
              <a:t>総務・経理・人事（採用・研修など）・法務など、経営を支える部門です。</a:t>
            </a:r>
            <a:endParaRPr kumimoji="1" lang="en-US" altLang="ja-JP" dirty="0"/>
          </a:p>
        </p:txBody>
      </p:sp>
      <p:sp>
        <p:nvSpPr>
          <p:cNvPr id="19" name="テキスト ボックス 18">
            <a:extLst>
              <a:ext uri="{FF2B5EF4-FFF2-40B4-BE49-F238E27FC236}">
                <a16:creationId xmlns:a16="http://schemas.microsoft.com/office/drawing/2014/main" id="{D4360B51-2EAD-238F-7E5F-86222DDF4657}"/>
              </a:ext>
            </a:extLst>
          </p:cNvPr>
          <p:cNvSpPr txBox="1"/>
          <p:nvPr/>
        </p:nvSpPr>
        <p:spPr>
          <a:xfrm flipH="1">
            <a:off x="1570179" y="5052291"/>
            <a:ext cx="3020294" cy="523220"/>
          </a:xfrm>
          <a:prstGeom prst="rect">
            <a:avLst/>
          </a:prstGeom>
          <a:no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施設管理部</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20" name="テキスト ボックス 19">
            <a:extLst>
              <a:ext uri="{FF2B5EF4-FFF2-40B4-BE49-F238E27FC236}">
                <a16:creationId xmlns:a16="http://schemas.microsoft.com/office/drawing/2014/main" id="{CEB2A1B6-6F47-71C9-630B-E20BD339AE42}"/>
              </a:ext>
            </a:extLst>
          </p:cNvPr>
          <p:cNvSpPr txBox="1"/>
          <p:nvPr/>
        </p:nvSpPr>
        <p:spPr>
          <a:xfrm>
            <a:off x="3694545" y="5116943"/>
            <a:ext cx="6437746" cy="923330"/>
          </a:xfrm>
          <a:prstGeom prst="rect">
            <a:avLst/>
          </a:prstGeom>
          <a:noFill/>
        </p:spPr>
        <p:txBody>
          <a:bodyPr wrap="square" rtlCol="0">
            <a:spAutoFit/>
          </a:bodyPr>
          <a:lstStyle/>
          <a:p>
            <a:r>
              <a:rPr kumimoji="1" lang="ja-JP" altLang="en-US" dirty="0"/>
              <a:t>空調やエレベーター、電気・電力、給排水設備、ボイラー、消防防災設備などホテルの施設や設備の管理・修繕を行います。非常に重要な仕事です。</a:t>
            </a:r>
            <a:endParaRPr kumimoji="1" lang="en-US" altLang="ja-JP" dirty="0"/>
          </a:p>
        </p:txBody>
      </p:sp>
      <p:pic>
        <p:nvPicPr>
          <p:cNvPr id="7172" name="Picture 4">
            <a:extLst>
              <a:ext uri="{FF2B5EF4-FFF2-40B4-BE49-F238E27FC236}">
                <a16:creationId xmlns:a16="http://schemas.microsoft.com/office/drawing/2014/main" id="{97030504-F427-3A55-70AB-BA1D2A7D646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89309" y="4814455"/>
            <a:ext cx="1562100" cy="15621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A71A69B1-3D40-4EFC-ACBB-CE7EC09A85E9}"/>
              </a:ext>
            </a:extLst>
          </p:cNvPr>
          <p:cNvSpPr txBox="1"/>
          <p:nvPr/>
        </p:nvSpPr>
        <p:spPr>
          <a:xfrm>
            <a:off x="4065310" y="1733689"/>
            <a:ext cx="4362253" cy="369332"/>
          </a:xfrm>
          <a:prstGeom prst="rect">
            <a:avLst/>
          </a:prstGeom>
          <a:noFill/>
        </p:spPr>
        <p:txBody>
          <a:bodyPr wrap="square">
            <a:spAutoFit/>
          </a:bodyPr>
          <a:lstStyle/>
          <a:p>
            <a:r>
              <a:rPr lang="ja-JP" altLang="en-US" b="1" dirty="0">
                <a:solidFill>
                  <a:srgbClr val="FF0000"/>
                </a:solidFill>
              </a:rPr>
              <a:t>ヒト・モノ・カネ・情報のマネジメント</a:t>
            </a:r>
            <a:endParaRPr lang="ja-JP" altLang="en-US" dirty="0"/>
          </a:p>
        </p:txBody>
      </p:sp>
    </p:spTree>
    <p:extLst>
      <p:ext uri="{BB962C8B-B14F-4D97-AF65-F5344CB8AC3E}">
        <p14:creationId xmlns:p14="http://schemas.microsoft.com/office/powerpoint/2010/main" val="39754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P spid="18" grpId="0"/>
      <p:bldP spid="20"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57BE8C-42D5-0D40-2854-ED986495FF59}"/>
              </a:ext>
            </a:extLst>
          </p:cNvPr>
          <p:cNvSpPr txBox="1"/>
          <p:nvPr/>
        </p:nvSpPr>
        <p:spPr>
          <a:xfrm flipH="1">
            <a:off x="729670" y="378691"/>
            <a:ext cx="4895273"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料理</a:t>
            </a:r>
          </a:p>
        </p:txBody>
      </p:sp>
      <p:sp>
        <p:nvSpPr>
          <p:cNvPr id="11" name="テキスト ボックス 10">
            <a:extLst>
              <a:ext uri="{FF2B5EF4-FFF2-40B4-BE49-F238E27FC236}">
                <a16:creationId xmlns:a16="http://schemas.microsoft.com/office/drawing/2014/main" id="{74B45DAD-CE14-9A9D-F59B-52F2700CC55B}"/>
              </a:ext>
            </a:extLst>
          </p:cNvPr>
          <p:cNvSpPr txBox="1"/>
          <p:nvPr/>
        </p:nvSpPr>
        <p:spPr>
          <a:xfrm flipH="1">
            <a:off x="1570179" y="1376218"/>
            <a:ext cx="2983348" cy="646331"/>
          </a:xfrm>
          <a:prstGeom prst="rect">
            <a:avLst/>
          </a:prstGeom>
          <a:noFill/>
        </p:spPr>
        <p:txBody>
          <a:bodyPr wrap="square" rtlCol="0">
            <a:sp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西洋料理</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A4F992BF-0226-D20E-B409-4BA814A16895}"/>
              </a:ext>
            </a:extLst>
          </p:cNvPr>
          <p:cNvSpPr txBox="1"/>
          <p:nvPr/>
        </p:nvSpPr>
        <p:spPr>
          <a:xfrm>
            <a:off x="3694545" y="1459342"/>
            <a:ext cx="6511635" cy="369332"/>
          </a:xfrm>
          <a:prstGeom prst="rect">
            <a:avLst/>
          </a:prstGeom>
          <a:noFill/>
        </p:spPr>
        <p:txBody>
          <a:bodyPr wrap="square" rtlCol="0">
            <a:spAutoFit/>
          </a:bodyPr>
          <a:lstStyle/>
          <a:p>
            <a:r>
              <a:rPr lang="ja-JP" altLang="en-US" dirty="0"/>
              <a:t>フランス料理などの洋食料理をおいしく美しく仕上げます。</a:t>
            </a:r>
            <a:endParaRPr kumimoji="1" lang="en-US" altLang="ja-JP" dirty="0"/>
          </a:p>
        </p:txBody>
      </p:sp>
      <p:sp>
        <p:nvSpPr>
          <p:cNvPr id="6" name="テキスト ボックス 5">
            <a:extLst>
              <a:ext uri="{FF2B5EF4-FFF2-40B4-BE49-F238E27FC236}">
                <a16:creationId xmlns:a16="http://schemas.microsoft.com/office/drawing/2014/main" id="{F18E88EF-A136-07B8-9BF4-51E4DAE9A3A2}"/>
              </a:ext>
            </a:extLst>
          </p:cNvPr>
          <p:cNvSpPr txBox="1"/>
          <p:nvPr/>
        </p:nvSpPr>
        <p:spPr>
          <a:xfrm>
            <a:off x="92364" y="6587153"/>
            <a:ext cx="6677891" cy="261610"/>
          </a:xfrm>
          <a:prstGeom prst="rect">
            <a:avLst/>
          </a:prstGeom>
          <a:noFill/>
        </p:spPr>
        <p:txBody>
          <a:bodyPr wrap="square" rtlCol="0">
            <a:spAutoFit/>
          </a:bodyPr>
          <a:lstStyle/>
          <a:p>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職業紹介動画：厚生労働省　職業情報提供サイト（日本版</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O-NET</a:t>
            </a:r>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　</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https://shigoto.mhlw.go.jp/</a:t>
            </a:r>
            <a:endPar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AF431006-A0E0-48E7-229F-E55CDC9A7A92}"/>
              </a:ext>
            </a:extLst>
          </p:cNvPr>
          <p:cNvSpPr txBox="1"/>
          <p:nvPr/>
        </p:nvSpPr>
        <p:spPr>
          <a:xfrm>
            <a:off x="6713174" y="6596390"/>
            <a:ext cx="4924645" cy="261610"/>
          </a:xfrm>
          <a:prstGeom prst="rect">
            <a:avLst/>
          </a:prstGeom>
          <a:noFill/>
        </p:spPr>
        <p:txBody>
          <a:bodyPr wrap="square" rtlCol="0">
            <a:spAutoFit/>
          </a:bodyPr>
          <a:lstStyle/>
          <a:p>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動画の視聴は通信料がかかります。</a:t>
            </a:r>
            <a:r>
              <a:rPr kumimoji="1" lang="en-US" altLang="ja-JP" sz="1050" dirty="0">
                <a:solidFill>
                  <a:srgbClr val="FF0000"/>
                </a:solidFill>
                <a:latin typeface="UD デジタル 教科書体 NP-B" panose="02020700000000000000" pitchFamily="18" charset="-128"/>
                <a:ea typeface="UD デジタル 教科書体 NP-B" panose="02020700000000000000" pitchFamily="18" charset="-128"/>
              </a:rPr>
              <a:t>wi-fi</a:t>
            </a:r>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環境のある場所で視聴してください。</a:t>
            </a:r>
          </a:p>
        </p:txBody>
      </p:sp>
      <p:sp>
        <p:nvSpPr>
          <p:cNvPr id="13" name="テキスト ボックス 12">
            <a:extLst>
              <a:ext uri="{FF2B5EF4-FFF2-40B4-BE49-F238E27FC236}">
                <a16:creationId xmlns:a16="http://schemas.microsoft.com/office/drawing/2014/main" id="{5AB12D86-5F1A-623A-9BB1-F02B7DFB5919}"/>
              </a:ext>
            </a:extLst>
          </p:cNvPr>
          <p:cNvSpPr txBox="1"/>
          <p:nvPr/>
        </p:nvSpPr>
        <p:spPr>
          <a:xfrm flipH="1">
            <a:off x="1570178" y="2503055"/>
            <a:ext cx="2142839" cy="646331"/>
          </a:xfrm>
          <a:prstGeom prst="rect">
            <a:avLst/>
          </a:prstGeom>
          <a:noFill/>
        </p:spPr>
        <p:txBody>
          <a:bodyPr wrap="square" rtlCol="0">
            <a:sp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日本料理</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a:extLst>
              <a:ext uri="{FF2B5EF4-FFF2-40B4-BE49-F238E27FC236}">
                <a16:creationId xmlns:a16="http://schemas.microsoft.com/office/drawing/2014/main" id="{4A0E32A5-90B1-F5E9-9361-5E2138451317}"/>
              </a:ext>
            </a:extLst>
          </p:cNvPr>
          <p:cNvSpPr txBox="1"/>
          <p:nvPr/>
        </p:nvSpPr>
        <p:spPr>
          <a:xfrm>
            <a:off x="3666264" y="2547900"/>
            <a:ext cx="6151419" cy="646331"/>
          </a:xfrm>
          <a:prstGeom prst="rect">
            <a:avLst/>
          </a:prstGeom>
          <a:noFill/>
        </p:spPr>
        <p:txBody>
          <a:bodyPr wrap="square" rtlCol="0">
            <a:spAutoFit/>
          </a:bodyPr>
          <a:lstStyle/>
          <a:p>
            <a:r>
              <a:rPr kumimoji="1" lang="ja-JP" altLang="en-US" dirty="0"/>
              <a:t>会席料理や懐石料理、天ぷら料理、ふぐ料理など様々な日本料理を調理します。</a:t>
            </a:r>
            <a:endParaRPr kumimoji="1" lang="en-US" altLang="ja-JP" dirty="0"/>
          </a:p>
        </p:txBody>
      </p:sp>
      <p:sp>
        <p:nvSpPr>
          <p:cNvPr id="15" name="テキスト ボックス 14">
            <a:extLst>
              <a:ext uri="{FF2B5EF4-FFF2-40B4-BE49-F238E27FC236}">
                <a16:creationId xmlns:a16="http://schemas.microsoft.com/office/drawing/2014/main" id="{5CA8E9D0-17C3-9A2D-C5E6-ACBEE57CB35E}"/>
              </a:ext>
            </a:extLst>
          </p:cNvPr>
          <p:cNvSpPr txBox="1"/>
          <p:nvPr/>
        </p:nvSpPr>
        <p:spPr>
          <a:xfrm flipH="1">
            <a:off x="1570178" y="3713018"/>
            <a:ext cx="2290621" cy="646331"/>
          </a:xfrm>
          <a:prstGeom prst="rect">
            <a:avLst/>
          </a:prstGeom>
          <a:noFill/>
        </p:spPr>
        <p:txBody>
          <a:bodyPr wrap="square" rtlCol="0">
            <a:sp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ベーカー</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a:extLst>
              <a:ext uri="{FF2B5EF4-FFF2-40B4-BE49-F238E27FC236}">
                <a16:creationId xmlns:a16="http://schemas.microsoft.com/office/drawing/2014/main" id="{12A79CF9-37DA-4397-A0CE-C315C94B8848}"/>
              </a:ext>
            </a:extLst>
          </p:cNvPr>
          <p:cNvSpPr txBox="1"/>
          <p:nvPr/>
        </p:nvSpPr>
        <p:spPr>
          <a:xfrm>
            <a:off x="3694545" y="3786906"/>
            <a:ext cx="3121891" cy="369332"/>
          </a:xfrm>
          <a:prstGeom prst="rect">
            <a:avLst/>
          </a:prstGeom>
          <a:noFill/>
        </p:spPr>
        <p:txBody>
          <a:bodyPr wrap="square" rtlCol="0">
            <a:spAutoFit/>
          </a:bodyPr>
          <a:lstStyle/>
          <a:p>
            <a:r>
              <a:rPr lang="ja-JP" altLang="en-US" dirty="0"/>
              <a:t>パンを製造します。</a:t>
            </a:r>
            <a:endParaRPr kumimoji="1" lang="en-US" altLang="ja-JP" dirty="0"/>
          </a:p>
        </p:txBody>
      </p:sp>
      <p:sp>
        <p:nvSpPr>
          <p:cNvPr id="17" name="テキスト ボックス 16">
            <a:extLst>
              <a:ext uri="{FF2B5EF4-FFF2-40B4-BE49-F238E27FC236}">
                <a16:creationId xmlns:a16="http://schemas.microsoft.com/office/drawing/2014/main" id="{70435CB1-726D-5EF9-98DA-C8944ADD76A0}"/>
              </a:ext>
            </a:extLst>
          </p:cNvPr>
          <p:cNvSpPr txBox="1"/>
          <p:nvPr/>
        </p:nvSpPr>
        <p:spPr>
          <a:xfrm flipH="1">
            <a:off x="1127119" y="5350139"/>
            <a:ext cx="3020294" cy="523220"/>
          </a:xfrm>
          <a:prstGeom prst="rect">
            <a:avLst/>
          </a:prstGeom>
          <a:noFill/>
        </p:spPr>
        <p:txBody>
          <a:bodyPr wrap="square" rtlCol="0">
            <a:spAutoFit/>
          </a:bodyPr>
          <a:lstStyle/>
          <a:p>
            <a:r>
              <a:rPr kumimoji="1" lang="ja-JP" altLang="en-US" sz="2800" dirty="0">
                <a:solidFill>
                  <a:srgbClr val="FF0000"/>
                </a:solidFill>
                <a:latin typeface="UD デジタル 教科書体 NP-B" panose="02020700000000000000" pitchFamily="18" charset="-128"/>
                <a:ea typeface="UD デジタル 教科書体 NP-B" panose="02020700000000000000" pitchFamily="18" charset="-128"/>
              </a:rPr>
              <a:t>（　　　　　）</a:t>
            </a:r>
            <a:endParaRPr kumimoji="1" lang="ja-JP" altLang="en-US" sz="36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8" name="テキスト ボックス 17">
            <a:extLst>
              <a:ext uri="{FF2B5EF4-FFF2-40B4-BE49-F238E27FC236}">
                <a16:creationId xmlns:a16="http://schemas.microsoft.com/office/drawing/2014/main" id="{A14C4DC2-931C-9C56-C956-3E32BA1CB09B}"/>
              </a:ext>
            </a:extLst>
          </p:cNvPr>
          <p:cNvSpPr txBox="1"/>
          <p:nvPr/>
        </p:nvSpPr>
        <p:spPr>
          <a:xfrm>
            <a:off x="3694545" y="5301670"/>
            <a:ext cx="6420416" cy="646331"/>
          </a:xfrm>
          <a:prstGeom prst="rect">
            <a:avLst/>
          </a:prstGeom>
          <a:noFill/>
        </p:spPr>
        <p:txBody>
          <a:bodyPr wrap="square" rtlCol="0">
            <a:spAutoFit/>
          </a:bodyPr>
          <a:lstStyle/>
          <a:p>
            <a:r>
              <a:rPr kumimoji="1" lang="ja-JP" altLang="en-US" dirty="0"/>
              <a:t>洋菓子（生菓子、半生菓子、焼き菓子、冷菓）を製造します。パンを製造することもあります。</a:t>
            </a:r>
            <a:endParaRPr kumimoji="1" lang="en-US" altLang="ja-JP" dirty="0"/>
          </a:p>
        </p:txBody>
      </p:sp>
      <p:sp>
        <p:nvSpPr>
          <p:cNvPr id="4" name="テキスト ボックス 3">
            <a:extLst>
              <a:ext uri="{FF2B5EF4-FFF2-40B4-BE49-F238E27FC236}">
                <a16:creationId xmlns:a16="http://schemas.microsoft.com/office/drawing/2014/main" id="{59F2754A-57D6-3322-763F-F6F04F186B4C}"/>
              </a:ext>
            </a:extLst>
          </p:cNvPr>
          <p:cNvSpPr txBox="1"/>
          <p:nvPr/>
        </p:nvSpPr>
        <p:spPr>
          <a:xfrm>
            <a:off x="2456873" y="655780"/>
            <a:ext cx="4570482" cy="369332"/>
          </a:xfrm>
          <a:prstGeom prst="rect">
            <a:avLst/>
          </a:prstGeom>
          <a:noFill/>
        </p:spPr>
        <p:txBody>
          <a:bodyPr wrap="none" rtlCol="0">
            <a:spAutoFit/>
          </a:bodyPr>
          <a:lstStyle/>
          <a:p>
            <a:r>
              <a:rPr kumimoji="1" lang="ja-JP" altLang="en-US" dirty="0"/>
              <a:t>レストランやパーティー会場の料理を作る</a:t>
            </a:r>
          </a:p>
        </p:txBody>
      </p:sp>
      <p:pic>
        <p:nvPicPr>
          <p:cNvPr id="9218" name="Picture 2">
            <a:extLst>
              <a:ext uri="{FF2B5EF4-FFF2-40B4-BE49-F238E27FC236}">
                <a16:creationId xmlns:a16="http://schemas.microsoft.com/office/drawing/2014/main" id="{13C30E93-A137-284D-B53A-16987D2AAF4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587185" y="916568"/>
            <a:ext cx="1189180" cy="118918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52FAC9C9-AF41-2574-97BC-4786A2736A5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65245" y="2125518"/>
            <a:ext cx="1275773" cy="127577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0FE91E99-F0E1-ACCC-93ED-02932D229D2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50092" y="4749656"/>
            <a:ext cx="1337108" cy="1337108"/>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a:extLst>
              <a:ext uri="{FF2B5EF4-FFF2-40B4-BE49-F238E27FC236}">
                <a16:creationId xmlns:a16="http://schemas.microsoft.com/office/drawing/2014/main" id="{C79F2AF7-00B9-DB69-78DC-77018A72BF9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38547" y="3419621"/>
            <a:ext cx="1318633" cy="131863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FD5DBAB6-F76A-5448-16EB-1394CDFDD28F}"/>
              </a:ext>
            </a:extLst>
          </p:cNvPr>
          <p:cNvSpPr txBox="1"/>
          <p:nvPr/>
        </p:nvSpPr>
        <p:spPr>
          <a:xfrm>
            <a:off x="1595487" y="5353581"/>
            <a:ext cx="1996125" cy="461665"/>
          </a:xfrm>
          <a:prstGeom prst="rect">
            <a:avLst/>
          </a:prstGeom>
          <a:noFill/>
        </p:spPr>
        <p:txBody>
          <a:bodyPr wrap="square">
            <a:spAutoFit/>
          </a:bodyPr>
          <a:lstStyle/>
          <a:p>
            <a:r>
              <a:rPr kumimoji="1" lang="ja-JP" altLang="en-US" sz="2400" dirty="0">
                <a:solidFill>
                  <a:srgbClr val="FF0000"/>
                </a:solidFill>
                <a:latin typeface="UD デジタル 教科書体 NP-B" panose="02020700000000000000" pitchFamily="18" charset="-128"/>
                <a:ea typeface="UD デジタル 教科書体 NP-B" panose="02020700000000000000" pitchFamily="18" charset="-128"/>
              </a:rPr>
              <a:t>パティシエ</a:t>
            </a:r>
            <a:endParaRPr lang="ja-JP" altLang="en-US" sz="2400" dirty="0"/>
          </a:p>
        </p:txBody>
      </p:sp>
    </p:spTree>
    <p:extLst>
      <p:ext uri="{BB962C8B-B14F-4D97-AF65-F5344CB8AC3E}">
        <p14:creationId xmlns:p14="http://schemas.microsoft.com/office/powerpoint/2010/main" val="167954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P spid="18"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4DA50F7-FDE6-7E42-69BB-E1128FC91CCF}"/>
              </a:ext>
            </a:extLst>
          </p:cNvPr>
          <p:cNvSpPr txBox="1"/>
          <p:nvPr/>
        </p:nvSpPr>
        <p:spPr>
          <a:xfrm flipH="1">
            <a:off x="3602180" y="785091"/>
            <a:ext cx="4895273"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ホテル業界の仕事</a:t>
            </a:r>
          </a:p>
        </p:txBody>
      </p:sp>
      <p:pic>
        <p:nvPicPr>
          <p:cNvPr id="2" name="図 1">
            <a:extLst>
              <a:ext uri="{FF2B5EF4-FFF2-40B4-BE49-F238E27FC236}">
                <a16:creationId xmlns:a16="http://schemas.microsoft.com/office/drawing/2014/main" id="{E781C274-07BC-5867-89C9-24B82DDD9A30}"/>
              </a:ext>
            </a:extLst>
          </p:cNvPr>
          <p:cNvPicPr>
            <a:picLocks noChangeAspect="1"/>
          </p:cNvPicPr>
          <p:nvPr/>
        </p:nvPicPr>
        <p:blipFill>
          <a:blip r:embed="rId2"/>
          <a:stretch>
            <a:fillRect/>
          </a:stretch>
        </p:blipFill>
        <p:spPr>
          <a:xfrm>
            <a:off x="2757344" y="1902426"/>
            <a:ext cx="7070511" cy="3491610"/>
          </a:xfrm>
          <a:prstGeom prst="rect">
            <a:avLst/>
          </a:prstGeom>
          <a:ln>
            <a:noFill/>
          </a:ln>
          <a:effectLst>
            <a:outerShdw blurRad="292100" dist="139700" dir="2700000" algn="tl" rotWithShape="0">
              <a:srgbClr val="333333">
                <a:alpha val="65000"/>
              </a:srgbClr>
            </a:outerShdw>
          </a:effectLst>
        </p:spPr>
      </p:pic>
      <p:sp>
        <p:nvSpPr>
          <p:cNvPr id="5" name="テキスト ボックス 4">
            <a:extLst>
              <a:ext uri="{FF2B5EF4-FFF2-40B4-BE49-F238E27FC236}">
                <a16:creationId xmlns:a16="http://schemas.microsoft.com/office/drawing/2014/main" id="{BBAA964D-DBFE-DD85-8959-C31719CF8443}"/>
              </a:ext>
            </a:extLst>
          </p:cNvPr>
          <p:cNvSpPr txBox="1"/>
          <p:nvPr/>
        </p:nvSpPr>
        <p:spPr>
          <a:xfrm>
            <a:off x="258617" y="6460897"/>
            <a:ext cx="6096000" cy="261610"/>
          </a:xfrm>
          <a:prstGeom prst="rect">
            <a:avLst/>
          </a:prstGeom>
          <a:noFill/>
        </p:spPr>
        <p:txBody>
          <a:bodyPr wrap="square">
            <a:spAutoFit/>
          </a:bodyPr>
          <a:lstStyle/>
          <a:p>
            <a:r>
              <a:rPr lang="ja-JP" altLang="en-US" sz="1050" dirty="0"/>
              <a:t>琉球ホテル＆リゾート：https://ryukyuhotel.kenhotels.com/mice/</a:t>
            </a:r>
          </a:p>
        </p:txBody>
      </p:sp>
      <p:sp>
        <p:nvSpPr>
          <p:cNvPr id="3" name="テキスト ボックス 2">
            <a:extLst>
              <a:ext uri="{FF2B5EF4-FFF2-40B4-BE49-F238E27FC236}">
                <a16:creationId xmlns:a16="http://schemas.microsoft.com/office/drawing/2014/main" id="{85DABE2F-4020-24B0-496F-F988ACE1B746}"/>
              </a:ext>
            </a:extLst>
          </p:cNvPr>
          <p:cNvSpPr txBox="1"/>
          <p:nvPr/>
        </p:nvSpPr>
        <p:spPr>
          <a:xfrm>
            <a:off x="1730727" y="5997763"/>
            <a:ext cx="8725466" cy="369332"/>
          </a:xfrm>
          <a:prstGeom prst="rect">
            <a:avLst/>
          </a:prstGeom>
          <a:noFill/>
        </p:spPr>
        <p:txBody>
          <a:bodyPr wrap="none" rtlCol="0">
            <a:spAutoFit/>
          </a:bodyPr>
          <a:lstStyle/>
          <a:p>
            <a:r>
              <a:rPr kumimoji="1" lang="ja-JP" altLang="en-US" dirty="0">
                <a:solidFill>
                  <a:srgbClr val="0070C0"/>
                </a:solidFill>
                <a:latin typeface="UD デジタル 教科書体 NP-B" panose="02020700000000000000" pitchFamily="18" charset="-128"/>
                <a:ea typeface="UD デジタル 教科書体 NP-B" panose="02020700000000000000" pitchFamily="18" charset="-128"/>
              </a:rPr>
              <a:t>文部科学省　沖縄・観光分野における有機的高専連携プログラム開発・実証事業</a:t>
            </a:r>
          </a:p>
        </p:txBody>
      </p:sp>
    </p:spTree>
    <p:extLst>
      <p:ext uri="{BB962C8B-B14F-4D97-AF65-F5344CB8AC3E}">
        <p14:creationId xmlns:p14="http://schemas.microsoft.com/office/powerpoint/2010/main" val="4289392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4DA50F7-FDE6-7E42-69BB-E1128FC91CCF}"/>
              </a:ext>
            </a:extLst>
          </p:cNvPr>
          <p:cNvSpPr txBox="1"/>
          <p:nvPr/>
        </p:nvSpPr>
        <p:spPr>
          <a:xfrm flipH="1">
            <a:off x="674253" y="415636"/>
            <a:ext cx="4895273"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ホテルの種類</a:t>
            </a:r>
          </a:p>
        </p:txBody>
      </p:sp>
      <p:graphicFrame>
        <p:nvGraphicFramePr>
          <p:cNvPr id="2" name="表 1">
            <a:extLst>
              <a:ext uri="{FF2B5EF4-FFF2-40B4-BE49-F238E27FC236}">
                <a16:creationId xmlns:a16="http://schemas.microsoft.com/office/drawing/2014/main" id="{7A274AE8-C7F7-25C3-419A-C9AC26FD77C6}"/>
              </a:ext>
            </a:extLst>
          </p:cNvPr>
          <p:cNvGraphicFramePr>
            <a:graphicFrameLocks noGrp="1"/>
          </p:cNvGraphicFramePr>
          <p:nvPr>
            <p:extLst>
              <p:ext uri="{D42A27DB-BD31-4B8C-83A1-F6EECF244321}">
                <p14:modId xmlns:p14="http://schemas.microsoft.com/office/powerpoint/2010/main" val="86717848"/>
              </p:ext>
            </p:extLst>
          </p:nvPr>
        </p:nvGraphicFramePr>
        <p:xfrm>
          <a:off x="120074" y="3361265"/>
          <a:ext cx="11887200" cy="3337560"/>
        </p:xfrm>
        <a:graphic>
          <a:graphicData uri="http://schemas.openxmlformats.org/drawingml/2006/table">
            <a:tbl>
              <a:tblPr firstRow="1" bandRow="1">
                <a:tableStyleId>{5C22544A-7EE6-4342-B048-85BDC9FD1C3A}</a:tableStyleId>
              </a:tblPr>
              <a:tblGrid>
                <a:gridCol w="2566409">
                  <a:extLst>
                    <a:ext uri="{9D8B030D-6E8A-4147-A177-3AD203B41FA5}">
                      <a16:colId xmlns:a16="http://schemas.microsoft.com/office/drawing/2014/main" val="190624895"/>
                    </a:ext>
                  </a:extLst>
                </a:gridCol>
                <a:gridCol w="3115443">
                  <a:extLst>
                    <a:ext uri="{9D8B030D-6E8A-4147-A177-3AD203B41FA5}">
                      <a16:colId xmlns:a16="http://schemas.microsoft.com/office/drawing/2014/main" val="2502689521"/>
                    </a:ext>
                  </a:extLst>
                </a:gridCol>
                <a:gridCol w="3268659">
                  <a:extLst>
                    <a:ext uri="{9D8B030D-6E8A-4147-A177-3AD203B41FA5}">
                      <a16:colId xmlns:a16="http://schemas.microsoft.com/office/drawing/2014/main" val="4172426658"/>
                    </a:ext>
                  </a:extLst>
                </a:gridCol>
                <a:gridCol w="2936689">
                  <a:extLst>
                    <a:ext uri="{9D8B030D-6E8A-4147-A177-3AD203B41FA5}">
                      <a16:colId xmlns:a16="http://schemas.microsoft.com/office/drawing/2014/main" val="418092009"/>
                    </a:ext>
                  </a:extLst>
                </a:gridCol>
              </a:tblGrid>
              <a:tr h="370840">
                <a:tc>
                  <a:txBody>
                    <a:bodyPr/>
                    <a:lstStyle/>
                    <a:p>
                      <a:endParaRPr kumimoji="1" lang="ja-JP" altLang="en-US" dirty="0"/>
                    </a:p>
                  </a:txBody>
                  <a:tcPr/>
                </a:tc>
                <a:tc>
                  <a:txBody>
                    <a:bodyPr/>
                    <a:lstStyle/>
                    <a:p>
                      <a:r>
                        <a:rPr kumimoji="1" lang="ja-JP" altLang="en-US" dirty="0"/>
                        <a:t>ビジネスホテル</a:t>
                      </a:r>
                    </a:p>
                  </a:txBody>
                  <a:tcPr/>
                </a:tc>
                <a:tc>
                  <a:txBody>
                    <a:bodyPr/>
                    <a:lstStyle/>
                    <a:p>
                      <a:r>
                        <a:rPr kumimoji="1" lang="ja-JP" altLang="en-US" dirty="0"/>
                        <a:t>シティホテル</a:t>
                      </a:r>
                    </a:p>
                  </a:txBody>
                  <a:tcPr/>
                </a:tc>
                <a:tc>
                  <a:txBody>
                    <a:bodyPr/>
                    <a:lstStyle/>
                    <a:p>
                      <a:r>
                        <a:rPr kumimoji="1" lang="ja-JP" altLang="en-US" dirty="0"/>
                        <a:t>リゾートホテル</a:t>
                      </a:r>
                    </a:p>
                  </a:txBody>
                  <a:tcPr/>
                </a:tc>
                <a:extLst>
                  <a:ext uri="{0D108BD9-81ED-4DB2-BD59-A6C34878D82A}">
                    <a16:rowId xmlns:a16="http://schemas.microsoft.com/office/drawing/2014/main" val="1191908427"/>
                  </a:ext>
                </a:extLst>
              </a:tr>
              <a:tr h="370840">
                <a:tc>
                  <a:txBody>
                    <a:bodyPr/>
                    <a:lstStyle/>
                    <a:p>
                      <a:r>
                        <a:rPr kumimoji="1" lang="ja-JP" altLang="en-US" dirty="0"/>
                        <a:t>立地</a:t>
                      </a:r>
                    </a:p>
                  </a:txBody>
                  <a:tcPr/>
                </a:tc>
                <a:tc>
                  <a:txBody>
                    <a:bodyPr/>
                    <a:lstStyle/>
                    <a:p>
                      <a:r>
                        <a:rPr kumimoji="1" lang="ja-JP" altLang="en-US" dirty="0">
                          <a:solidFill>
                            <a:srgbClr val="FF0000"/>
                          </a:solidFill>
                        </a:rPr>
                        <a:t>（　　　　　　）</a:t>
                      </a:r>
                      <a:r>
                        <a:rPr kumimoji="1" lang="ja-JP" altLang="en-US" dirty="0"/>
                        <a:t>近く</a:t>
                      </a:r>
                    </a:p>
                  </a:txBody>
                  <a:tcPr/>
                </a:tc>
                <a:tc>
                  <a:txBody>
                    <a:bodyPr/>
                    <a:lstStyle/>
                    <a:p>
                      <a:r>
                        <a:rPr kumimoji="1" lang="ja-JP" altLang="en-US" dirty="0"/>
                        <a:t>都市部</a:t>
                      </a:r>
                    </a:p>
                  </a:txBody>
                  <a:tcPr/>
                </a:tc>
                <a:tc>
                  <a:txBody>
                    <a:bodyPr/>
                    <a:lstStyle/>
                    <a:p>
                      <a:r>
                        <a:rPr kumimoji="1" lang="ja-JP" altLang="en-US" dirty="0"/>
                        <a:t>リゾート地</a:t>
                      </a:r>
                    </a:p>
                  </a:txBody>
                  <a:tcPr/>
                </a:tc>
                <a:extLst>
                  <a:ext uri="{0D108BD9-81ED-4DB2-BD59-A6C34878D82A}">
                    <a16:rowId xmlns:a16="http://schemas.microsoft.com/office/drawing/2014/main" val="2270706573"/>
                  </a:ext>
                </a:extLst>
              </a:tr>
              <a:tr h="370840">
                <a:tc>
                  <a:txBody>
                    <a:bodyPr/>
                    <a:lstStyle/>
                    <a:p>
                      <a:r>
                        <a:rPr kumimoji="1" lang="ja-JP" altLang="en-US" dirty="0"/>
                        <a:t>部屋</a:t>
                      </a:r>
                    </a:p>
                  </a:txBody>
                  <a:tcPr/>
                </a:tc>
                <a:tc>
                  <a:txBody>
                    <a:bodyPr/>
                    <a:lstStyle/>
                    <a:p>
                      <a:r>
                        <a:rPr kumimoji="1" lang="ja-JP" altLang="en-US" dirty="0"/>
                        <a:t>狭め</a:t>
                      </a:r>
                    </a:p>
                  </a:txBody>
                  <a:tcPr/>
                </a:tc>
                <a:tc>
                  <a:txBody>
                    <a:bodyPr/>
                    <a:lstStyle/>
                    <a:p>
                      <a:r>
                        <a:rPr kumimoji="1" lang="ja-JP" altLang="en-US" dirty="0">
                          <a:solidFill>
                            <a:srgbClr val="FF0000"/>
                          </a:solidFill>
                        </a:rPr>
                        <a:t>（　　　　　）</a:t>
                      </a:r>
                    </a:p>
                  </a:txBody>
                  <a:tcPr/>
                </a:tc>
                <a:tc>
                  <a:txBody>
                    <a:bodyPr/>
                    <a:lstStyle/>
                    <a:p>
                      <a:r>
                        <a:rPr kumimoji="1" lang="ja-JP" altLang="en-US" dirty="0">
                          <a:solidFill>
                            <a:srgbClr val="FF0000"/>
                          </a:solidFill>
                        </a:rPr>
                        <a:t>（　　　　　　）</a:t>
                      </a:r>
                    </a:p>
                  </a:txBody>
                  <a:tcPr/>
                </a:tc>
                <a:extLst>
                  <a:ext uri="{0D108BD9-81ED-4DB2-BD59-A6C34878D82A}">
                    <a16:rowId xmlns:a16="http://schemas.microsoft.com/office/drawing/2014/main" val="551243944"/>
                  </a:ext>
                </a:extLst>
              </a:tr>
              <a:tr h="370840">
                <a:tc>
                  <a:txBody>
                    <a:bodyPr/>
                    <a:lstStyle/>
                    <a:p>
                      <a:r>
                        <a:rPr kumimoji="1" lang="ja-JP" altLang="en-US" dirty="0"/>
                        <a:t>スタッフの数</a:t>
                      </a:r>
                    </a:p>
                  </a:txBody>
                  <a:tcPr/>
                </a:tc>
                <a:tc>
                  <a:txBody>
                    <a:bodyPr/>
                    <a:lstStyle/>
                    <a:p>
                      <a:r>
                        <a:rPr kumimoji="1" lang="ja-JP" altLang="en-US" dirty="0">
                          <a:solidFill>
                            <a:srgbClr val="FF0000"/>
                          </a:solidFill>
                        </a:rPr>
                        <a:t>（　　　　　）</a:t>
                      </a:r>
                    </a:p>
                  </a:txBody>
                  <a:tcPr/>
                </a:tc>
                <a:tc>
                  <a:txBody>
                    <a:bodyPr/>
                    <a:lstStyle/>
                    <a:p>
                      <a:r>
                        <a:rPr kumimoji="1" lang="ja-JP" altLang="en-US" dirty="0"/>
                        <a:t>多い</a:t>
                      </a:r>
                    </a:p>
                  </a:txBody>
                  <a:tcPr/>
                </a:tc>
                <a:tc>
                  <a:txBody>
                    <a:bodyPr/>
                    <a:lstStyle/>
                    <a:p>
                      <a:r>
                        <a:rPr kumimoji="1" lang="ja-JP" altLang="en-US" dirty="0"/>
                        <a:t>多い</a:t>
                      </a:r>
                    </a:p>
                  </a:txBody>
                  <a:tcPr/>
                </a:tc>
                <a:extLst>
                  <a:ext uri="{0D108BD9-81ED-4DB2-BD59-A6C34878D82A}">
                    <a16:rowId xmlns:a16="http://schemas.microsoft.com/office/drawing/2014/main" val="4089120298"/>
                  </a:ext>
                </a:extLst>
              </a:tr>
              <a:tr h="370840">
                <a:tc>
                  <a:txBody>
                    <a:bodyPr/>
                    <a:lstStyle/>
                    <a:p>
                      <a:r>
                        <a:rPr kumimoji="1" lang="ja-JP" altLang="en-US" dirty="0"/>
                        <a:t>レストラン</a:t>
                      </a:r>
                    </a:p>
                  </a:txBody>
                  <a:tcPr/>
                </a:tc>
                <a:tc>
                  <a:txBody>
                    <a:bodyPr/>
                    <a:lstStyle/>
                    <a:p>
                      <a:r>
                        <a:rPr kumimoji="1" lang="ja-JP" altLang="en-US" dirty="0"/>
                        <a:t>あっても１つ</a:t>
                      </a:r>
                    </a:p>
                  </a:txBody>
                  <a:tcPr/>
                </a:tc>
                <a:tc>
                  <a:txBody>
                    <a:bodyPr/>
                    <a:lstStyle/>
                    <a:p>
                      <a:r>
                        <a:rPr kumimoji="1" lang="ja-JP" altLang="en-US" dirty="0"/>
                        <a:t>複数ある</a:t>
                      </a:r>
                    </a:p>
                  </a:txBody>
                  <a:tcPr/>
                </a:tc>
                <a:tc>
                  <a:txBody>
                    <a:bodyPr/>
                    <a:lstStyle/>
                    <a:p>
                      <a:r>
                        <a:rPr kumimoji="1" lang="ja-JP" altLang="en-US" dirty="0"/>
                        <a:t>複数ある</a:t>
                      </a:r>
                    </a:p>
                  </a:txBody>
                  <a:tcPr/>
                </a:tc>
                <a:extLst>
                  <a:ext uri="{0D108BD9-81ED-4DB2-BD59-A6C34878D82A}">
                    <a16:rowId xmlns:a16="http://schemas.microsoft.com/office/drawing/2014/main" val="2870263998"/>
                  </a:ext>
                </a:extLst>
              </a:tr>
              <a:tr h="370840">
                <a:tc>
                  <a:txBody>
                    <a:bodyPr/>
                    <a:lstStyle/>
                    <a:p>
                      <a:r>
                        <a:rPr kumimoji="1" lang="ja-JP" altLang="en-US" dirty="0"/>
                        <a:t>駐車場</a:t>
                      </a:r>
                    </a:p>
                  </a:txBody>
                  <a:tcPr/>
                </a:tc>
                <a:tc>
                  <a:txBody>
                    <a:bodyPr/>
                    <a:lstStyle/>
                    <a:p>
                      <a:r>
                        <a:rPr kumimoji="1" lang="ja-JP" altLang="en-US" dirty="0"/>
                        <a:t>ないことが多い</a:t>
                      </a:r>
                    </a:p>
                  </a:txBody>
                  <a:tcPr/>
                </a:tc>
                <a:tc>
                  <a:txBody>
                    <a:bodyPr/>
                    <a:lstStyle/>
                    <a:p>
                      <a:r>
                        <a:rPr kumimoji="1" lang="ja-JP" altLang="en-US" dirty="0"/>
                        <a:t>ある</a:t>
                      </a:r>
                    </a:p>
                  </a:txBody>
                  <a:tcPr/>
                </a:tc>
                <a:tc>
                  <a:txBody>
                    <a:bodyPr/>
                    <a:lstStyle/>
                    <a:p>
                      <a:r>
                        <a:rPr kumimoji="1" lang="ja-JP" altLang="en-US" dirty="0"/>
                        <a:t>十分ある</a:t>
                      </a:r>
                    </a:p>
                  </a:txBody>
                  <a:tcPr/>
                </a:tc>
                <a:extLst>
                  <a:ext uri="{0D108BD9-81ED-4DB2-BD59-A6C34878D82A}">
                    <a16:rowId xmlns:a16="http://schemas.microsoft.com/office/drawing/2014/main" val="4242480128"/>
                  </a:ext>
                </a:extLst>
              </a:tr>
              <a:tr h="370840">
                <a:tc>
                  <a:txBody>
                    <a:bodyPr/>
                    <a:lstStyle/>
                    <a:p>
                      <a:r>
                        <a:rPr kumimoji="1" lang="ja-JP" altLang="en-US" dirty="0"/>
                        <a:t>価格</a:t>
                      </a:r>
                    </a:p>
                  </a:txBody>
                  <a:tcPr/>
                </a:tc>
                <a:tc>
                  <a:txBody>
                    <a:bodyPr/>
                    <a:lstStyle/>
                    <a:p>
                      <a:r>
                        <a:rPr kumimoji="1" lang="ja-JP" altLang="en-US" dirty="0"/>
                        <a:t>低価格</a:t>
                      </a:r>
                    </a:p>
                  </a:txBody>
                  <a:tcPr/>
                </a:tc>
                <a:tc>
                  <a:txBody>
                    <a:bodyPr/>
                    <a:lstStyle/>
                    <a:p>
                      <a:r>
                        <a:rPr kumimoji="1" lang="ja-JP" altLang="en-US" dirty="0"/>
                        <a:t>高め</a:t>
                      </a:r>
                    </a:p>
                  </a:txBody>
                  <a:tcPr/>
                </a:tc>
                <a:tc>
                  <a:txBody>
                    <a:bodyPr/>
                    <a:lstStyle/>
                    <a:p>
                      <a:r>
                        <a:rPr kumimoji="1" lang="ja-JP" altLang="en-US" dirty="0"/>
                        <a:t>高め</a:t>
                      </a:r>
                    </a:p>
                  </a:txBody>
                  <a:tcPr/>
                </a:tc>
                <a:extLst>
                  <a:ext uri="{0D108BD9-81ED-4DB2-BD59-A6C34878D82A}">
                    <a16:rowId xmlns:a16="http://schemas.microsoft.com/office/drawing/2014/main" val="1649817581"/>
                  </a:ext>
                </a:extLst>
              </a:tr>
              <a:tr h="370840">
                <a:tc>
                  <a:txBody>
                    <a:bodyPr/>
                    <a:lstStyle/>
                    <a:p>
                      <a:r>
                        <a:rPr kumimoji="1" lang="ja-JP" altLang="en-US" dirty="0"/>
                        <a:t>アクティビティ</a:t>
                      </a:r>
                    </a:p>
                  </a:txBody>
                  <a:tcPr/>
                </a:tc>
                <a:tc>
                  <a:txBody>
                    <a:bodyPr/>
                    <a:lstStyle/>
                    <a:p>
                      <a:r>
                        <a:rPr kumimoji="1" lang="ja-JP" altLang="en-US" dirty="0"/>
                        <a:t>ない</a:t>
                      </a:r>
                    </a:p>
                  </a:txBody>
                  <a:tcPr/>
                </a:tc>
                <a:tc>
                  <a:txBody>
                    <a:bodyPr/>
                    <a:lstStyle/>
                    <a:p>
                      <a:r>
                        <a:rPr kumimoji="1" lang="ja-JP" altLang="en-US" dirty="0"/>
                        <a:t>室内プールやスパなど</a:t>
                      </a:r>
                    </a:p>
                  </a:txBody>
                  <a:tcPr/>
                </a:tc>
                <a:tc>
                  <a:txBody>
                    <a:bodyPr/>
                    <a:lstStyle/>
                    <a:p>
                      <a:r>
                        <a:rPr kumimoji="1" lang="ja-JP" altLang="en-US" dirty="0">
                          <a:solidFill>
                            <a:srgbClr val="FF0000"/>
                          </a:solidFill>
                        </a:rPr>
                        <a:t>（　　　　　　　　　　）</a:t>
                      </a:r>
                    </a:p>
                  </a:txBody>
                  <a:tcPr/>
                </a:tc>
                <a:extLst>
                  <a:ext uri="{0D108BD9-81ED-4DB2-BD59-A6C34878D82A}">
                    <a16:rowId xmlns:a16="http://schemas.microsoft.com/office/drawing/2014/main" val="1984789743"/>
                  </a:ext>
                </a:extLst>
              </a:tr>
              <a:tr h="370840">
                <a:tc>
                  <a:txBody>
                    <a:bodyPr/>
                    <a:lstStyle/>
                    <a:p>
                      <a:r>
                        <a:rPr kumimoji="1" lang="ja-JP" altLang="en-US" dirty="0"/>
                        <a:t>利用目的</a:t>
                      </a:r>
                    </a:p>
                  </a:txBody>
                  <a:tcPr/>
                </a:tc>
                <a:tc>
                  <a:txBody>
                    <a:bodyPr/>
                    <a:lstStyle/>
                    <a:p>
                      <a:r>
                        <a:rPr kumimoji="1" lang="ja-JP" altLang="en-US" dirty="0">
                          <a:solidFill>
                            <a:srgbClr val="FF0000"/>
                          </a:solidFill>
                        </a:rPr>
                        <a:t>（　　　　　　　）</a:t>
                      </a:r>
                    </a:p>
                  </a:txBody>
                  <a:tcPr/>
                </a:tc>
                <a:tc>
                  <a:txBody>
                    <a:bodyPr/>
                    <a:lstStyle/>
                    <a:p>
                      <a:r>
                        <a:rPr kumimoji="1" lang="ja-JP" altLang="en-US" dirty="0"/>
                        <a:t>ビジネス、観光</a:t>
                      </a:r>
                    </a:p>
                  </a:txBody>
                  <a:tcPr/>
                </a:tc>
                <a:tc>
                  <a:txBody>
                    <a:bodyPr/>
                    <a:lstStyle/>
                    <a:p>
                      <a:r>
                        <a:rPr kumimoji="1" lang="ja-JP" altLang="en-US" dirty="0">
                          <a:solidFill>
                            <a:srgbClr val="FF0000"/>
                          </a:solidFill>
                        </a:rPr>
                        <a:t>（　　　　　　　　）</a:t>
                      </a:r>
                    </a:p>
                  </a:txBody>
                  <a:tcPr/>
                </a:tc>
                <a:extLst>
                  <a:ext uri="{0D108BD9-81ED-4DB2-BD59-A6C34878D82A}">
                    <a16:rowId xmlns:a16="http://schemas.microsoft.com/office/drawing/2014/main" val="3567948912"/>
                  </a:ext>
                </a:extLst>
              </a:tr>
            </a:tbl>
          </a:graphicData>
        </a:graphic>
      </p:graphicFrame>
      <p:pic>
        <p:nvPicPr>
          <p:cNvPr id="5" name="図 4">
            <a:extLst>
              <a:ext uri="{FF2B5EF4-FFF2-40B4-BE49-F238E27FC236}">
                <a16:creationId xmlns:a16="http://schemas.microsoft.com/office/drawing/2014/main" id="{2AA7BF22-8C1A-4012-7901-DCF487DA478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89117" y="1574223"/>
            <a:ext cx="2357827" cy="1658504"/>
          </a:xfrm>
          <a:prstGeom prst="rect">
            <a:avLst/>
          </a:prstGeom>
        </p:spPr>
      </p:pic>
      <p:pic>
        <p:nvPicPr>
          <p:cNvPr id="7" name="図 6">
            <a:extLst>
              <a:ext uri="{FF2B5EF4-FFF2-40B4-BE49-F238E27FC236}">
                <a16:creationId xmlns:a16="http://schemas.microsoft.com/office/drawing/2014/main" id="{0FD311AF-33D5-BF69-38C3-FDCDA05EDB3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79345" y="1695776"/>
            <a:ext cx="2925292" cy="1444588"/>
          </a:xfrm>
          <a:prstGeom prst="rect">
            <a:avLst/>
          </a:prstGeom>
        </p:spPr>
      </p:pic>
      <p:pic>
        <p:nvPicPr>
          <p:cNvPr id="11" name="図 10">
            <a:extLst>
              <a:ext uri="{FF2B5EF4-FFF2-40B4-BE49-F238E27FC236}">
                <a16:creationId xmlns:a16="http://schemas.microsoft.com/office/drawing/2014/main" id="{02E2C0A7-744A-5E95-AC2A-ED19199159CC}"/>
              </a:ext>
            </a:extLst>
          </p:cNvPr>
          <p:cNvPicPr>
            <a:picLocks noChangeAspect="1"/>
          </p:cNvPicPr>
          <p:nvPr/>
        </p:nvPicPr>
        <p:blipFill>
          <a:blip r:embed="rId4"/>
          <a:stretch>
            <a:fillRect/>
          </a:stretch>
        </p:blipFill>
        <p:spPr>
          <a:xfrm>
            <a:off x="3332337" y="1468152"/>
            <a:ext cx="1537372" cy="1866174"/>
          </a:xfrm>
          <a:prstGeom prst="rect">
            <a:avLst/>
          </a:prstGeom>
        </p:spPr>
      </p:pic>
      <p:sp>
        <p:nvSpPr>
          <p:cNvPr id="6" name="テキスト ボックス 5">
            <a:extLst>
              <a:ext uri="{FF2B5EF4-FFF2-40B4-BE49-F238E27FC236}">
                <a16:creationId xmlns:a16="http://schemas.microsoft.com/office/drawing/2014/main" id="{9774E14F-3231-F640-BC8C-7FC46FB47203}"/>
              </a:ext>
            </a:extLst>
          </p:cNvPr>
          <p:cNvSpPr txBox="1"/>
          <p:nvPr/>
        </p:nvSpPr>
        <p:spPr>
          <a:xfrm>
            <a:off x="3140364" y="3736171"/>
            <a:ext cx="1145309" cy="369332"/>
          </a:xfrm>
          <a:prstGeom prst="rect">
            <a:avLst/>
          </a:prstGeom>
          <a:noFill/>
        </p:spPr>
        <p:txBody>
          <a:bodyPr wrap="square">
            <a:spAutoFit/>
          </a:bodyPr>
          <a:lstStyle/>
          <a:p>
            <a:r>
              <a:rPr kumimoji="1" lang="ja-JP" altLang="en-US" dirty="0">
                <a:solidFill>
                  <a:srgbClr val="FF0000"/>
                </a:solidFill>
              </a:rPr>
              <a:t>交通拠点</a:t>
            </a:r>
            <a:endParaRPr lang="ja-JP" altLang="en-US" dirty="0"/>
          </a:p>
        </p:txBody>
      </p:sp>
      <p:sp>
        <p:nvSpPr>
          <p:cNvPr id="9" name="テキスト ボックス 8">
            <a:extLst>
              <a:ext uri="{FF2B5EF4-FFF2-40B4-BE49-F238E27FC236}">
                <a16:creationId xmlns:a16="http://schemas.microsoft.com/office/drawing/2014/main" id="{3959AD3A-1BDA-792F-0460-665164BA296E}"/>
              </a:ext>
            </a:extLst>
          </p:cNvPr>
          <p:cNvSpPr txBox="1"/>
          <p:nvPr/>
        </p:nvSpPr>
        <p:spPr>
          <a:xfrm>
            <a:off x="3121890" y="4484316"/>
            <a:ext cx="914401" cy="369332"/>
          </a:xfrm>
          <a:prstGeom prst="rect">
            <a:avLst/>
          </a:prstGeom>
          <a:noFill/>
        </p:spPr>
        <p:txBody>
          <a:bodyPr wrap="square">
            <a:spAutoFit/>
          </a:bodyPr>
          <a:lstStyle/>
          <a:p>
            <a:r>
              <a:rPr kumimoji="1" lang="ja-JP" altLang="en-US" dirty="0">
                <a:solidFill>
                  <a:srgbClr val="FF0000"/>
                </a:solidFill>
              </a:rPr>
              <a:t>少ない</a:t>
            </a:r>
            <a:endParaRPr lang="ja-JP" altLang="en-US" dirty="0"/>
          </a:p>
        </p:txBody>
      </p:sp>
      <p:sp>
        <p:nvSpPr>
          <p:cNvPr id="12" name="テキスト ボックス 11">
            <a:extLst>
              <a:ext uri="{FF2B5EF4-FFF2-40B4-BE49-F238E27FC236}">
                <a16:creationId xmlns:a16="http://schemas.microsoft.com/office/drawing/2014/main" id="{7BD1BEB1-9834-B447-60BF-717C4280A295}"/>
              </a:ext>
            </a:extLst>
          </p:cNvPr>
          <p:cNvSpPr txBox="1"/>
          <p:nvPr/>
        </p:nvSpPr>
        <p:spPr>
          <a:xfrm>
            <a:off x="6299200" y="4105625"/>
            <a:ext cx="960582" cy="369332"/>
          </a:xfrm>
          <a:prstGeom prst="rect">
            <a:avLst/>
          </a:prstGeom>
          <a:noFill/>
        </p:spPr>
        <p:txBody>
          <a:bodyPr wrap="square">
            <a:spAutoFit/>
          </a:bodyPr>
          <a:lstStyle/>
          <a:p>
            <a:r>
              <a:rPr kumimoji="1" lang="ja-JP" altLang="en-US" dirty="0">
                <a:solidFill>
                  <a:srgbClr val="FF0000"/>
                </a:solidFill>
              </a:rPr>
              <a:t>広め</a:t>
            </a:r>
            <a:endParaRPr lang="ja-JP" altLang="en-US" dirty="0"/>
          </a:p>
        </p:txBody>
      </p:sp>
      <p:sp>
        <p:nvSpPr>
          <p:cNvPr id="14" name="テキスト ボックス 13">
            <a:extLst>
              <a:ext uri="{FF2B5EF4-FFF2-40B4-BE49-F238E27FC236}">
                <a16:creationId xmlns:a16="http://schemas.microsoft.com/office/drawing/2014/main" id="{FF4F6747-90F7-2F90-E600-55F90D459912}"/>
              </a:ext>
            </a:extLst>
          </p:cNvPr>
          <p:cNvSpPr txBox="1"/>
          <p:nvPr/>
        </p:nvSpPr>
        <p:spPr>
          <a:xfrm>
            <a:off x="9531927" y="4124097"/>
            <a:ext cx="1228436" cy="369332"/>
          </a:xfrm>
          <a:prstGeom prst="rect">
            <a:avLst/>
          </a:prstGeom>
          <a:noFill/>
        </p:spPr>
        <p:txBody>
          <a:bodyPr wrap="square">
            <a:spAutoFit/>
          </a:bodyPr>
          <a:lstStyle/>
          <a:p>
            <a:r>
              <a:rPr kumimoji="1" lang="ja-JP" altLang="en-US" dirty="0">
                <a:solidFill>
                  <a:srgbClr val="FF0000"/>
                </a:solidFill>
              </a:rPr>
              <a:t>ゆったり</a:t>
            </a:r>
            <a:endParaRPr lang="ja-JP" altLang="en-US" dirty="0"/>
          </a:p>
        </p:txBody>
      </p:sp>
      <p:sp>
        <p:nvSpPr>
          <p:cNvPr id="16" name="テキスト ボックス 15">
            <a:extLst>
              <a:ext uri="{FF2B5EF4-FFF2-40B4-BE49-F238E27FC236}">
                <a16:creationId xmlns:a16="http://schemas.microsoft.com/office/drawing/2014/main" id="{929E5497-9392-97E7-0723-1B990B25EAA6}"/>
              </a:ext>
            </a:extLst>
          </p:cNvPr>
          <p:cNvSpPr txBox="1"/>
          <p:nvPr/>
        </p:nvSpPr>
        <p:spPr>
          <a:xfrm>
            <a:off x="9448800" y="5980607"/>
            <a:ext cx="2355273" cy="369332"/>
          </a:xfrm>
          <a:prstGeom prst="rect">
            <a:avLst/>
          </a:prstGeom>
          <a:noFill/>
        </p:spPr>
        <p:txBody>
          <a:bodyPr wrap="square">
            <a:spAutoFit/>
          </a:bodyPr>
          <a:lstStyle/>
          <a:p>
            <a:r>
              <a:rPr kumimoji="1" lang="ja-JP" altLang="en-US" dirty="0">
                <a:solidFill>
                  <a:srgbClr val="FF0000"/>
                </a:solidFill>
              </a:rPr>
              <a:t>プールやビーチなど</a:t>
            </a:r>
            <a:endParaRPr lang="ja-JP" altLang="en-US" dirty="0"/>
          </a:p>
        </p:txBody>
      </p:sp>
      <p:sp>
        <p:nvSpPr>
          <p:cNvPr id="18" name="テキスト ボックス 17">
            <a:extLst>
              <a:ext uri="{FF2B5EF4-FFF2-40B4-BE49-F238E27FC236}">
                <a16:creationId xmlns:a16="http://schemas.microsoft.com/office/drawing/2014/main" id="{89AFF58E-5D04-DFF3-5884-C93B2155D326}"/>
              </a:ext>
            </a:extLst>
          </p:cNvPr>
          <p:cNvSpPr txBox="1"/>
          <p:nvPr/>
        </p:nvSpPr>
        <p:spPr>
          <a:xfrm>
            <a:off x="3011054" y="6331589"/>
            <a:ext cx="1671782" cy="369332"/>
          </a:xfrm>
          <a:prstGeom prst="rect">
            <a:avLst/>
          </a:prstGeom>
          <a:noFill/>
        </p:spPr>
        <p:txBody>
          <a:bodyPr wrap="square">
            <a:spAutoFit/>
          </a:bodyPr>
          <a:lstStyle/>
          <a:p>
            <a:r>
              <a:rPr kumimoji="1" lang="ja-JP" altLang="en-US" dirty="0">
                <a:solidFill>
                  <a:srgbClr val="FF0000"/>
                </a:solidFill>
              </a:rPr>
              <a:t>ビジネス中心</a:t>
            </a:r>
            <a:endParaRPr lang="ja-JP" altLang="en-US" dirty="0"/>
          </a:p>
        </p:txBody>
      </p:sp>
      <p:sp>
        <p:nvSpPr>
          <p:cNvPr id="20" name="テキスト ボックス 19">
            <a:extLst>
              <a:ext uri="{FF2B5EF4-FFF2-40B4-BE49-F238E27FC236}">
                <a16:creationId xmlns:a16="http://schemas.microsoft.com/office/drawing/2014/main" id="{770C56C0-C675-E329-4ED3-DF9D853306AA}"/>
              </a:ext>
            </a:extLst>
          </p:cNvPr>
          <p:cNvSpPr txBox="1"/>
          <p:nvPr/>
        </p:nvSpPr>
        <p:spPr>
          <a:xfrm>
            <a:off x="9504219" y="6331589"/>
            <a:ext cx="1607127" cy="369332"/>
          </a:xfrm>
          <a:prstGeom prst="rect">
            <a:avLst/>
          </a:prstGeom>
          <a:noFill/>
        </p:spPr>
        <p:txBody>
          <a:bodyPr wrap="square">
            <a:spAutoFit/>
          </a:bodyPr>
          <a:lstStyle/>
          <a:p>
            <a:r>
              <a:rPr kumimoji="1" lang="ja-JP" altLang="en-US" dirty="0">
                <a:solidFill>
                  <a:srgbClr val="FF0000"/>
                </a:solidFill>
              </a:rPr>
              <a:t>リゾート滞在</a:t>
            </a:r>
            <a:endParaRPr lang="ja-JP" altLang="en-US" dirty="0"/>
          </a:p>
        </p:txBody>
      </p:sp>
    </p:spTree>
    <p:extLst>
      <p:ext uri="{BB962C8B-B14F-4D97-AF65-F5344CB8AC3E}">
        <p14:creationId xmlns:p14="http://schemas.microsoft.com/office/powerpoint/2010/main" val="298353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4" grpId="0"/>
      <p:bldP spid="16" grpId="0"/>
      <p:bldP spid="1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4DA50F7-FDE6-7E42-69BB-E1128FC91CCF}"/>
              </a:ext>
            </a:extLst>
          </p:cNvPr>
          <p:cNvSpPr txBox="1"/>
          <p:nvPr/>
        </p:nvSpPr>
        <p:spPr>
          <a:xfrm flipH="1">
            <a:off x="683489" y="314036"/>
            <a:ext cx="4895273"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５つの部門</a:t>
            </a:r>
          </a:p>
        </p:txBody>
      </p:sp>
      <p:sp>
        <p:nvSpPr>
          <p:cNvPr id="2" name="テキスト ボックス 1">
            <a:extLst>
              <a:ext uri="{FF2B5EF4-FFF2-40B4-BE49-F238E27FC236}">
                <a16:creationId xmlns:a16="http://schemas.microsoft.com/office/drawing/2014/main" id="{9357BE8C-42D5-0D40-2854-ED986495FF59}"/>
              </a:ext>
            </a:extLst>
          </p:cNvPr>
          <p:cNvSpPr txBox="1"/>
          <p:nvPr/>
        </p:nvSpPr>
        <p:spPr>
          <a:xfrm flipH="1">
            <a:off x="1431634" y="1939636"/>
            <a:ext cx="4895273"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宿泊</a:t>
            </a:r>
          </a:p>
        </p:txBody>
      </p:sp>
      <p:sp>
        <p:nvSpPr>
          <p:cNvPr id="3" name="テキスト ボックス 2">
            <a:extLst>
              <a:ext uri="{FF2B5EF4-FFF2-40B4-BE49-F238E27FC236}">
                <a16:creationId xmlns:a16="http://schemas.microsoft.com/office/drawing/2014/main" id="{6B7CDC39-197E-5951-DF7D-F5E53DF4BD60}"/>
              </a:ext>
            </a:extLst>
          </p:cNvPr>
          <p:cNvSpPr txBox="1"/>
          <p:nvPr/>
        </p:nvSpPr>
        <p:spPr>
          <a:xfrm flipH="1">
            <a:off x="1422398" y="2817090"/>
            <a:ext cx="4895273"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料飲</a:t>
            </a:r>
          </a:p>
        </p:txBody>
      </p:sp>
      <p:sp>
        <p:nvSpPr>
          <p:cNvPr id="5" name="テキスト ボックス 4">
            <a:extLst>
              <a:ext uri="{FF2B5EF4-FFF2-40B4-BE49-F238E27FC236}">
                <a16:creationId xmlns:a16="http://schemas.microsoft.com/office/drawing/2014/main" id="{38E9FB86-963D-AF42-1C6D-7F9E9C50272E}"/>
              </a:ext>
            </a:extLst>
          </p:cNvPr>
          <p:cNvSpPr txBox="1"/>
          <p:nvPr/>
        </p:nvSpPr>
        <p:spPr>
          <a:xfrm flipH="1">
            <a:off x="1422398" y="3611417"/>
            <a:ext cx="4895273"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宴会</a:t>
            </a:r>
          </a:p>
        </p:txBody>
      </p:sp>
      <p:sp>
        <p:nvSpPr>
          <p:cNvPr id="6" name="テキスト ボックス 5">
            <a:extLst>
              <a:ext uri="{FF2B5EF4-FFF2-40B4-BE49-F238E27FC236}">
                <a16:creationId xmlns:a16="http://schemas.microsoft.com/office/drawing/2014/main" id="{FF8DB325-551C-2082-9B1F-EED0097AA85F}"/>
              </a:ext>
            </a:extLst>
          </p:cNvPr>
          <p:cNvSpPr txBox="1"/>
          <p:nvPr/>
        </p:nvSpPr>
        <p:spPr>
          <a:xfrm flipH="1">
            <a:off x="1422398" y="4433453"/>
            <a:ext cx="4895273"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管理・営業</a:t>
            </a:r>
          </a:p>
        </p:txBody>
      </p:sp>
      <p:sp>
        <p:nvSpPr>
          <p:cNvPr id="7" name="テキスト ボックス 6">
            <a:extLst>
              <a:ext uri="{FF2B5EF4-FFF2-40B4-BE49-F238E27FC236}">
                <a16:creationId xmlns:a16="http://schemas.microsoft.com/office/drawing/2014/main" id="{E8B97AE3-7725-920F-C492-AF5D6C509495}"/>
              </a:ext>
            </a:extLst>
          </p:cNvPr>
          <p:cNvSpPr txBox="1"/>
          <p:nvPr/>
        </p:nvSpPr>
        <p:spPr>
          <a:xfrm flipH="1">
            <a:off x="1422397" y="5273962"/>
            <a:ext cx="2115129"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料理</a:t>
            </a:r>
          </a:p>
        </p:txBody>
      </p:sp>
      <p:sp>
        <p:nvSpPr>
          <p:cNvPr id="8" name="テキスト ボックス 7">
            <a:extLst>
              <a:ext uri="{FF2B5EF4-FFF2-40B4-BE49-F238E27FC236}">
                <a16:creationId xmlns:a16="http://schemas.microsoft.com/office/drawing/2014/main" id="{04C5DF77-82B8-EFB2-02E0-B6B99C50EE2A}"/>
              </a:ext>
            </a:extLst>
          </p:cNvPr>
          <p:cNvSpPr txBox="1"/>
          <p:nvPr/>
        </p:nvSpPr>
        <p:spPr>
          <a:xfrm>
            <a:off x="5320146" y="2161308"/>
            <a:ext cx="4108817" cy="369332"/>
          </a:xfrm>
          <a:prstGeom prst="rect">
            <a:avLst/>
          </a:prstGeom>
          <a:noFill/>
        </p:spPr>
        <p:txBody>
          <a:bodyPr wrap="none" rtlCol="0">
            <a:spAutoFit/>
          </a:bodyPr>
          <a:lstStyle/>
          <a:p>
            <a:r>
              <a:rPr kumimoji="1" lang="ja-JP" altLang="en-US" dirty="0"/>
              <a:t>客室の予約受付や管理、お客様の対応</a:t>
            </a:r>
          </a:p>
        </p:txBody>
      </p:sp>
      <p:sp>
        <p:nvSpPr>
          <p:cNvPr id="9" name="テキスト ボックス 8">
            <a:extLst>
              <a:ext uri="{FF2B5EF4-FFF2-40B4-BE49-F238E27FC236}">
                <a16:creationId xmlns:a16="http://schemas.microsoft.com/office/drawing/2014/main" id="{BD33FB03-1DEC-FCA4-AAA4-13ADE0E167DF}"/>
              </a:ext>
            </a:extLst>
          </p:cNvPr>
          <p:cNvSpPr txBox="1"/>
          <p:nvPr/>
        </p:nvSpPr>
        <p:spPr>
          <a:xfrm>
            <a:off x="5320146" y="2974108"/>
            <a:ext cx="4801314" cy="369332"/>
          </a:xfrm>
          <a:prstGeom prst="rect">
            <a:avLst/>
          </a:prstGeom>
          <a:noFill/>
        </p:spPr>
        <p:txBody>
          <a:bodyPr wrap="none" rtlCol="0">
            <a:spAutoFit/>
          </a:bodyPr>
          <a:lstStyle/>
          <a:p>
            <a:r>
              <a:rPr kumimoji="1" lang="ja-JP" altLang="en-US" dirty="0"/>
              <a:t>レストランでの接客、ルームサービスの対応</a:t>
            </a:r>
          </a:p>
        </p:txBody>
      </p:sp>
      <p:sp>
        <p:nvSpPr>
          <p:cNvPr id="10" name="テキスト ボックス 9">
            <a:extLst>
              <a:ext uri="{FF2B5EF4-FFF2-40B4-BE49-F238E27FC236}">
                <a16:creationId xmlns:a16="http://schemas.microsoft.com/office/drawing/2014/main" id="{19C64979-E3FF-AE2D-8762-9801CA9C6FB8}"/>
              </a:ext>
            </a:extLst>
          </p:cNvPr>
          <p:cNvSpPr txBox="1"/>
          <p:nvPr/>
        </p:nvSpPr>
        <p:spPr>
          <a:xfrm>
            <a:off x="5320146" y="3749962"/>
            <a:ext cx="5724644" cy="369332"/>
          </a:xfrm>
          <a:prstGeom prst="rect">
            <a:avLst/>
          </a:prstGeom>
          <a:noFill/>
        </p:spPr>
        <p:txBody>
          <a:bodyPr wrap="none" rtlCol="0">
            <a:spAutoFit/>
          </a:bodyPr>
          <a:lstStyle/>
          <a:p>
            <a:r>
              <a:rPr kumimoji="1" lang="ja-JP" altLang="en-US" dirty="0"/>
              <a:t>ブライダル、パーティーの打合せや準備、当日の対応</a:t>
            </a:r>
          </a:p>
        </p:txBody>
      </p:sp>
      <p:sp>
        <p:nvSpPr>
          <p:cNvPr id="16" name="テキスト ボックス 15">
            <a:extLst>
              <a:ext uri="{FF2B5EF4-FFF2-40B4-BE49-F238E27FC236}">
                <a16:creationId xmlns:a16="http://schemas.microsoft.com/office/drawing/2014/main" id="{6EBAE272-997D-4F9F-1340-376FA9E220AF}"/>
              </a:ext>
            </a:extLst>
          </p:cNvPr>
          <p:cNvSpPr txBox="1"/>
          <p:nvPr/>
        </p:nvSpPr>
        <p:spPr>
          <a:xfrm>
            <a:off x="5320146" y="4562762"/>
            <a:ext cx="4108817" cy="369332"/>
          </a:xfrm>
          <a:prstGeom prst="rect">
            <a:avLst/>
          </a:prstGeom>
          <a:noFill/>
        </p:spPr>
        <p:txBody>
          <a:bodyPr wrap="none" rtlCol="0">
            <a:spAutoFit/>
          </a:bodyPr>
          <a:lstStyle/>
          <a:p>
            <a:r>
              <a:rPr kumimoji="1" lang="ja-JP" altLang="en-US" dirty="0"/>
              <a:t>人事や総務、宴会や宿泊の企画や広報</a:t>
            </a:r>
          </a:p>
        </p:txBody>
      </p:sp>
      <p:sp>
        <p:nvSpPr>
          <p:cNvPr id="17" name="テキスト ボックス 16">
            <a:extLst>
              <a:ext uri="{FF2B5EF4-FFF2-40B4-BE49-F238E27FC236}">
                <a16:creationId xmlns:a16="http://schemas.microsoft.com/office/drawing/2014/main" id="{22DBF19C-D3E0-9A7C-C7D5-63F0C2D9D554}"/>
              </a:ext>
            </a:extLst>
          </p:cNvPr>
          <p:cNvSpPr txBox="1"/>
          <p:nvPr/>
        </p:nvSpPr>
        <p:spPr>
          <a:xfrm>
            <a:off x="5320146" y="5430980"/>
            <a:ext cx="4570482" cy="369332"/>
          </a:xfrm>
          <a:prstGeom prst="rect">
            <a:avLst/>
          </a:prstGeom>
          <a:noFill/>
        </p:spPr>
        <p:txBody>
          <a:bodyPr wrap="none" rtlCol="0">
            <a:spAutoFit/>
          </a:bodyPr>
          <a:lstStyle/>
          <a:p>
            <a:r>
              <a:rPr kumimoji="1" lang="ja-JP" altLang="en-US" dirty="0"/>
              <a:t>レストランやパーティー会場の料理を作る</a:t>
            </a:r>
          </a:p>
        </p:txBody>
      </p:sp>
    </p:spTree>
    <p:extLst>
      <p:ext uri="{BB962C8B-B14F-4D97-AF65-F5344CB8AC3E}">
        <p14:creationId xmlns:p14="http://schemas.microsoft.com/office/powerpoint/2010/main" val="391185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57BE8C-42D5-0D40-2854-ED986495FF59}"/>
              </a:ext>
            </a:extLst>
          </p:cNvPr>
          <p:cNvSpPr txBox="1"/>
          <p:nvPr/>
        </p:nvSpPr>
        <p:spPr>
          <a:xfrm flipH="1">
            <a:off x="729670" y="378691"/>
            <a:ext cx="4895273"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宿泊</a:t>
            </a:r>
          </a:p>
        </p:txBody>
      </p:sp>
      <p:sp>
        <p:nvSpPr>
          <p:cNvPr id="8" name="テキスト ボックス 7">
            <a:extLst>
              <a:ext uri="{FF2B5EF4-FFF2-40B4-BE49-F238E27FC236}">
                <a16:creationId xmlns:a16="http://schemas.microsoft.com/office/drawing/2014/main" id="{04C5DF77-82B8-EFB2-02E0-B6B99C50EE2A}"/>
              </a:ext>
            </a:extLst>
          </p:cNvPr>
          <p:cNvSpPr txBox="1"/>
          <p:nvPr/>
        </p:nvSpPr>
        <p:spPr>
          <a:xfrm>
            <a:off x="2429164" y="674253"/>
            <a:ext cx="4108817" cy="369332"/>
          </a:xfrm>
          <a:prstGeom prst="rect">
            <a:avLst/>
          </a:prstGeom>
          <a:noFill/>
        </p:spPr>
        <p:txBody>
          <a:bodyPr wrap="none" rtlCol="0">
            <a:spAutoFit/>
          </a:bodyPr>
          <a:lstStyle/>
          <a:p>
            <a:r>
              <a:rPr kumimoji="1" lang="ja-JP" altLang="en-US" dirty="0"/>
              <a:t>客室の予約受付や管理、お客様の対応</a:t>
            </a:r>
          </a:p>
        </p:txBody>
      </p:sp>
      <p:sp>
        <p:nvSpPr>
          <p:cNvPr id="11" name="テキスト ボックス 10">
            <a:extLst>
              <a:ext uri="{FF2B5EF4-FFF2-40B4-BE49-F238E27FC236}">
                <a16:creationId xmlns:a16="http://schemas.microsoft.com/office/drawing/2014/main" id="{74B45DAD-CE14-9A9D-F59B-52F2700CC55B}"/>
              </a:ext>
            </a:extLst>
          </p:cNvPr>
          <p:cNvSpPr txBox="1"/>
          <p:nvPr/>
        </p:nvSpPr>
        <p:spPr>
          <a:xfrm flipH="1">
            <a:off x="1634832" y="1487054"/>
            <a:ext cx="10557167"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ドアマン</a:t>
            </a:r>
            <a:r>
              <a:rPr kumimoji="1" lang="en-US" altLang="ja-JP" sz="2400" dirty="0">
                <a:latin typeface="UD デジタル 教科書体 NP-B" panose="02020700000000000000" pitchFamily="18" charset="-128"/>
                <a:ea typeface="UD デジタル 教科書体 NP-B" panose="02020700000000000000" pitchFamily="18" charset="-128"/>
              </a:rPr>
              <a:t>[Doorman/Doorwoman/Doorperson/Porter]</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828DCC8A-1072-A536-2099-E7B72F6FD732}"/>
              </a:ext>
            </a:extLst>
          </p:cNvPr>
          <p:cNvSpPr txBox="1"/>
          <p:nvPr/>
        </p:nvSpPr>
        <p:spPr>
          <a:xfrm>
            <a:off x="4387274" y="2410690"/>
            <a:ext cx="2262158" cy="369332"/>
          </a:xfrm>
          <a:prstGeom prst="rect">
            <a:avLst/>
          </a:prstGeom>
          <a:noFill/>
        </p:spPr>
        <p:txBody>
          <a:bodyPr wrap="none" rtlCol="0">
            <a:spAutoFit/>
          </a:bodyPr>
          <a:lstStyle/>
          <a:p>
            <a:r>
              <a:rPr kumimoji="1" lang="ja-JP" altLang="en-US" dirty="0"/>
              <a:t>ホテルゲストの送迎</a:t>
            </a:r>
          </a:p>
        </p:txBody>
      </p:sp>
      <p:sp>
        <p:nvSpPr>
          <p:cNvPr id="14" name="テキスト ボックス 13">
            <a:extLst>
              <a:ext uri="{FF2B5EF4-FFF2-40B4-BE49-F238E27FC236}">
                <a16:creationId xmlns:a16="http://schemas.microsoft.com/office/drawing/2014/main" id="{9B9BC9A8-F75D-B6F7-019B-520B52B43C9E}"/>
              </a:ext>
            </a:extLst>
          </p:cNvPr>
          <p:cNvSpPr txBox="1"/>
          <p:nvPr/>
        </p:nvSpPr>
        <p:spPr>
          <a:xfrm>
            <a:off x="4387274" y="2909453"/>
            <a:ext cx="1107996" cy="369332"/>
          </a:xfrm>
          <a:prstGeom prst="rect">
            <a:avLst/>
          </a:prstGeom>
          <a:noFill/>
        </p:spPr>
        <p:txBody>
          <a:bodyPr wrap="none" rtlCol="0">
            <a:spAutoFit/>
          </a:bodyPr>
          <a:lstStyle/>
          <a:p>
            <a:r>
              <a:rPr kumimoji="1" lang="ja-JP" altLang="en-US" dirty="0"/>
              <a:t>車の誘導</a:t>
            </a:r>
          </a:p>
        </p:txBody>
      </p:sp>
      <p:sp>
        <p:nvSpPr>
          <p:cNvPr id="15" name="テキスト ボックス 14">
            <a:extLst>
              <a:ext uri="{FF2B5EF4-FFF2-40B4-BE49-F238E27FC236}">
                <a16:creationId xmlns:a16="http://schemas.microsoft.com/office/drawing/2014/main" id="{3A844B95-E471-C206-C181-D3BDA157882C}"/>
              </a:ext>
            </a:extLst>
          </p:cNvPr>
          <p:cNvSpPr txBox="1"/>
          <p:nvPr/>
        </p:nvSpPr>
        <p:spPr>
          <a:xfrm>
            <a:off x="4387274" y="3463635"/>
            <a:ext cx="1569660" cy="369332"/>
          </a:xfrm>
          <a:prstGeom prst="rect">
            <a:avLst/>
          </a:prstGeom>
          <a:noFill/>
        </p:spPr>
        <p:txBody>
          <a:bodyPr wrap="none" rtlCol="0">
            <a:spAutoFit/>
          </a:bodyPr>
          <a:lstStyle/>
          <a:p>
            <a:r>
              <a:rPr kumimoji="1" lang="ja-JP" altLang="en-US" dirty="0"/>
              <a:t>館内外の案内</a:t>
            </a:r>
          </a:p>
        </p:txBody>
      </p:sp>
      <p:sp>
        <p:nvSpPr>
          <p:cNvPr id="18" name="テキスト ボックス 17">
            <a:extLst>
              <a:ext uri="{FF2B5EF4-FFF2-40B4-BE49-F238E27FC236}">
                <a16:creationId xmlns:a16="http://schemas.microsoft.com/office/drawing/2014/main" id="{1AC8B1DA-FBD4-CCB3-CE59-6976FF051650}"/>
              </a:ext>
            </a:extLst>
          </p:cNvPr>
          <p:cNvSpPr txBox="1"/>
          <p:nvPr/>
        </p:nvSpPr>
        <p:spPr>
          <a:xfrm>
            <a:off x="4387274" y="4008580"/>
            <a:ext cx="3416320" cy="369332"/>
          </a:xfrm>
          <a:prstGeom prst="rect">
            <a:avLst/>
          </a:prstGeom>
          <a:noFill/>
        </p:spPr>
        <p:txBody>
          <a:bodyPr wrap="none" rtlCol="0">
            <a:spAutoFit/>
          </a:bodyPr>
          <a:lstStyle/>
          <a:p>
            <a:r>
              <a:rPr kumimoji="1" lang="ja-JP" altLang="en-US" dirty="0"/>
              <a:t>タクシーやハイヤーの呼び出し</a:t>
            </a:r>
          </a:p>
        </p:txBody>
      </p:sp>
      <p:sp>
        <p:nvSpPr>
          <p:cNvPr id="3" name="テキスト ボックス 2">
            <a:extLst>
              <a:ext uri="{FF2B5EF4-FFF2-40B4-BE49-F238E27FC236}">
                <a16:creationId xmlns:a16="http://schemas.microsoft.com/office/drawing/2014/main" id="{16B05F8F-F0DB-6EF2-7AC0-F371E0360F7F}"/>
              </a:ext>
            </a:extLst>
          </p:cNvPr>
          <p:cNvSpPr txBox="1"/>
          <p:nvPr/>
        </p:nvSpPr>
        <p:spPr>
          <a:xfrm>
            <a:off x="4387274" y="4516580"/>
            <a:ext cx="2031325" cy="369332"/>
          </a:xfrm>
          <a:prstGeom prst="rect">
            <a:avLst/>
          </a:prstGeom>
          <a:noFill/>
        </p:spPr>
        <p:txBody>
          <a:bodyPr wrap="none" rtlCol="0">
            <a:spAutoFit/>
          </a:bodyPr>
          <a:lstStyle/>
          <a:p>
            <a:r>
              <a:rPr kumimoji="1" lang="ja-JP" altLang="en-US" dirty="0"/>
              <a:t>ホテル周辺の警備</a:t>
            </a:r>
          </a:p>
        </p:txBody>
      </p:sp>
      <p:sp>
        <p:nvSpPr>
          <p:cNvPr id="4" name="テキスト ボックス 3">
            <a:extLst>
              <a:ext uri="{FF2B5EF4-FFF2-40B4-BE49-F238E27FC236}">
                <a16:creationId xmlns:a16="http://schemas.microsoft.com/office/drawing/2014/main" id="{992F1BC6-1CD1-A5C1-CDDD-E4D97C374837}"/>
              </a:ext>
            </a:extLst>
          </p:cNvPr>
          <p:cNvSpPr txBox="1"/>
          <p:nvPr/>
        </p:nvSpPr>
        <p:spPr>
          <a:xfrm>
            <a:off x="1756433" y="5235493"/>
            <a:ext cx="9528879" cy="1200329"/>
          </a:xfrm>
          <a:prstGeom prst="rect">
            <a:avLst/>
          </a:prstGeom>
          <a:noFill/>
        </p:spPr>
        <p:txBody>
          <a:bodyPr wrap="square" rtlCol="0">
            <a:spAutoFit/>
          </a:bodyPr>
          <a:lstStyle/>
          <a:p>
            <a:r>
              <a:rPr kumimoji="1" lang="ja-JP" altLang="en-US" b="1" dirty="0">
                <a:solidFill>
                  <a:srgbClr val="0070C0"/>
                </a:solidFill>
              </a:rPr>
              <a:t>ホテルの</a:t>
            </a:r>
            <a:r>
              <a:rPr kumimoji="1" lang="en-US" altLang="ja-JP" b="1" dirty="0">
                <a:solidFill>
                  <a:srgbClr val="FF0000"/>
                </a:solidFill>
              </a:rPr>
              <a:t>(      )</a:t>
            </a:r>
            <a:r>
              <a:rPr kumimoji="1" lang="ja-JP" altLang="en-US" b="1" dirty="0">
                <a:solidFill>
                  <a:srgbClr val="0070C0"/>
                </a:solidFill>
              </a:rPr>
              <a:t>。ホテルの第一印象を与える重要な役割を持ちます。</a:t>
            </a:r>
            <a:endParaRPr kumimoji="1" lang="en-US" altLang="ja-JP" b="1" dirty="0">
              <a:solidFill>
                <a:srgbClr val="0070C0"/>
              </a:solidFill>
            </a:endParaRPr>
          </a:p>
          <a:p>
            <a:r>
              <a:rPr kumimoji="1" lang="ja-JP" altLang="en-US" b="1" dirty="0">
                <a:solidFill>
                  <a:srgbClr val="0070C0"/>
                </a:solidFill>
              </a:rPr>
              <a:t>ホテルをよく利用するゲストの顔、名前、会社名や役職、車種、ナンバーをしっかり頭に入れておくことが大切です。</a:t>
            </a:r>
            <a:endParaRPr kumimoji="1" lang="en-US" altLang="ja-JP" b="1" dirty="0">
              <a:solidFill>
                <a:srgbClr val="0070C0"/>
              </a:solidFill>
            </a:endParaRPr>
          </a:p>
          <a:p>
            <a:r>
              <a:rPr kumimoji="1" lang="ja-JP" altLang="en-US" b="1" dirty="0">
                <a:solidFill>
                  <a:srgbClr val="0070C0"/>
                </a:solidFill>
              </a:rPr>
              <a:t>覚えているゲストの数が多いほど優秀なドアマンです。</a:t>
            </a:r>
          </a:p>
        </p:txBody>
      </p:sp>
      <p:pic>
        <p:nvPicPr>
          <p:cNvPr id="2050" name="Picture 2">
            <a:extLst>
              <a:ext uri="{FF2B5EF4-FFF2-40B4-BE49-F238E27FC236}">
                <a16:creationId xmlns:a16="http://schemas.microsoft.com/office/drawing/2014/main" id="{7915F4B4-3732-04C4-139F-788097814D9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52468" y="2263774"/>
            <a:ext cx="1805132" cy="2707698"/>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2F19AF85-32F2-A33A-2217-D39E60BA8CBA}"/>
              </a:ext>
            </a:extLst>
          </p:cNvPr>
          <p:cNvSpPr txBox="1"/>
          <p:nvPr/>
        </p:nvSpPr>
        <p:spPr>
          <a:xfrm>
            <a:off x="138545" y="6596390"/>
            <a:ext cx="6096000" cy="261610"/>
          </a:xfrm>
          <a:prstGeom prst="rect">
            <a:avLst/>
          </a:prstGeom>
          <a:noFill/>
        </p:spPr>
        <p:txBody>
          <a:bodyPr wrap="square">
            <a:spAutoFit/>
          </a:bodyPr>
          <a:lstStyle/>
          <a:p>
            <a:r>
              <a:rPr lang="ja-JP" altLang="en-US" sz="1050" dirty="0"/>
              <a:t>使用した画像： https://en.wikipedia.org/wiki/Doorman_(profession)</a:t>
            </a:r>
          </a:p>
        </p:txBody>
      </p:sp>
      <p:sp>
        <p:nvSpPr>
          <p:cNvPr id="7" name="テキスト ボックス 6">
            <a:extLst>
              <a:ext uri="{FF2B5EF4-FFF2-40B4-BE49-F238E27FC236}">
                <a16:creationId xmlns:a16="http://schemas.microsoft.com/office/drawing/2014/main" id="{75875C13-D004-3CFF-743A-E24A73C9570A}"/>
              </a:ext>
            </a:extLst>
          </p:cNvPr>
          <p:cNvSpPr txBox="1"/>
          <p:nvPr/>
        </p:nvSpPr>
        <p:spPr>
          <a:xfrm>
            <a:off x="2849252" y="5240459"/>
            <a:ext cx="516117" cy="369332"/>
          </a:xfrm>
          <a:prstGeom prst="rect">
            <a:avLst/>
          </a:prstGeom>
          <a:noFill/>
        </p:spPr>
        <p:txBody>
          <a:bodyPr wrap="square">
            <a:spAutoFit/>
          </a:bodyPr>
          <a:lstStyle/>
          <a:p>
            <a:r>
              <a:rPr kumimoji="1" lang="ja-JP" altLang="en-US" b="1" dirty="0">
                <a:solidFill>
                  <a:srgbClr val="FF0000"/>
                </a:solidFill>
              </a:rPr>
              <a:t>顔</a:t>
            </a:r>
            <a:endParaRPr lang="ja-JP" altLang="en-US" dirty="0"/>
          </a:p>
        </p:txBody>
      </p:sp>
    </p:spTree>
    <p:extLst>
      <p:ext uri="{BB962C8B-B14F-4D97-AF65-F5344CB8AC3E}">
        <p14:creationId xmlns:p14="http://schemas.microsoft.com/office/powerpoint/2010/main" val="409637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3" grpId="0"/>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57BE8C-42D5-0D40-2854-ED986495FF59}"/>
              </a:ext>
            </a:extLst>
          </p:cNvPr>
          <p:cNvSpPr txBox="1"/>
          <p:nvPr/>
        </p:nvSpPr>
        <p:spPr>
          <a:xfrm flipH="1">
            <a:off x="729670" y="378691"/>
            <a:ext cx="4895273"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宿泊</a:t>
            </a:r>
          </a:p>
        </p:txBody>
      </p:sp>
      <p:sp>
        <p:nvSpPr>
          <p:cNvPr id="8" name="テキスト ボックス 7">
            <a:extLst>
              <a:ext uri="{FF2B5EF4-FFF2-40B4-BE49-F238E27FC236}">
                <a16:creationId xmlns:a16="http://schemas.microsoft.com/office/drawing/2014/main" id="{04C5DF77-82B8-EFB2-02E0-B6B99C50EE2A}"/>
              </a:ext>
            </a:extLst>
          </p:cNvPr>
          <p:cNvSpPr txBox="1"/>
          <p:nvPr/>
        </p:nvSpPr>
        <p:spPr>
          <a:xfrm>
            <a:off x="2429164" y="674253"/>
            <a:ext cx="4108817" cy="369332"/>
          </a:xfrm>
          <a:prstGeom prst="rect">
            <a:avLst/>
          </a:prstGeom>
          <a:noFill/>
        </p:spPr>
        <p:txBody>
          <a:bodyPr wrap="none" rtlCol="0">
            <a:spAutoFit/>
          </a:bodyPr>
          <a:lstStyle/>
          <a:p>
            <a:r>
              <a:rPr kumimoji="1" lang="ja-JP" altLang="en-US" dirty="0"/>
              <a:t>客室の予約受付や管理、お客様の対応</a:t>
            </a:r>
          </a:p>
        </p:txBody>
      </p:sp>
      <p:sp>
        <p:nvSpPr>
          <p:cNvPr id="11" name="テキスト ボックス 10">
            <a:extLst>
              <a:ext uri="{FF2B5EF4-FFF2-40B4-BE49-F238E27FC236}">
                <a16:creationId xmlns:a16="http://schemas.microsoft.com/office/drawing/2014/main" id="{74B45DAD-CE14-9A9D-F59B-52F2700CC55B}"/>
              </a:ext>
            </a:extLst>
          </p:cNvPr>
          <p:cNvSpPr txBox="1"/>
          <p:nvPr/>
        </p:nvSpPr>
        <p:spPr>
          <a:xfrm flipH="1">
            <a:off x="1874978" y="1191490"/>
            <a:ext cx="10557167"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ベルマン</a:t>
            </a:r>
            <a:r>
              <a:rPr kumimoji="1" lang="en-US" altLang="ja-JP" sz="2000" dirty="0">
                <a:latin typeface="UD デジタル 教科書体 NP-B" panose="02020700000000000000" pitchFamily="18" charset="-128"/>
                <a:ea typeface="UD デジタル 教科書体 NP-B" panose="02020700000000000000" pitchFamily="18" charset="-128"/>
              </a:rPr>
              <a:t>[Bellman/Bellboy/Bellhop/</a:t>
            </a:r>
            <a:r>
              <a:rPr kumimoji="1" lang="en-US" altLang="ja-JP" sz="2000" dirty="0" err="1">
                <a:latin typeface="UD デジタル 教科書体 NP-B" panose="02020700000000000000" pitchFamily="18" charset="-128"/>
                <a:ea typeface="UD デジタル 教科書体 NP-B" panose="02020700000000000000" pitchFamily="18" charset="-128"/>
              </a:rPr>
              <a:t>Bellstaff</a:t>
            </a:r>
            <a:r>
              <a:rPr kumimoji="1" lang="en-US" altLang="ja-JP" sz="2000" dirty="0">
                <a:latin typeface="UD デジタル 教科書体 NP-B" panose="02020700000000000000" pitchFamily="18" charset="-128"/>
                <a:ea typeface="UD デジタル 教科書体 NP-B" panose="02020700000000000000" pitchFamily="18" charset="-128"/>
              </a:rPr>
              <a:t>/Pageboy/Porter]</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828DCC8A-1072-A536-2099-E7B72F6FD732}"/>
              </a:ext>
            </a:extLst>
          </p:cNvPr>
          <p:cNvSpPr txBox="1"/>
          <p:nvPr/>
        </p:nvSpPr>
        <p:spPr>
          <a:xfrm>
            <a:off x="4387274" y="2410690"/>
            <a:ext cx="5032147" cy="369332"/>
          </a:xfrm>
          <a:prstGeom prst="rect">
            <a:avLst/>
          </a:prstGeom>
          <a:noFill/>
        </p:spPr>
        <p:txBody>
          <a:bodyPr wrap="none" rtlCol="0">
            <a:spAutoFit/>
          </a:bodyPr>
          <a:lstStyle/>
          <a:p>
            <a:r>
              <a:rPr kumimoji="1" lang="ja-JP" altLang="en-US" dirty="0"/>
              <a:t>宿泊客のチェックイン、チェックアウトの案内</a:t>
            </a:r>
          </a:p>
        </p:txBody>
      </p:sp>
      <p:sp>
        <p:nvSpPr>
          <p:cNvPr id="14" name="テキスト ボックス 13">
            <a:extLst>
              <a:ext uri="{FF2B5EF4-FFF2-40B4-BE49-F238E27FC236}">
                <a16:creationId xmlns:a16="http://schemas.microsoft.com/office/drawing/2014/main" id="{9B9BC9A8-F75D-B6F7-019B-520B52B43C9E}"/>
              </a:ext>
            </a:extLst>
          </p:cNvPr>
          <p:cNvSpPr txBox="1"/>
          <p:nvPr/>
        </p:nvSpPr>
        <p:spPr>
          <a:xfrm>
            <a:off x="4387274" y="2909453"/>
            <a:ext cx="4108817" cy="369332"/>
          </a:xfrm>
          <a:prstGeom prst="rect">
            <a:avLst/>
          </a:prstGeom>
          <a:noFill/>
        </p:spPr>
        <p:txBody>
          <a:bodyPr wrap="none" rtlCol="0">
            <a:spAutoFit/>
          </a:bodyPr>
          <a:lstStyle/>
          <a:p>
            <a:r>
              <a:rPr kumimoji="1" lang="ja-JP" altLang="en-US" dirty="0"/>
              <a:t>ルーム・チェンジ、ゲストの呼び出し</a:t>
            </a:r>
          </a:p>
        </p:txBody>
      </p:sp>
      <p:sp>
        <p:nvSpPr>
          <p:cNvPr id="15" name="テキスト ボックス 14">
            <a:extLst>
              <a:ext uri="{FF2B5EF4-FFF2-40B4-BE49-F238E27FC236}">
                <a16:creationId xmlns:a16="http://schemas.microsoft.com/office/drawing/2014/main" id="{3A844B95-E471-C206-C181-D3BDA157882C}"/>
              </a:ext>
            </a:extLst>
          </p:cNvPr>
          <p:cNvSpPr txBox="1"/>
          <p:nvPr/>
        </p:nvSpPr>
        <p:spPr>
          <a:xfrm>
            <a:off x="4387274" y="3463635"/>
            <a:ext cx="6186309" cy="369332"/>
          </a:xfrm>
          <a:prstGeom prst="rect">
            <a:avLst/>
          </a:prstGeom>
          <a:noFill/>
        </p:spPr>
        <p:txBody>
          <a:bodyPr wrap="none" rtlCol="0">
            <a:spAutoFit/>
          </a:bodyPr>
          <a:lstStyle/>
          <a:p>
            <a:r>
              <a:rPr kumimoji="1" lang="ja-JP" altLang="en-US" dirty="0"/>
              <a:t>ロビーの整理、客室への荷物運搬、客室内・非常口の説明</a:t>
            </a:r>
          </a:p>
        </p:txBody>
      </p:sp>
      <p:sp>
        <p:nvSpPr>
          <p:cNvPr id="18" name="テキスト ボックス 17">
            <a:extLst>
              <a:ext uri="{FF2B5EF4-FFF2-40B4-BE49-F238E27FC236}">
                <a16:creationId xmlns:a16="http://schemas.microsoft.com/office/drawing/2014/main" id="{1AC8B1DA-FBD4-CCB3-CE59-6976FF051650}"/>
              </a:ext>
            </a:extLst>
          </p:cNvPr>
          <p:cNvSpPr txBox="1"/>
          <p:nvPr/>
        </p:nvSpPr>
        <p:spPr>
          <a:xfrm>
            <a:off x="4387274" y="4008580"/>
            <a:ext cx="2954655" cy="369332"/>
          </a:xfrm>
          <a:prstGeom prst="rect">
            <a:avLst/>
          </a:prstGeom>
          <a:noFill/>
        </p:spPr>
        <p:txBody>
          <a:bodyPr wrap="none" rtlCol="0">
            <a:spAutoFit/>
          </a:bodyPr>
          <a:lstStyle/>
          <a:p>
            <a:r>
              <a:rPr kumimoji="1" lang="ja-JP" altLang="en-US" dirty="0"/>
              <a:t>メッセンジャー・サービス</a:t>
            </a:r>
          </a:p>
        </p:txBody>
      </p:sp>
      <p:sp>
        <p:nvSpPr>
          <p:cNvPr id="4" name="テキスト ボックス 3">
            <a:extLst>
              <a:ext uri="{FF2B5EF4-FFF2-40B4-BE49-F238E27FC236}">
                <a16:creationId xmlns:a16="http://schemas.microsoft.com/office/drawing/2014/main" id="{992F1BC6-1CD1-A5C1-CDDD-E4D97C374837}"/>
              </a:ext>
            </a:extLst>
          </p:cNvPr>
          <p:cNvSpPr txBox="1"/>
          <p:nvPr/>
        </p:nvSpPr>
        <p:spPr>
          <a:xfrm>
            <a:off x="814324" y="5152366"/>
            <a:ext cx="9528879" cy="923330"/>
          </a:xfrm>
          <a:prstGeom prst="rect">
            <a:avLst/>
          </a:prstGeom>
          <a:noFill/>
        </p:spPr>
        <p:txBody>
          <a:bodyPr wrap="square" rtlCol="0">
            <a:spAutoFit/>
          </a:bodyPr>
          <a:lstStyle/>
          <a:p>
            <a:r>
              <a:rPr kumimoji="1" lang="ja-JP" altLang="en-US" b="1" dirty="0">
                <a:solidFill>
                  <a:srgbClr val="0070C0"/>
                </a:solidFill>
              </a:rPr>
              <a:t>常にフロントやロビー全体に</a:t>
            </a:r>
            <a:r>
              <a:rPr kumimoji="1" lang="ja-JP" altLang="en-US" b="1" dirty="0">
                <a:solidFill>
                  <a:srgbClr val="FF0000"/>
                </a:solidFill>
              </a:rPr>
              <a:t>（　　）</a:t>
            </a:r>
            <a:r>
              <a:rPr kumimoji="1" lang="ja-JP" altLang="en-US" b="1" dirty="0">
                <a:solidFill>
                  <a:srgbClr val="0070C0"/>
                </a:solidFill>
              </a:rPr>
              <a:t>配りや</a:t>
            </a:r>
            <a:r>
              <a:rPr kumimoji="1" lang="ja-JP" altLang="en-US" b="1" dirty="0">
                <a:solidFill>
                  <a:srgbClr val="FF0000"/>
                </a:solidFill>
              </a:rPr>
              <a:t>（　　）</a:t>
            </a:r>
            <a:r>
              <a:rPr kumimoji="1" lang="ja-JP" altLang="en-US" b="1" dirty="0">
                <a:solidFill>
                  <a:srgbClr val="0070C0"/>
                </a:solidFill>
              </a:rPr>
              <a:t>配りをします。</a:t>
            </a:r>
            <a:endParaRPr kumimoji="1" lang="en-US" altLang="ja-JP" b="1" dirty="0">
              <a:solidFill>
                <a:srgbClr val="0070C0"/>
              </a:solidFill>
            </a:endParaRPr>
          </a:p>
          <a:p>
            <a:r>
              <a:rPr kumimoji="1" lang="ja-JP" altLang="en-US" b="1" dirty="0">
                <a:solidFill>
                  <a:srgbClr val="0070C0"/>
                </a:solidFill>
              </a:rPr>
              <a:t>フロントが「フロント・オフィス」と呼ばれるのに対し、ベルマンは「フロント・サービス」と呼ばれ、フロントとの連携が大切です。</a:t>
            </a:r>
            <a:endParaRPr kumimoji="1" lang="en-US" altLang="ja-JP" b="1" dirty="0">
              <a:solidFill>
                <a:srgbClr val="0070C0"/>
              </a:solidFill>
            </a:endParaRPr>
          </a:p>
        </p:txBody>
      </p:sp>
      <p:pic>
        <p:nvPicPr>
          <p:cNvPr id="1028" name="Picture 4" descr="undefined">
            <a:extLst>
              <a:ext uri="{FF2B5EF4-FFF2-40B4-BE49-F238E27FC236}">
                <a16:creationId xmlns:a16="http://schemas.microsoft.com/office/drawing/2014/main" id="{F2C013E7-A980-F263-53F2-66F34DF120B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37063" y="2059708"/>
            <a:ext cx="1275114" cy="271087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C1B6B3F6-B218-AC80-2B35-9DA7FE872375}"/>
              </a:ext>
            </a:extLst>
          </p:cNvPr>
          <p:cNvSpPr txBox="1"/>
          <p:nvPr/>
        </p:nvSpPr>
        <p:spPr>
          <a:xfrm>
            <a:off x="87744" y="6322413"/>
            <a:ext cx="6216072" cy="261610"/>
          </a:xfrm>
          <a:prstGeom prst="rect">
            <a:avLst/>
          </a:prstGeom>
          <a:noFill/>
        </p:spPr>
        <p:txBody>
          <a:bodyPr wrap="square">
            <a:spAutoFit/>
          </a:bodyPr>
          <a:lstStyle/>
          <a:p>
            <a:r>
              <a:rPr lang="ja-JP" altLang="en-US" sz="1100" dirty="0"/>
              <a:t>使用した画像：https://en.wikipedia.org/wiki/Bell-boy_hat</a:t>
            </a:r>
          </a:p>
        </p:txBody>
      </p:sp>
      <p:pic>
        <p:nvPicPr>
          <p:cNvPr id="2050" name="Picture 2">
            <a:extLst>
              <a:ext uri="{FF2B5EF4-FFF2-40B4-BE49-F238E27FC236}">
                <a16:creationId xmlns:a16="http://schemas.microsoft.com/office/drawing/2014/main" id="{EA7F2FB4-8D6F-55C7-ADBE-6A13F30F657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36381" y="5107709"/>
            <a:ext cx="1572636" cy="157263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DB21FBB6-DCFC-5835-3213-24DCF034760F}"/>
              </a:ext>
            </a:extLst>
          </p:cNvPr>
          <p:cNvSpPr txBox="1"/>
          <p:nvPr/>
        </p:nvSpPr>
        <p:spPr>
          <a:xfrm>
            <a:off x="92364" y="6587153"/>
            <a:ext cx="6677891" cy="261610"/>
          </a:xfrm>
          <a:prstGeom prst="rect">
            <a:avLst/>
          </a:prstGeom>
          <a:noFill/>
        </p:spPr>
        <p:txBody>
          <a:bodyPr wrap="square" rtlCol="0">
            <a:spAutoFit/>
          </a:bodyPr>
          <a:lstStyle/>
          <a:p>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職業紹介動画：厚生労働省　職業情報提供サイト（日本版</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O-NET</a:t>
            </a:r>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　</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https://shigoto.mhlw.go.jp/</a:t>
            </a:r>
            <a:endPar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88185FCA-A3AC-FCB9-251D-8B6AEB113B6C}"/>
              </a:ext>
            </a:extLst>
          </p:cNvPr>
          <p:cNvSpPr txBox="1"/>
          <p:nvPr/>
        </p:nvSpPr>
        <p:spPr>
          <a:xfrm>
            <a:off x="6713174" y="6596390"/>
            <a:ext cx="4924645" cy="261610"/>
          </a:xfrm>
          <a:prstGeom prst="rect">
            <a:avLst/>
          </a:prstGeom>
          <a:noFill/>
        </p:spPr>
        <p:txBody>
          <a:bodyPr wrap="square" rtlCol="0">
            <a:spAutoFit/>
          </a:bodyPr>
          <a:lstStyle/>
          <a:p>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動画の視聴は通信料がかかります。</a:t>
            </a:r>
            <a:r>
              <a:rPr kumimoji="1" lang="en-US" altLang="ja-JP" sz="1050" dirty="0">
                <a:solidFill>
                  <a:srgbClr val="FF0000"/>
                </a:solidFill>
                <a:latin typeface="UD デジタル 教科書体 NP-B" panose="02020700000000000000" pitchFamily="18" charset="-128"/>
                <a:ea typeface="UD デジタル 教科書体 NP-B" panose="02020700000000000000" pitchFamily="18" charset="-128"/>
              </a:rPr>
              <a:t>wi-fi</a:t>
            </a:r>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環境のある場所で視聴してください。</a:t>
            </a:r>
          </a:p>
        </p:txBody>
      </p:sp>
      <p:sp>
        <p:nvSpPr>
          <p:cNvPr id="9" name="テキスト ボックス 8">
            <a:extLst>
              <a:ext uri="{FF2B5EF4-FFF2-40B4-BE49-F238E27FC236}">
                <a16:creationId xmlns:a16="http://schemas.microsoft.com/office/drawing/2014/main" id="{A583C315-E2BA-2A8F-5A12-314739ADB855}"/>
              </a:ext>
            </a:extLst>
          </p:cNvPr>
          <p:cNvSpPr txBox="1"/>
          <p:nvPr/>
        </p:nvSpPr>
        <p:spPr>
          <a:xfrm>
            <a:off x="4126584" y="5165045"/>
            <a:ext cx="407709" cy="369332"/>
          </a:xfrm>
          <a:prstGeom prst="rect">
            <a:avLst/>
          </a:prstGeom>
          <a:noFill/>
        </p:spPr>
        <p:txBody>
          <a:bodyPr wrap="square">
            <a:spAutoFit/>
          </a:bodyPr>
          <a:lstStyle/>
          <a:p>
            <a:r>
              <a:rPr kumimoji="1" lang="ja-JP" altLang="en-US" b="1" dirty="0">
                <a:solidFill>
                  <a:srgbClr val="FF0000"/>
                </a:solidFill>
              </a:rPr>
              <a:t>目</a:t>
            </a:r>
            <a:endParaRPr lang="ja-JP" altLang="en-US" dirty="0"/>
          </a:p>
        </p:txBody>
      </p:sp>
      <p:sp>
        <p:nvSpPr>
          <p:cNvPr id="12" name="テキスト ボックス 11">
            <a:extLst>
              <a:ext uri="{FF2B5EF4-FFF2-40B4-BE49-F238E27FC236}">
                <a16:creationId xmlns:a16="http://schemas.microsoft.com/office/drawing/2014/main" id="{61C7C561-F2F7-B4F5-B124-BD4AA480369D}"/>
              </a:ext>
            </a:extLst>
          </p:cNvPr>
          <p:cNvSpPr txBox="1"/>
          <p:nvPr/>
        </p:nvSpPr>
        <p:spPr>
          <a:xfrm>
            <a:off x="5738567" y="5155619"/>
            <a:ext cx="417136" cy="369332"/>
          </a:xfrm>
          <a:prstGeom prst="rect">
            <a:avLst/>
          </a:prstGeom>
          <a:noFill/>
        </p:spPr>
        <p:txBody>
          <a:bodyPr wrap="square">
            <a:spAutoFit/>
          </a:bodyPr>
          <a:lstStyle/>
          <a:p>
            <a:r>
              <a:rPr kumimoji="1" lang="ja-JP" altLang="en-US" b="1" dirty="0">
                <a:solidFill>
                  <a:srgbClr val="FF0000"/>
                </a:solidFill>
              </a:rPr>
              <a:t>気</a:t>
            </a:r>
            <a:endParaRPr lang="ja-JP" altLang="en-US" dirty="0"/>
          </a:p>
        </p:txBody>
      </p:sp>
    </p:spTree>
    <p:extLst>
      <p:ext uri="{BB962C8B-B14F-4D97-AF65-F5344CB8AC3E}">
        <p14:creationId xmlns:p14="http://schemas.microsoft.com/office/powerpoint/2010/main" val="278853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4" grpId="0"/>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57BE8C-42D5-0D40-2854-ED986495FF59}"/>
              </a:ext>
            </a:extLst>
          </p:cNvPr>
          <p:cNvSpPr txBox="1"/>
          <p:nvPr/>
        </p:nvSpPr>
        <p:spPr>
          <a:xfrm flipH="1">
            <a:off x="729670" y="378691"/>
            <a:ext cx="4895273"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宿泊</a:t>
            </a:r>
          </a:p>
        </p:txBody>
      </p:sp>
      <p:sp>
        <p:nvSpPr>
          <p:cNvPr id="8" name="テキスト ボックス 7">
            <a:extLst>
              <a:ext uri="{FF2B5EF4-FFF2-40B4-BE49-F238E27FC236}">
                <a16:creationId xmlns:a16="http://schemas.microsoft.com/office/drawing/2014/main" id="{04C5DF77-82B8-EFB2-02E0-B6B99C50EE2A}"/>
              </a:ext>
            </a:extLst>
          </p:cNvPr>
          <p:cNvSpPr txBox="1"/>
          <p:nvPr/>
        </p:nvSpPr>
        <p:spPr>
          <a:xfrm>
            <a:off x="2429164" y="674253"/>
            <a:ext cx="4108817" cy="369332"/>
          </a:xfrm>
          <a:prstGeom prst="rect">
            <a:avLst/>
          </a:prstGeom>
          <a:noFill/>
        </p:spPr>
        <p:txBody>
          <a:bodyPr wrap="none" rtlCol="0">
            <a:spAutoFit/>
          </a:bodyPr>
          <a:lstStyle/>
          <a:p>
            <a:r>
              <a:rPr kumimoji="1" lang="ja-JP" altLang="en-US" dirty="0"/>
              <a:t>客室の予約受付や管理、お客様の対応</a:t>
            </a:r>
          </a:p>
        </p:txBody>
      </p:sp>
      <p:sp>
        <p:nvSpPr>
          <p:cNvPr id="11" name="テキスト ボックス 10">
            <a:extLst>
              <a:ext uri="{FF2B5EF4-FFF2-40B4-BE49-F238E27FC236}">
                <a16:creationId xmlns:a16="http://schemas.microsoft.com/office/drawing/2014/main" id="{74B45DAD-CE14-9A9D-F59B-52F2700CC55B}"/>
              </a:ext>
            </a:extLst>
          </p:cNvPr>
          <p:cNvSpPr txBox="1"/>
          <p:nvPr/>
        </p:nvSpPr>
        <p:spPr>
          <a:xfrm flipH="1">
            <a:off x="1634833" y="1487054"/>
            <a:ext cx="9910622"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フロント</a:t>
            </a:r>
            <a:r>
              <a:rPr kumimoji="1" lang="en-US" altLang="ja-JP" sz="2000" dirty="0">
                <a:latin typeface="UD デジタル 教科書体 NP-B" panose="02020700000000000000" pitchFamily="18" charset="-128"/>
                <a:ea typeface="UD デジタル 教科書体 NP-B" panose="02020700000000000000" pitchFamily="18" charset="-128"/>
              </a:rPr>
              <a:t>[Front</a:t>
            </a:r>
            <a:r>
              <a:rPr lang="ja-JP" altLang="en-US" sz="2000" dirty="0">
                <a:latin typeface="UD デジタル 教科書体 NP-B" panose="02020700000000000000" pitchFamily="18" charset="-128"/>
                <a:ea typeface="UD デジタル 教科書体 NP-B" panose="02020700000000000000" pitchFamily="18" charset="-128"/>
              </a:rPr>
              <a:t> </a:t>
            </a:r>
            <a:r>
              <a:rPr kumimoji="1" lang="en-US" altLang="ja-JP" sz="2000" dirty="0">
                <a:latin typeface="UD デジタル 教科書体 NP-B" panose="02020700000000000000" pitchFamily="18" charset="-128"/>
                <a:ea typeface="UD デジタル 教科書体 NP-B" panose="02020700000000000000" pitchFamily="18" charset="-128"/>
              </a:rPr>
              <a:t>office]</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828DCC8A-1072-A536-2099-E7B72F6FD732}"/>
              </a:ext>
            </a:extLst>
          </p:cNvPr>
          <p:cNvSpPr txBox="1"/>
          <p:nvPr/>
        </p:nvSpPr>
        <p:spPr>
          <a:xfrm>
            <a:off x="4387274" y="2410690"/>
            <a:ext cx="7109639" cy="369332"/>
          </a:xfrm>
          <a:prstGeom prst="rect">
            <a:avLst/>
          </a:prstGeom>
          <a:noFill/>
        </p:spPr>
        <p:txBody>
          <a:bodyPr wrap="none" rtlCol="0">
            <a:spAutoFit/>
          </a:bodyPr>
          <a:lstStyle/>
          <a:p>
            <a:r>
              <a:rPr kumimoji="1" lang="ja-JP" altLang="en-US" dirty="0"/>
              <a:t>ゲストのチェックイン、チェックアウトの手続き（レセプション）</a:t>
            </a:r>
          </a:p>
        </p:txBody>
      </p:sp>
      <p:sp>
        <p:nvSpPr>
          <p:cNvPr id="14" name="テキスト ボックス 13">
            <a:extLst>
              <a:ext uri="{FF2B5EF4-FFF2-40B4-BE49-F238E27FC236}">
                <a16:creationId xmlns:a16="http://schemas.microsoft.com/office/drawing/2014/main" id="{9B9BC9A8-F75D-B6F7-019B-520B52B43C9E}"/>
              </a:ext>
            </a:extLst>
          </p:cNvPr>
          <p:cNvSpPr txBox="1"/>
          <p:nvPr/>
        </p:nvSpPr>
        <p:spPr>
          <a:xfrm>
            <a:off x="4387274" y="2975631"/>
            <a:ext cx="6186309" cy="369332"/>
          </a:xfrm>
          <a:prstGeom prst="rect">
            <a:avLst/>
          </a:prstGeom>
          <a:noFill/>
        </p:spPr>
        <p:txBody>
          <a:bodyPr wrap="none" rtlCol="0">
            <a:spAutoFit/>
          </a:bodyPr>
          <a:lstStyle/>
          <a:p>
            <a:r>
              <a:rPr kumimoji="1" lang="ja-JP" altLang="en-US" dirty="0"/>
              <a:t>宿泊予約受付・管理、客室の割り当て（リザベーション）</a:t>
            </a:r>
          </a:p>
        </p:txBody>
      </p:sp>
      <p:sp>
        <p:nvSpPr>
          <p:cNvPr id="15" name="テキスト ボックス 14">
            <a:extLst>
              <a:ext uri="{FF2B5EF4-FFF2-40B4-BE49-F238E27FC236}">
                <a16:creationId xmlns:a16="http://schemas.microsoft.com/office/drawing/2014/main" id="{3A844B95-E471-C206-C181-D3BDA157882C}"/>
              </a:ext>
            </a:extLst>
          </p:cNvPr>
          <p:cNvSpPr txBox="1"/>
          <p:nvPr/>
        </p:nvSpPr>
        <p:spPr>
          <a:xfrm>
            <a:off x="4387274" y="3519053"/>
            <a:ext cx="6878806" cy="369332"/>
          </a:xfrm>
          <a:prstGeom prst="rect">
            <a:avLst/>
          </a:prstGeom>
          <a:noFill/>
        </p:spPr>
        <p:txBody>
          <a:bodyPr wrap="none" rtlCol="0">
            <a:spAutoFit/>
          </a:bodyPr>
          <a:lstStyle/>
          <a:p>
            <a:r>
              <a:rPr kumimoji="1" lang="ja-JP" altLang="en-US" dirty="0"/>
              <a:t>ゲストへのリクエスト対応や情報提供（インフォメーション）</a:t>
            </a:r>
          </a:p>
        </p:txBody>
      </p:sp>
      <p:sp>
        <p:nvSpPr>
          <p:cNvPr id="18" name="テキスト ボックス 17">
            <a:extLst>
              <a:ext uri="{FF2B5EF4-FFF2-40B4-BE49-F238E27FC236}">
                <a16:creationId xmlns:a16="http://schemas.microsoft.com/office/drawing/2014/main" id="{1AC8B1DA-FBD4-CCB3-CE59-6976FF051650}"/>
              </a:ext>
            </a:extLst>
          </p:cNvPr>
          <p:cNvSpPr txBox="1"/>
          <p:nvPr/>
        </p:nvSpPr>
        <p:spPr>
          <a:xfrm>
            <a:off x="4387274" y="4008580"/>
            <a:ext cx="2492990" cy="369332"/>
          </a:xfrm>
          <a:prstGeom prst="rect">
            <a:avLst/>
          </a:prstGeom>
          <a:noFill/>
        </p:spPr>
        <p:txBody>
          <a:bodyPr wrap="none" rtlCol="0">
            <a:spAutoFit/>
          </a:bodyPr>
          <a:lstStyle/>
          <a:p>
            <a:r>
              <a:rPr kumimoji="1" lang="ja-JP" altLang="en-US" dirty="0"/>
              <a:t>会計（キャッシャー）</a:t>
            </a:r>
          </a:p>
        </p:txBody>
      </p:sp>
      <p:sp>
        <p:nvSpPr>
          <p:cNvPr id="4" name="テキスト ボックス 3">
            <a:extLst>
              <a:ext uri="{FF2B5EF4-FFF2-40B4-BE49-F238E27FC236}">
                <a16:creationId xmlns:a16="http://schemas.microsoft.com/office/drawing/2014/main" id="{B0BA19B6-3979-BCC2-D515-1B7B79A13CA9}"/>
              </a:ext>
            </a:extLst>
          </p:cNvPr>
          <p:cNvSpPr txBox="1"/>
          <p:nvPr/>
        </p:nvSpPr>
        <p:spPr>
          <a:xfrm>
            <a:off x="4387274" y="4544289"/>
            <a:ext cx="4339650" cy="369332"/>
          </a:xfrm>
          <a:prstGeom prst="rect">
            <a:avLst/>
          </a:prstGeom>
          <a:noFill/>
        </p:spPr>
        <p:txBody>
          <a:bodyPr wrap="none" rtlCol="0">
            <a:spAutoFit/>
          </a:bodyPr>
          <a:lstStyle/>
          <a:p>
            <a:r>
              <a:rPr kumimoji="1" lang="ja-JP" altLang="en-US" dirty="0"/>
              <a:t>ベルマン・ハウスキーパーなどとの連携</a:t>
            </a:r>
          </a:p>
        </p:txBody>
      </p:sp>
      <p:pic>
        <p:nvPicPr>
          <p:cNvPr id="3074" name="Picture 2">
            <a:extLst>
              <a:ext uri="{FF2B5EF4-FFF2-40B4-BE49-F238E27FC236}">
                <a16:creationId xmlns:a16="http://schemas.microsoft.com/office/drawing/2014/main" id="{C65A17BD-1491-E504-931A-7F1BAD109DD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5054" y="2419927"/>
            <a:ext cx="3465804" cy="230909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3C85FAC2-CF95-85F9-E97F-E75F162F8DCA}"/>
              </a:ext>
            </a:extLst>
          </p:cNvPr>
          <p:cNvSpPr txBox="1"/>
          <p:nvPr/>
        </p:nvSpPr>
        <p:spPr>
          <a:xfrm>
            <a:off x="92364" y="6388609"/>
            <a:ext cx="7952509" cy="246221"/>
          </a:xfrm>
          <a:prstGeom prst="rect">
            <a:avLst/>
          </a:prstGeom>
          <a:noFill/>
        </p:spPr>
        <p:txBody>
          <a:bodyPr wrap="square">
            <a:spAutoFit/>
          </a:bodyPr>
          <a:lstStyle/>
          <a:p>
            <a:r>
              <a:rPr lang="ja-JP" altLang="en-US" sz="1000" dirty="0"/>
              <a:t>使用した画像：https://commons.wikimedia.org/wiki/File:Hotel_Front_Desk_JW_Marriott_Hotel_New_Orleans_2012.jpg</a:t>
            </a:r>
          </a:p>
        </p:txBody>
      </p:sp>
      <p:sp>
        <p:nvSpPr>
          <p:cNvPr id="3" name="テキスト ボックス 2">
            <a:extLst>
              <a:ext uri="{FF2B5EF4-FFF2-40B4-BE49-F238E27FC236}">
                <a16:creationId xmlns:a16="http://schemas.microsoft.com/office/drawing/2014/main" id="{851B8EAA-FFC4-948F-86B1-32D3091DE6ED}"/>
              </a:ext>
            </a:extLst>
          </p:cNvPr>
          <p:cNvSpPr txBox="1"/>
          <p:nvPr/>
        </p:nvSpPr>
        <p:spPr>
          <a:xfrm>
            <a:off x="527997" y="5198547"/>
            <a:ext cx="9528879" cy="923330"/>
          </a:xfrm>
          <a:prstGeom prst="rect">
            <a:avLst/>
          </a:prstGeom>
          <a:noFill/>
        </p:spPr>
        <p:txBody>
          <a:bodyPr wrap="square" rtlCol="0">
            <a:spAutoFit/>
          </a:bodyPr>
          <a:lstStyle/>
          <a:p>
            <a:r>
              <a:rPr kumimoji="1" lang="ja-JP" altLang="en-US" b="1" dirty="0">
                <a:solidFill>
                  <a:srgbClr val="0070C0"/>
                </a:solidFill>
              </a:rPr>
              <a:t>ホテル全体のコントロール・センターの役割を担っています。</a:t>
            </a:r>
            <a:endParaRPr kumimoji="1" lang="en-US" altLang="ja-JP" b="1" dirty="0">
              <a:solidFill>
                <a:srgbClr val="0070C0"/>
              </a:solidFill>
            </a:endParaRPr>
          </a:p>
          <a:p>
            <a:r>
              <a:rPr kumimoji="1" lang="ja-JP" altLang="en-US" b="1" dirty="0">
                <a:solidFill>
                  <a:srgbClr val="0070C0"/>
                </a:solidFill>
              </a:rPr>
              <a:t>中小ホテルでは一人で全ての業務をこなすため、多忙な部門でもあります。ホテル全般の知識と忙しい中、笑顔を絶やさない</a:t>
            </a:r>
            <a:r>
              <a:rPr kumimoji="1" lang="ja-JP" altLang="en-US" b="1" dirty="0">
                <a:solidFill>
                  <a:srgbClr val="FF0000"/>
                </a:solidFill>
              </a:rPr>
              <a:t>（　　　）</a:t>
            </a:r>
            <a:r>
              <a:rPr kumimoji="1" lang="ja-JP" altLang="en-US" b="1" dirty="0">
                <a:solidFill>
                  <a:srgbClr val="0070C0"/>
                </a:solidFill>
              </a:rPr>
              <a:t>が求められます。</a:t>
            </a:r>
            <a:endParaRPr kumimoji="1" lang="en-US" altLang="ja-JP" b="1" dirty="0">
              <a:solidFill>
                <a:srgbClr val="0070C0"/>
              </a:solidFill>
            </a:endParaRPr>
          </a:p>
        </p:txBody>
      </p:sp>
      <p:sp>
        <p:nvSpPr>
          <p:cNvPr id="5" name="テキスト ボックス 4">
            <a:extLst>
              <a:ext uri="{FF2B5EF4-FFF2-40B4-BE49-F238E27FC236}">
                <a16:creationId xmlns:a16="http://schemas.microsoft.com/office/drawing/2014/main" id="{E96D3E77-4394-B27B-FBA3-BE4B29583CB9}"/>
              </a:ext>
            </a:extLst>
          </p:cNvPr>
          <p:cNvSpPr txBox="1"/>
          <p:nvPr/>
        </p:nvSpPr>
        <p:spPr>
          <a:xfrm>
            <a:off x="92364" y="6587153"/>
            <a:ext cx="6677891" cy="261610"/>
          </a:xfrm>
          <a:prstGeom prst="rect">
            <a:avLst/>
          </a:prstGeom>
          <a:noFill/>
        </p:spPr>
        <p:txBody>
          <a:bodyPr wrap="square" rtlCol="0">
            <a:spAutoFit/>
          </a:bodyPr>
          <a:lstStyle/>
          <a:p>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職業紹介動画：厚生労働省　職業情報提供サイト（日本版</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O-NET</a:t>
            </a:r>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　</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https://shigoto.mhlw.go.jp/</a:t>
            </a:r>
            <a:endPar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a:extLst>
              <a:ext uri="{FF2B5EF4-FFF2-40B4-BE49-F238E27FC236}">
                <a16:creationId xmlns:a16="http://schemas.microsoft.com/office/drawing/2014/main" id="{93569351-EFBC-9DE4-FC88-06387023E196}"/>
              </a:ext>
            </a:extLst>
          </p:cNvPr>
          <p:cNvSpPr txBox="1"/>
          <p:nvPr/>
        </p:nvSpPr>
        <p:spPr>
          <a:xfrm>
            <a:off x="6713174" y="6596390"/>
            <a:ext cx="4924645" cy="261610"/>
          </a:xfrm>
          <a:prstGeom prst="rect">
            <a:avLst/>
          </a:prstGeom>
          <a:noFill/>
        </p:spPr>
        <p:txBody>
          <a:bodyPr wrap="square" rtlCol="0">
            <a:spAutoFit/>
          </a:bodyPr>
          <a:lstStyle/>
          <a:p>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動画の視聴は通信料がかかります。</a:t>
            </a:r>
            <a:r>
              <a:rPr kumimoji="1" lang="en-US" altLang="ja-JP" sz="1050" dirty="0">
                <a:solidFill>
                  <a:srgbClr val="FF0000"/>
                </a:solidFill>
                <a:latin typeface="UD デジタル 教科書体 NP-B" panose="02020700000000000000" pitchFamily="18" charset="-128"/>
                <a:ea typeface="UD デジタル 教科書体 NP-B" panose="02020700000000000000" pitchFamily="18" charset="-128"/>
              </a:rPr>
              <a:t>wi-fi</a:t>
            </a:r>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環境のある場所で視聴してください。</a:t>
            </a:r>
          </a:p>
        </p:txBody>
      </p:sp>
      <p:pic>
        <p:nvPicPr>
          <p:cNvPr id="1026" name="Picture 2">
            <a:extLst>
              <a:ext uri="{FF2B5EF4-FFF2-40B4-BE49-F238E27FC236}">
                <a16:creationId xmlns:a16="http://schemas.microsoft.com/office/drawing/2014/main" id="{B2202A9C-7737-DC7A-5375-D9CEBFEEA05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73894" y="4913745"/>
            <a:ext cx="1535690" cy="153569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5D10BA49-3065-7852-8A86-5B25CF2F1C91}"/>
              </a:ext>
            </a:extLst>
          </p:cNvPr>
          <p:cNvSpPr txBox="1"/>
          <p:nvPr/>
        </p:nvSpPr>
        <p:spPr>
          <a:xfrm>
            <a:off x="4546077" y="5758934"/>
            <a:ext cx="742360" cy="369332"/>
          </a:xfrm>
          <a:prstGeom prst="rect">
            <a:avLst/>
          </a:prstGeom>
          <a:noFill/>
        </p:spPr>
        <p:txBody>
          <a:bodyPr wrap="square">
            <a:spAutoFit/>
          </a:bodyPr>
          <a:lstStyle/>
          <a:p>
            <a:r>
              <a:rPr kumimoji="1" lang="ja-JP" altLang="en-US" b="1" dirty="0">
                <a:solidFill>
                  <a:srgbClr val="FF0000"/>
                </a:solidFill>
              </a:rPr>
              <a:t>体力</a:t>
            </a:r>
            <a:endParaRPr lang="ja-JP" altLang="en-US" dirty="0"/>
          </a:p>
        </p:txBody>
      </p:sp>
    </p:spTree>
    <p:extLst>
      <p:ext uri="{BB962C8B-B14F-4D97-AF65-F5344CB8AC3E}">
        <p14:creationId xmlns:p14="http://schemas.microsoft.com/office/powerpoint/2010/main" val="61284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4" grpId="0"/>
      <p:bldP spid="3"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57BE8C-42D5-0D40-2854-ED986495FF59}"/>
              </a:ext>
            </a:extLst>
          </p:cNvPr>
          <p:cNvSpPr txBox="1"/>
          <p:nvPr/>
        </p:nvSpPr>
        <p:spPr>
          <a:xfrm flipH="1">
            <a:off x="729670" y="378691"/>
            <a:ext cx="4895273"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宿泊</a:t>
            </a:r>
          </a:p>
        </p:txBody>
      </p:sp>
      <p:sp>
        <p:nvSpPr>
          <p:cNvPr id="8" name="テキスト ボックス 7">
            <a:extLst>
              <a:ext uri="{FF2B5EF4-FFF2-40B4-BE49-F238E27FC236}">
                <a16:creationId xmlns:a16="http://schemas.microsoft.com/office/drawing/2014/main" id="{04C5DF77-82B8-EFB2-02E0-B6B99C50EE2A}"/>
              </a:ext>
            </a:extLst>
          </p:cNvPr>
          <p:cNvSpPr txBox="1"/>
          <p:nvPr/>
        </p:nvSpPr>
        <p:spPr>
          <a:xfrm>
            <a:off x="2429164" y="674253"/>
            <a:ext cx="4108817" cy="369332"/>
          </a:xfrm>
          <a:prstGeom prst="rect">
            <a:avLst/>
          </a:prstGeom>
          <a:noFill/>
        </p:spPr>
        <p:txBody>
          <a:bodyPr wrap="none" rtlCol="0">
            <a:spAutoFit/>
          </a:bodyPr>
          <a:lstStyle/>
          <a:p>
            <a:r>
              <a:rPr kumimoji="1" lang="ja-JP" altLang="en-US" dirty="0"/>
              <a:t>客室の予約受付や管理、お客様の対応</a:t>
            </a:r>
          </a:p>
        </p:txBody>
      </p:sp>
      <p:sp>
        <p:nvSpPr>
          <p:cNvPr id="11" name="テキスト ボックス 10">
            <a:extLst>
              <a:ext uri="{FF2B5EF4-FFF2-40B4-BE49-F238E27FC236}">
                <a16:creationId xmlns:a16="http://schemas.microsoft.com/office/drawing/2014/main" id="{74B45DAD-CE14-9A9D-F59B-52F2700CC55B}"/>
              </a:ext>
            </a:extLst>
          </p:cNvPr>
          <p:cNvSpPr txBox="1"/>
          <p:nvPr/>
        </p:nvSpPr>
        <p:spPr>
          <a:xfrm flipH="1">
            <a:off x="1634833" y="1487054"/>
            <a:ext cx="9910622"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コンシェルジュ</a:t>
            </a:r>
            <a:r>
              <a:rPr kumimoji="1" lang="en-US" altLang="ja-JP" sz="2000" dirty="0">
                <a:latin typeface="UD デジタル 教科書体 NP-B" panose="02020700000000000000" pitchFamily="18" charset="-128"/>
                <a:ea typeface="UD デジタル 教科書体 NP-B" panose="02020700000000000000" pitchFamily="18" charset="-128"/>
              </a:rPr>
              <a:t>[Concierge(</a:t>
            </a:r>
            <a:r>
              <a:rPr kumimoji="1" lang="en-US" altLang="ja-JP" sz="2000" dirty="0" err="1">
                <a:latin typeface="UD デジタル 教科書体 NP-B" panose="02020700000000000000" pitchFamily="18" charset="-128"/>
                <a:ea typeface="UD デジタル 教科書体 NP-B" panose="02020700000000000000" pitchFamily="18" charset="-128"/>
              </a:rPr>
              <a:t>fr</a:t>
            </a:r>
            <a:r>
              <a:rPr kumimoji="1" lang="en-US" altLang="ja-JP" sz="2000" dirty="0">
                <a:latin typeface="UD デジタル 教科書体 NP-B" panose="02020700000000000000" pitchFamily="18" charset="-128"/>
                <a:ea typeface="UD デジタル 教科書体 NP-B" panose="02020700000000000000" pitchFamily="18" charset="-128"/>
              </a:rPr>
              <a:t>)/Assistant</a:t>
            </a:r>
            <a:r>
              <a:rPr kumimoji="1" lang="ja-JP" altLang="en-US" sz="2000" dirty="0">
                <a:latin typeface="UD デジタル 教科書体 NP-B" panose="02020700000000000000" pitchFamily="18" charset="-128"/>
                <a:ea typeface="UD デジタル 教科書体 NP-B" panose="02020700000000000000" pitchFamily="18" charset="-128"/>
              </a:rPr>
              <a:t> </a:t>
            </a:r>
            <a:r>
              <a:rPr kumimoji="1" lang="en-US" altLang="ja-JP" sz="2000" dirty="0">
                <a:latin typeface="UD デジタル 教科書体 NP-B" panose="02020700000000000000" pitchFamily="18" charset="-128"/>
                <a:ea typeface="UD デジタル 教科書体 NP-B" panose="02020700000000000000" pitchFamily="18" charset="-128"/>
              </a:rPr>
              <a:t>manager]</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828DCC8A-1072-A536-2099-E7B72F6FD732}"/>
              </a:ext>
            </a:extLst>
          </p:cNvPr>
          <p:cNvSpPr txBox="1"/>
          <p:nvPr/>
        </p:nvSpPr>
        <p:spPr>
          <a:xfrm>
            <a:off x="4387274" y="2410690"/>
            <a:ext cx="6647974" cy="369332"/>
          </a:xfrm>
          <a:prstGeom prst="rect">
            <a:avLst/>
          </a:prstGeom>
          <a:noFill/>
        </p:spPr>
        <p:txBody>
          <a:bodyPr wrap="none" rtlCol="0">
            <a:spAutoFit/>
          </a:bodyPr>
          <a:lstStyle/>
          <a:p>
            <a:r>
              <a:rPr lang="ja-JP" altLang="en-US" dirty="0"/>
              <a:t>フロントやロビーの特設デスクで、利用者の要望に応えます</a:t>
            </a:r>
            <a:endParaRPr kumimoji="1" lang="ja-JP" altLang="en-US" dirty="0"/>
          </a:p>
        </p:txBody>
      </p:sp>
      <p:sp>
        <p:nvSpPr>
          <p:cNvPr id="14" name="テキスト ボックス 13">
            <a:extLst>
              <a:ext uri="{FF2B5EF4-FFF2-40B4-BE49-F238E27FC236}">
                <a16:creationId xmlns:a16="http://schemas.microsoft.com/office/drawing/2014/main" id="{9B9BC9A8-F75D-B6F7-019B-520B52B43C9E}"/>
              </a:ext>
            </a:extLst>
          </p:cNvPr>
          <p:cNvSpPr txBox="1"/>
          <p:nvPr/>
        </p:nvSpPr>
        <p:spPr>
          <a:xfrm>
            <a:off x="4387274" y="3260435"/>
            <a:ext cx="6890326" cy="923330"/>
          </a:xfrm>
          <a:prstGeom prst="rect">
            <a:avLst/>
          </a:prstGeom>
          <a:noFill/>
        </p:spPr>
        <p:txBody>
          <a:bodyPr wrap="square" rtlCol="0">
            <a:spAutoFit/>
          </a:bodyPr>
          <a:lstStyle/>
          <a:p>
            <a:r>
              <a:rPr lang="ja-JP" altLang="en-US" dirty="0"/>
              <a:t>館内の案内から、観光、レストラン、劇場、航空機、船舶、鉄道などの切符手配さらにタクシー、レンタカー、通訳、翻訳、弁護士、医者、などの手配紹介等、広くサービスを提供します</a:t>
            </a:r>
            <a:endParaRPr lang="en-US" altLang="ja-JP" dirty="0"/>
          </a:p>
        </p:txBody>
      </p:sp>
      <p:sp>
        <p:nvSpPr>
          <p:cNvPr id="6" name="テキスト ボックス 5">
            <a:extLst>
              <a:ext uri="{FF2B5EF4-FFF2-40B4-BE49-F238E27FC236}">
                <a16:creationId xmlns:a16="http://schemas.microsoft.com/office/drawing/2014/main" id="{3C85FAC2-CF95-85F9-E97F-E75F162F8DCA}"/>
              </a:ext>
            </a:extLst>
          </p:cNvPr>
          <p:cNvSpPr txBox="1"/>
          <p:nvPr/>
        </p:nvSpPr>
        <p:spPr>
          <a:xfrm>
            <a:off x="110835" y="6581001"/>
            <a:ext cx="9467273" cy="276999"/>
          </a:xfrm>
          <a:prstGeom prst="rect">
            <a:avLst/>
          </a:prstGeom>
          <a:noFill/>
        </p:spPr>
        <p:txBody>
          <a:bodyPr wrap="square">
            <a:spAutoFit/>
          </a:bodyPr>
          <a:lstStyle/>
          <a:p>
            <a:r>
              <a:rPr lang="ja-JP" altLang="en-US" sz="1200" dirty="0">
                <a:hlinkClick r:id="rId2">
                  <a:extLst>
                    <a:ext uri="{A12FA001-AC4F-418D-AE19-62706E023703}">
                      <ahyp:hlinkClr xmlns:ahyp="http://schemas.microsoft.com/office/drawing/2018/hyperlinkcolor" xmlns="" val="tx"/>
                    </a:ext>
                  </a:extLst>
                </a:hlinkClick>
              </a:rPr>
              <a:t>使用した画像：</a:t>
            </a:r>
            <a:r>
              <a:rPr lang="en-US" altLang="ja-JP" sz="1200" dirty="0">
                <a:hlinkClick r:id="rId2">
                  <a:extLst>
                    <a:ext uri="{A12FA001-AC4F-418D-AE19-62706E023703}">
                      <ahyp:hlinkClr xmlns:ahyp="http://schemas.microsoft.com/office/drawing/2018/hyperlinkcolor" xmlns="" val="tx"/>
                    </a:ext>
                  </a:extLst>
                </a:hlinkClick>
              </a:rPr>
              <a:t>https://ja.wikipedia.org/wiki/</a:t>
            </a:r>
            <a:r>
              <a:rPr lang="ja-JP" altLang="en-US" sz="1200" dirty="0"/>
              <a:t>コンシェルジュ</a:t>
            </a:r>
            <a:r>
              <a:rPr lang="en-US" altLang="ja-JP" sz="1200" dirty="0"/>
              <a:t>/</a:t>
            </a:r>
            <a:r>
              <a:rPr lang="ja-JP" altLang="en-US" sz="1200" dirty="0"/>
              <a:t>「日本のホテルロビーに設置されたコンシェルジュデスク」</a:t>
            </a:r>
            <a:endParaRPr lang="en-US" altLang="ja-JP" sz="1200" dirty="0"/>
          </a:p>
        </p:txBody>
      </p:sp>
      <p:pic>
        <p:nvPicPr>
          <p:cNvPr id="5" name="図 4">
            <a:extLst>
              <a:ext uri="{FF2B5EF4-FFF2-40B4-BE49-F238E27FC236}">
                <a16:creationId xmlns:a16="http://schemas.microsoft.com/office/drawing/2014/main" id="{4E638BB4-E9CD-30F7-1241-F3E028A1F85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4783" y="2475345"/>
            <a:ext cx="3772836" cy="2447637"/>
          </a:xfrm>
          <a:prstGeom prst="rect">
            <a:avLst/>
          </a:prstGeom>
        </p:spPr>
      </p:pic>
      <p:sp>
        <p:nvSpPr>
          <p:cNvPr id="3" name="テキスト ボックス 2">
            <a:extLst>
              <a:ext uri="{FF2B5EF4-FFF2-40B4-BE49-F238E27FC236}">
                <a16:creationId xmlns:a16="http://schemas.microsoft.com/office/drawing/2014/main" id="{5A5B2F26-0BC0-D7E4-9D7D-65E43B783BDD}"/>
              </a:ext>
            </a:extLst>
          </p:cNvPr>
          <p:cNvSpPr txBox="1"/>
          <p:nvPr/>
        </p:nvSpPr>
        <p:spPr>
          <a:xfrm>
            <a:off x="1368506" y="5198547"/>
            <a:ext cx="9528879" cy="1200329"/>
          </a:xfrm>
          <a:prstGeom prst="rect">
            <a:avLst/>
          </a:prstGeom>
          <a:noFill/>
        </p:spPr>
        <p:txBody>
          <a:bodyPr wrap="square" rtlCol="0">
            <a:spAutoFit/>
          </a:bodyPr>
          <a:lstStyle/>
          <a:p>
            <a:r>
              <a:rPr kumimoji="1" lang="ja-JP" altLang="en-US" b="1" dirty="0">
                <a:solidFill>
                  <a:srgbClr val="0070C0"/>
                </a:solidFill>
              </a:rPr>
              <a:t>ゲストのリクエストに対してＮｏと言わないのがコンシェルジュ。無理なリクエストの場合、代わりになるものを</a:t>
            </a:r>
            <a:r>
              <a:rPr kumimoji="1" lang="ja-JP" altLang="en-US" b="1" dirty="0">
                <a:solidFill>
                  <a:srgbClr val="FF0000"/>
                </a:solidFill>
              </a:rPr>
              <a:t>（　　　）</a:t>
            </a:r>
            <a:r>
              <a:rPr kumimoji="1" lang="ja-JP" altLang="en-US" b="1" dirty="0">
                <a:solidFill>
                  <a:srgbClr val="0070C0"/>
                </a:solidFill>
              </a:rPr>
              <a:t>するなど柔軟な対応が求められます。</a:t>
            </a:r>
            <a:endParaRPr kumimoji="1" lang="en-US" altLang="ja-JP" b="1" dirty="0">
              <a:solidFill>
                <a:srgbClr val="0070C0"/>
              </a:solidFill>
            </a:endParaRPr>
          </a:p>
          <a:p>
            <a:r>
              <a:rPr kumimoji="1" lang="ja-JP" altLang="en-US" b="1" dirty="0">
                <a:solidFill>
                  <a:srgbClr val="0070C0"/>
                </a:solidFill>
              </a:rPr>
              <a:t>あらゆる要望に応えることができる情報量や人脈、失礼のない対応をするための高いコミュニケーション能力が必要です。</a:t>
            </a:r>
            <a:endParaRPr kumimoji="1" lang="en-US" altLang="ja-JP" b="1" dirty="0">
              <a:solidFill>
                <a:srgbClr val="0070C0"/>
              </a:solidFill>
            </a:endParaRPr>
          </a:p>
        </p:txBody>
      </p:sp>
      <p:sp>
        <p:nvSpPr>
          <p:cNvPr id="7" name="テキスト ボックス 6">
            <a:extLst>
              <a:ext uri="{FF2B5EF4-FFF2-40B4-BE49-F238E27FC236}">
                <a16:creationId xmlns:a16="http://schemas.microsoft.com/office/drawing/2014/main" id="{D30045CA-8CF1-2170-6BA2-9984A378C053}"/>
              </a:ext>
            </a:extLst>
          </p:cNvPr>
          <p:cNvSpPr txBox="1"/>
          <p:nvPr/>
        </p:nvSpPr>
        <p:spPr>
          <a:xfrm>
            <a:off x="4206712" y="5457275"/>
            <a:ext cx="695226" cy="369332"/>
          </a:xfrm>
          <a:prstGeom prst="rect">
            <a:avLst/>
          </a:prstGeom>
          <a:noFill/>
        </p:spPr>
        <p:txBody>
          <a:bodyPr wrap="square">
            <a:spAutoFit/>
          </a:bodyPr>
          <a:lstStyle/>
          <a:p>
            <a:r>
              <a:rPr kumimoji="1" lang="ja-JP" altLang="en-US" b="1" dirty="0">
                <a:solidFill>
                  <a:srgbClr val="FF0000"/>
                </a:solidFill>
              </a:rPr>
              <a:t>提案</a:t>
            </a:r>
            <a:endParaRPr lang="ja-JP" altLang="en-US" dirty="0"/>
          </a:p>
        </p:txBody>
      </p:sp>
    </p:spTree>
    <p:extLst>
      <p:ext uri="{BB962C8B-B14F-4D97-AF65-F5344CB8AC3E}">
        <p14:creationId xmlns:p14="http://schemas.microsoft.com/office/powerpoint/2010/main" val="367904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57BE8C-42D5-0D40-2854-ED986495FF59}"/>
              </a:ext>
            </a:extLst>
          </p:cNvPr>
          <p:cNvSpPr txBox="1"/>
          <p:nvPr/>
        </p:nvSpPr>
        <p:spPr>
          <a:xfrm flipH="1">
            <a:off x="729670" y="378691"/>
            <a:ext cx="4895273"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宿泊</a:t>
            </a:r>
          </a:p>
        </p:txBody>
      </p:sp>
      <p:sp>
        <p:nvSpPr>
          <p:cNvPr id="8" name="テキスト ボックス 7">
            <a:extLst>
              <a:ext uri="{FF2B5EF4-FFF2-40B4-BE49-F238E27FC236}">
                <a16:creationId xmlns:a16="http://schemas.microsoft.com/office/drawing/2014/main" id="{04C5DF77-82B8-EFB2-02E0-B6B99C50EE2A}"/>
              </a:ext>
            </a:extLst>
          </p:cNvPr>
          <p:cNvSpPr txBox="1"/>
          <p:nvPr/>
        </p:nvSpPr>
        <p:spPr>
          <a:xfrm>
            <a:off x="2429164" y="674253"/>
            <a:ext cx="4108817" cy="369332"/>
          </a:xfrm>
          <a:prstGeom prst="rect">
            <a:avLst/>
          </a:prstGeom>
          <a:noFill/>
        </p:spPr>
        <p:txBody>
          <a:bodyPr wrap="none" rtlCol="0">
            <a:spAutoFit/>
          </a:bodyPr>
          <a:lstStyle/>
          <a:p>
            <a:r>
              <a:rPr kumimoji="1" lang="ja-JP" altLang="en-US" dirty="0"/>
              <a:t>客室の予約受付や管理、お客様の対応</a:t>
            </a:r>
          </a:p>
        </p:txBody>
      </p:sp>
      <p:sp>
        <p:nvSpPr>
          <p:cNvPr id="11" name="テキスト ボックス 10">
            <a:extLst>
              <a:ext uri="{FF2B5EF4-FFF2-40B4-BE49-F238E27FC236}">
                <a16:creationId xmlns:a16="http://schemas.microsoft.com/office/drawing/2014/main" id="{74B45DAD-CE14-9A9D-F59B-52F2700CC55B}"/>
              </a:ext>
            </a:extLst>
          </p:cNvPr>
          <p:cNvSpPr txBox="1"/>
          <p:nvPr/>
        </p:nvSpPr>
        <p:spPr>
          <a:xfrm flipH="1">
            <a:off x="1634833" y="1487054"/>
            <a:ext cx="9005458"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ハウスキーパー</a:t>
            </a:r>
            <a:r>
              <a:rPr kumimoji="1" lang="en-US" altLang="ja-JP" sz="2000" dirty="0">
                <a:latin typeface="UD デジタル 教科書体 NP-B" panose="02020700000000000000" pitchFamily="18" charset="-128"/>
                <a:ea typeface="UD デジタル 教科書体 NP-B" panose="02020700000000000000" pitchFamily="18" charset="-128"/>
              </a:rPr>
              <a:t>[Housekeeper]</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828DCC8A-1072-A536-2099-E7B72F6FD732}"/>
              </a:ext>
            </a:extLst>
          </p:cNvPr>
          <p:cNvSpPr txBox="1"/>
          <p:nvPr/>
        </p:nvSpPr>
        <p:spPr>
          <a:xfrm>
            <a:off x="4387274" y="2530763"/>
            <a:ext cx="1107996" cy="369332"/>
          </a:xfrm>
          <a:prstGeom prst="rect">
            <a:avLst/>
          </a:prstGeom>
          <a:noFill/>
        </p:spPr>
        <p:txBody>
          <a:bodyPr wrap="none" rtlCol="0">
            <a:spAutoFit/>
          </a:bodyPr>
          <a:lstStyle/>
          <a:p>
            <a:r>
              <a:rPr kumimoji="1" lang="ja-JP" altLang="en-US" dirty="0"/>
              <a:t>客室清掃</a:t>
            </a:r>
          </a:p>
        </p:txBody>
      </p:sp>
      <p:sp>
        <p:nvSpPr>
          <p:cNvPr id="14" name="テキスト ボックス 13">
            <a:extLst>
              <a:ext uri="{FF2B5EF4-FFF2-40B4-BE49-F238E27FC236}">
                <a16:creationId xmlns:a16="http://schemas.microsoft.com/office/drawing/2014/main" id="{9B9BC9A8-F75D-B6F7-019B-520B52B43C9E}"/>
              </a:ext>
            </a:extLst>
          </p:cNvPr>
          <p:cNvSpPr txBox="1"/>
          <p:nvPr/>
        </p:nvSpPr>
        <p:spPr>
          <a:xfrm>
            <a:off x="4387274" y="3177308"/>
            <a:ext cx="2031325" cy="369332"/>
          </a:xfrm>
          <a:prstGeom prst="rect">
            <a:avLst/>
          </a:prstGeom>
          <a:noFill/>
        </p:spPr>
        <p:txBody>
          <a:bodyPr wrap="none" rtlCol="0">
            <a:spAutoFit/>
          </a:bodyPr>
          <a:lstStyle/>
          <a:p>
            <a:r>
              <a:rPr kumimoji="1" lang="ja-JP" altLang="en-US" dirty="0"/>
              <a:t>ベッドメイキング</a:t>
            </a:r>
          </a:p>
        </p:txBody>
      </p:sp>
      <p:sp>
        <p:nvSpPr>
          <p:cNvPr id="15" name="テキスト ボックス 14">
            <a:extLst>
              <a:ext uri="{FF2B5EF4-FFF2-40B4-BE49-F238E27FC236}">
                <a16:creationId xmlns:a16="http://schemas.microsoft.com/office/drawing/2014/main" id="{3A844B95-E471-C206-C181-D3BDA157882C}"/>
              </a:ext>
            </a:extLst>
          </p:cNvPr>
          <p:cNvSpPr txBox="1"/>
          <p:nvPr/>
        </p:nvSpPr>
        <p:spPr>
          <a:xfrm>
            <a:off x="4387274" y="3851563"/>
            <a:ext cx="2723823" cy="369332"/>
          </a:xfrm>
          <a:prstGeom prst="rect">
            <a:avLst/>
          </a:prstGeom>
          <a:noFill/>
        </p:spPr>
        <p:txBody>
          <a:bodyPr wrap="none" rtlCol="0">
            <a:spAutoFit/>
          </a:bodyPr>
          <a:lstStyle/>
          <a:p>
            <a:r>
              <a:rPr kumimoji="1" lang="ja-JP" altLang="en-US" dirty="0"/>
              <a:t>設備・備品の管理や貸出</a:t>
            </a:r>
          </a:p>
        </p:txBody>
      </p:sp>
      <p:pic>
        <p:nvPicPr>
          <p:cNvPr id="4" name="図 3">
            <a:extLst>
              <a:ext uri="{FF2B5EF4-FFF2-40B4-BE49-F238E27FC236}">
                <a16:creationId xmlns:a16="http://schemas.microsoft.com/office/drawing/2014/main" id="{ED2063FD-79BB-BAF0-0B39-E712A06E1107}"/>
              </a:ext>
            </a:extLst>
          </p:cNvPr>
          <p:cNvPicPr>
            <a:picLocks noChangeAspect="1"/>
          </p:cNvPicPr>
          <p:nvPr/>
        </p:nvPicPr>
        <p:blipFill>
          <a:blip r:embed="rId2"/>
          <a:stretch>
            <a:fillRect/>
          </a:stretch>
        </p:blipFill>
        <p:spPr>
          <a:xfrm>
            <a:off x="763047" y="2216726"/>
            <a:ext cx="3143935" cy="2323778"/>
          </a:xfrm>
          <a:prstGeom prst="rect">
            <a:avLst/>
          </a:prstGeom>
        </p:spPr>
      </p:pic>
      <p:sp>
        <p:nvSpPr>
          <p:cNvPr id="6" name="テキスト ボックス 5">
            <a:extLst>
              <a:ext uri="{FF2B5EF4-FFF2-40B4-BE49-F238E27FC236}">
                <a16:creationId xmlns:a16="http://schemas.microsoft.com/office/drawing/2014/main" id="{2FF3896F-139D-F231-056F-C0B7932C69F8}"/>
              </a:ext>
            </a:extLst>
          </p:cNvPr>
          <p:cNvSpPr txBox="1"/>
          <p:nvPr/>
        </p:nvSpPr>
        <p:spPr>
          <a:xfrm>
            <a:off x="73891" y="6340825"/>
            <a:ext cx="6096000" cy="276999"/>
          </a:xfrm>
          <a:prstGeom prst="rect">
            <a:avLst/>
          </a:prstGeom>
          <a:noFill/>
        </p:spPr>
        <p:txBody>
          <a:bodyPr wrap="square">
            <a:spAutoFit/>
          </a:bodyPr>
          <a:lstStyle/>
          <a:p>
            <a:r>
              <a:rPr lang="ja-JP" altLang="en-US" sz="1200" dirty="0"/>
              <a:t>使用した画像： http://hospitalitystudy.eu/department-housekeeping/</a:t>
            </a:r>
          </a:p>
        </p:txBody>
      </p:sp>
      <p:sp>
        <p:nvSpPr>
          <p:cNvPr id="7" name="テキスト ボックス 6">
            <a:extLst>
              <a:ext uri="{FF2B5EF4-FFF2-40B4-BE49-F238E27FC236}">
                <a16:creationId xmlns:a16="http://schemas.microsoft.com/office/drawing/2014/main" id="{919D2971-1D5A-8C5F-5EA6-B57998888C88}"/>
              </a:ext>
            </a:extLst>
          </p:cNvPr>
          <p:cNvSpPr txBox="1"/>
          <p:nvPr/>
        </p:nvSpPr>
        <p:spPr>
          <a:xfrm>
            <a:off x="407925" y="4958401"/>
            <a:ext cx="9528879" cy="1200329"/>
          </a:xfrm>
          <a:prstGeom prst="rect">
            <a:avLst/>
          </a:prstGeom>
          <a:noFill/>
        </p:spPr>
        <p:txBody>
          <a:bodyPr wrap="square" rtlCol="0">
            <a:spAutoFit/>
          </a:bodyPr>
          <a:lstStyle/>
          <a:p>
            <a:r>
              <a:rPr kumimoji="1" lang="ja-JP" altLang="en-US" b="1" dirty="0">
                <a:solidFill>
                  <a:srgbClr val="0070C0"/>
                </a:solidFill>
              </a:rPr>
              <a:t>ゲストが快適な滞在をするために、最も基本的かつ重要な商品である「客室」を提供する部門です。客室を使ったゲストの</a:t>
            </a:r>
            <a:r>
              <a:rPr kumimoji="1" lang="ja-JP" altLang="en-US" b="1" dirty="0">
                <a:solidFill>
                  <a:srgbClr val="FF0000"/>
                </a:solidFill>
              </a:rPr>
              <a:t>（　　　）</a:t>
            </a:r>
            <a:r>
              <a:rPr kumimoji="1" lang="ja-JP" altLang="en-US" b="1" dirty="0">
                <a:solidFill>
                  <a:srgbClr val="0070C0"/>
                </a:solidFill>
              </a:rPr>
              <a:t>まで完全に消して提供をします。</a:t>
            </a:r>
            <a:endParaRPr kumimoji="1" lang="en-US" altLang="ja-JP" b="1" dirty="0">
              <a:solidFill>
                <a:srgbClr val="0070C0"/>
              </a:solidFill>
            </a:endParaRPr>
          </a:p>
          <a:p>
            <a:r>
              <a:rPr kumimoji="1" lang="ja-JP" altLang="en-US" b="1" dirty="0">
                <a:solidFill>
                  <a:srgbClr val="0070C0"/>
                </a:solidFill>
              </a:rPr>
              <a:t>チェックアウトからチェックインまでの短い時間や、ゲストが外出しているわずかの間に多くの部屋を仕上げなければならないため、短時間で完璧な仕事が求められます。</a:t>
            </a:r>
            <a:endParaRPr kumimoji="1" lang="en-US" altLang="ja-JP" b="1" dirty="0">
              <a:solidFill>
                <a:srgbClr val="0070C0"/>
              </a:solidFill>
            </a:endParaRPr>
          </a:p>
        </p:txBody>
      </p:sp>
      <p:pic>
        <p:nvPicPr>
          <p:cNvPr id="5122" name="Picture 2">
            <a:extLst>
              <a:ext uri="{FF2B5EF4-FFF2-40B4-BE49-F238E27FC236}">
                <a16:creationId xmlns:a16="http://schemas.microsoft.com/office/drawing/2014/main" id="{7B0F60C0-BB06-D2F8-190C-1433263E370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388600" y="5080000"/>
            <a:ext cx="1481282" cy="148128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46503996-B713-7C09-49EB-18A454772B10}"/>
              </a:ext>
            </a:extLst>
          </p:cNvPr>
          <p:cNvSpPr txBox="1"/>
          <p:nvPr/>
        </p:nvSpPr>
        <p:spPr>
          <a:xfrm>
            <a:off x="92364" y="6587153"/>
            <a:ext cx="6677891" cy="261610"/>
          </a:xfrm>
          <a:prstGeom prst="rect">
            <a:avLst/>
          </a:prstGeom>
          <a:noFill/>
        </p:spPr>
        <p:txBody>
          <a:bodyPr wrap="square" rtlCol="0">
            <a:spAutoFit/>
          </a:bodyPr>
          <a:lstStyle/>
          <a:p>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職業紹介動画：厚生労働省　職業情報提供サイト（日本版</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O-NET</a:t>
            </a:r>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　</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https://shigoto.mhlw.go.jp/</a:t>
            </a:r>
            <a:endPar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89929EFE-3ADB-3E88-2477-E3D61A421330}"/>
              </a:ext>
            </a:extLst>
          </p:cNvPr>
          <p:cNvSpPr txBox="1"/>
          <p:nvPr/>
        </p:nvSpPr>
        <p:spPr>
          <a:xfrm>
            <a:off x="6713174" y="6596390"/>
            <a:ext cx="4924645" cy="261610"/>
          </a:xfrm>
          <a:prstGeom prst="rect">
            <a:avLst/>
          </a:prstGeom>
          <a:noFill/>
        </p:spPr>
        <p:txBody>
          <a:bodyPr wrap="square" rtlCol="0">
            <a:spAutoFit/>
          </a:bodyPr>
          <a:lstStyle/>
          <a:p>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動画の視聴は通信料がかかります。</a:t>
            </a:r>
            <a:r>
              <a:rPr kumimoji="1" lang="en-US" altLang="ja-JP" sz="1050" dirty="0">
                <a:solidFill>
                  <a:srgbClr val="FF0000"/>
                </a:solidFill>
                <a:latin typeface="UD デジタル 教科書体 NP-B" panose="02020700000000000000" pitchFamily="18" charset="-128"/>
                <a:ea typeface="UD デジタル 教科書体 NP-B" panose="02020700000000000000" pitchFamily="18" charset="-128"/>
              </a:rPr>
              <a:t>wi-fi</a:t>
            </a:r>
            <a:r>
              <a:rPr kumimoji="1" lang="ja-JP" altLang="en-US" sz="1050" dirty="0">
                <a:solidFill>
                  <a:srgbClr val="FF0000"/>
                </a:solidFill>
                <a:latin typeface="UD デジタル 教科書体 NP-B" panose="02020700000000000000" pitchFamily="18" charset="-128"/>
                <a:ea typeface="UD デジタル 教科書体 NP-B" panose="02020700000000000000" pitchFamily="18" charset="-128"/>
              </a:rPr>
              <a:t>環境のある場所で視聴してください。</a:t>
            </a:r>
          </a:p>
        </p:txBody>
      </p:sp>
      <p:sp>
        <p:nvSpPr>
          <p:cNvPr id="5" name="テキスト ボックス 4">
            <a:extLst>
              <a:ext uri="{FF2B5EF4-FFF2-40B4-BE49-F238E27FC236}">
                <a16:creationId xmlns:a16="http://schemas.microsoft.com/office/drawing/2014/main" id="{6394B91D-D846-2F8B-A467-95A983E63AAF}"/>
              </a:ext>
            </a:extLst>
          </p:cNvPr>
          <p:cNvSpPr txBox="1"/>
          <p:nvPr/>
        </p:nvSpPr>
        <p:spPr>
          <a:xfrm>
            <a:off x="4197285" y="5240460"/>
            <a:ext cx="732933" cy="369332"/>
          </a:xfrm>
          <a:prstGeom prst="rect">
            <a:avLst/>
          </a:prstGeom>
          <a:noFill/>
        </p:spPr>
        <p:txBody>
          <a:bodyPr wrap="square">
            <a:spAutoFit/>
          </a:bodyPr>
          <a:lstStyle/>
          <a:p>
            <a:r>
              <a:rPr kumimoji="1" lang="ja-JP" altLang="en-US" b="1" dirty="0">
                <a:solidFill>
                  <a:srgbClr val="FF0000"/>
                </a:solidFill>
              </a:rPr>
              <a:t>気配</a:t>
            </a:r>
            <a:endParaRPr lang="ja-JP" altLang="en-US" dirty="0"/>
          </a:p>
        </p:txBody>
      </p:sp>
    </p:spTree>
    <p:extLst>
      <p:ext uri="{BB962C8B-B14F-4D97-AF65-F5344CB8AC3E}">
        <p14:creationId xmlns:p14="http://schemas.microsoft.com/office/powerpoint/2010/main" val="230676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7"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57BE8C-42D5-0D40-2854-ED986495FF59}"/>
              </a:ext>
            </a:extLst>
          </p:cNvPr>
          <p:cNvSpPr txBox="1"/>
          <p:nvPr/>
        </p:nvSpPr>
        <p:spPr>
          <a:xfrm flipH="1">
            <a:off x="729670" y="378691"/>
            <a:ext cx="4895273"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料飲</a:t>
            </a:r>
          </a:p>
        </p:txBody>
      </p:sp>
      <p:sp>
        <p:nvSpPr>
          <p:cNvPr id="11" name="テキスト ボックス 10">
            <a:extLst>
              <a:ext uri="{FF2B5EF4-FFF2-40B4-BE49-F238E27FC236}">
                <a16:creationId xmlns:a16="http://schemas.microsoft.com/office/drawing/2014/main" id="{74B45DAD-CE14-9A9D-F59B-52F2700CC55B}"/>
              </a:ext>
            </a:extLst>
          </p:cNvPr>
          <p:cNvSpPr txBox="1"/>
          <p:nvPr/>
        </p:nvSpPr>
        <p:spPr>
          <a:xfrm flipH="1">
            <a:off x="1634833" y="1487054"/>
            <a:ext cx="8405094"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レセプショニスト</a:t>
            </a:r>
            <a:r>
              <a:rPr kumimoji="1" lang="en-US" altLang="ja-JP" sz="2000" dirty="0">
                <a:latin typeface="UD デジタル 教科書体 NP-B" panose="02020700000000000000" pitchFamily="18" charset="-128"/>
                <a:ea typeface="UD デジタル 教科書体 NP-B" panose="02020700000000000000" pitchFamily="18" charset="-128"/>
              </a:rPr>
              <a:t>[Receptionist]</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828DCC8A-1072-A536-2099-E7B72F6FD732}"/>
              </a:ext>
            </a:extLst>
          </p:cNvPr>
          <p:cNvSpPr txBox="1"/>
          <p:nvPr/>
        </p:nvSpPr>
        <p:spPr>
          <a:xfrm>
            <a:off x="4387274" y="2623126"/>
            <a:ext cx="2723823" cy="369332"/>
          </a:xfrm>
          <a:prstGeom prst="rect">
            <a:avLst/>
          </a:prstGeom>
          <a:noFill/>
        </p:spPr>
        <p:txBody>
          <a:bodyPr wrap="none" rtlCol="0">
            <a:spAutoFit/>
          </a:bodyPr>
          <a:lstStyle/>
          <a:p>
            <a:r>
              <a:rPr kumimoji="1" lang="ja-JP" altLang="en-US" dirty="0"/>
              <a:t>レストランの予約の受付</a:t>
            </a:r>
          </a:p>
        </p:txBody>
      </p:sp>
      <p:sp>
        <p:nvSpPr>
          <p:cNvPr id="14" name="テキスト ボックス 13">
            <a:extLst>
              <a:ext uri="{FF2B5EF4-FFF2-40B4-BE49-F238E27FC236}">
                <a16:creationId xmlns:a16="http://schemas.microsoft.com/office/drawing/2014/main" id="{9B9BC9A8-F75D-B6F7-019B-520B52B43C9E}"/>
              </a:ext>
            </a:extLst>
          </p:cNvPr>
          <p:cNvSpPr txBox="1"/>
          <p:nvPr/>
        </p:nvSpPr>
        <p:spPr>
          <a:xfrm>
            <a:off x="4387274" y="3472871"/>
            <a:ext cx="2954655" cy="369332"/>
          </a:xfrm>
          <a:prstGeom prst="rect">
            <a:avLst/>
          </a:prstGeom>
          <a:noFill/>
        </p:spPr>
        <p:txBody>
          <a:bodyPr wrap="none" rtlCol="0">
            <a:spAutoFit/>
          </a:bodyPr>
          <a:lstStyle/>
          <a:p>
            <a:r>
              <a:rPr kumimoji="1" lang="ja-JP" altLang="en-US" dirty="0"/>
              <a:t>ゲストの出迎え、座席案内</a:t>
            </a:r>
          </a:p>
        </p:txBody>
      </p:sp>
      <p:sp>
        <p:nvSpPr>
          <p:cNvPr id="15" name="テキスト ボックス 14">
            <a:extLst>
              <a:ext uri="{FF2B5EF4-FFF2-40B4-BE49-F238E27FC236}">
                <a16:creationId xmlns:a16="http://schemas.microsoft.com/office/drawing/2014/main" id="{3A844B95-E471-C206-C181-D3BDA157882C}"/>
              </a:ext>
            </a:extLst>
          </p:cNvPr>
          <p:cNvSpPr txBox="1"/>
          <p:nvPr/>
        </p:nvSpPr>
        <p:spPr>
          <a:xfrm>
            <a:off x="4387274" y="4257962"/>
            <a:ext cx="646331" cy="369332"/>
          </a:xfrm>
          <a:prstGeom prst="rect">
            <a:avLst/>
          </a:prstGeom>
          <a:noFill/>
        </p:spPr>
        <p:txBody>
          <a:bodyPr wrap="none" rtlCol="0">
            <a:spAutoFit/>
          </a:bodyPr>
          <a:lstStyle/>
          <a:p>
            <a:r>
              <a:rPr kumimoji="1" lang="ja-JP" altLang="en-US" dirty="0"/>
              <a:t>会計</a:t>
            </a:r>
          </a:p>
        </p:txBody>
      </p:sp>
      <p:sp>
        <p:nvSpPr>
          <p:cNvPr id="3" name="テキスト ボックス 2">
            <a:extLst>
              <a:ext uri="{FF2B5EF4-FFF2-40B4-BE49-F238E27FC236}">
                <a16:creationId xmlns:a16="http://schemas.microsoft.com/office/drawing/2014/main" id="{52D81BCF-3B55-D905-EBCD-682AF2D8CE9B}"/>
              </a:ext>
            </a:extLst>
          </p:cNvPr>
          <p:cNvSpPr txBox="1"/>
          <p:nvPr/>
        </p:nvSpPr>
        <p:spPr>
          <a:xfrm>
            <a:off x="2438400" y="665017"/>
            <a:ext cx="4801314" cy="369332"/>
          </a:xfrm>
          <a:prstGeom prst="rect">
            <a:avLst/>
          </a:prstGeom>
          <a:noFill/>
        </p:spPr>
        <p:txBody>
          <a:bodyPr wrap="none" rtlCol="0">
            <a:spAutoFit/>
          </a:bodyPr>
          <a:lstStyle/>
          <a:p>
            <a:r>
              <a:rPr kumimoji="1" lang="ja-JP" altLang="en-US" dirty="0"/>
              <a:t>レストランでの接客、ルームサービスの対応</a:t>
            </a:r>
          </a:p>
        </p:txBody>
      </p:sp>
      <p:pic>
        <p:nvPicPr>
          <p:cNvPr id="7" name="図 6">
            <a:extLst>
              <a:ext uri="{FF2B5EF4-FFF2-40B4-BE49-F238E27FC236}">
                <a16:creationId xmlns:a16="http://schemas.microsoft.com/office/drawing/2014/main" id="{B27498E1-F710-1659-4033-22D20ECD13FE}"/>
              </a:ext>
            </a:extLst>
          </p:cNvPr>
          <p:cNvPicPr>
            <a:picLocks noChangeAspect="1"/>
          </p:cNvPicPr>
          <p:nvPr/>
        </p:nvPicPr>
        <p:blipFill>
          <a:blip r:embed="rId2"/>
          <a:stretch>
            <a:fillRect/>
          </a:stretch>
        </p:blipFill>
        <p:spPr>
          <a:xfrm>
            <a:off x="313158" y="2568978"/>
            <a:ext cx="3949565" cy="2289349"/>
          </a:xfrm>
          <a:prstGeom prst="rect">
            <a:avLst/>
          </a:prstGeom>
        </p:spPr>
      </p:pic>
      <p:sp>
        <p:nvSpPr>
          <p:cNvPr id="8" name="テキスト ボックス 7">
            <a:extLst>
              <a:ext uri="{FF2B5EF4-FFF2-40B4-BE49-F238E27FC236}">
                <a16:creationId xmlns:a16="http://schemas.microsoft.com/office/drawing/2014/main" id="{2B6A49EA-41B7-2ACC-27FA-A5AE3675BDBB}"/>
              </a:ext>
            </a:extLst>
          </p:cNvPr>
          <p:cNvSpPr txBox="1"/>
          <p:nvPr/>
        </p:nvSpPr>
        <p:spPr>
          <a:xfrm>
            <a:off x="1368506" y="5231207"/>
            <a:ext cx="9528879" cy="923330"/>
          </a:xfrm>
          <a:prstGeom prst="rect">
            <a:avLst/>
          </a:prstGeom>
          <a:noFill/>
        </p:spPr>
        <p:txBody>
          <a:bodyPr wrap="square" rtlCol="0">
            <a:spAutoFit/>
          </a:bodyPr>
          <a:lstStyle/>
          <a:p>
            <a:r>
              <a:rPr kumimoji="1" lang="ja-JP" altLang="en-US" b="1" dirty="0">
                <a:solidFill>
                  <a:srgbClr val="0070C0"/>
                </a:solidFill>
              </a:rPr>
              <a:t>レストランの第一印象を決める重要な役割です。</a:t>
            </a:r>
            <a:endParaRPr kumimoji="1" lang="en-US" altLang="ja-JP" b="1" dirty="0">
              <a:solidFill>
                <a:srgbClr val="0070C0"/>
              </a:solidFill>
            </a:endParaRPr>
          </a:p>
          <a:p>
            <a:endParaRPr kumimoji="1" lang="en-US" altLang="ja-JP" b="1" dirty="0">
              <a:solidFill>
                <a:srgbClr val="0070C0"/>
              </a:solidFill>
            </a:endParaRPr>
          </a:p>
          <a:p>
            <a:r>
              <a:rPr kumimoji="1" lang="ja-JP" altLang="en-US" b="1" dirty="0">
                <a:solidFill>
                  <a:srgbClr val="0070C0"/>
                </a:solidFill>
              </a:rPr>
              <a:t>ゲストの要望に応える対応力や、ウェイター</a:t>
            </a:r>
            <a:r>
              <a:rPr kumimoji="1" lang="en-US" altLang="ja-JP" b="1" dirty="0">
                <a:solidFill>
                  <a:srgbClr val="0070C0"/>
                </a:solidFill>
              </a:rPr>
              <a:t>/</a:t>
            </a:r>
            <a:r>
              <a:rPr kumimoji="1" lang="ja-JP" altLang="en-US" b="1" dirty="0">
                <a:solidFill>
                  <a:srgbClr val="0070C0"/>
                </a:solidFill>
              </a:rPr>
              <a:t>ウェイトレスとの連携が求められます。</a:t>
            </a:r>
            <a:endParaRPr kumimoji="1" lang="en-US" altLang="ja-JP" b="1" dirty="0">
              <a:solidFill>
                <a:srgbClr val="0070C0"/>
              </a:solidFill>
            </a:endParaRPr>
          </a:p>
        </p:txBody>
      </p:sp>
      <p:sp>
        <p:nvSpPr>
          <p:cNvPr id="9" name="テキスト ボックス 8">
            <a:extLst>
              <a:ext uri="{FF2B5EF4-FFF2-40B4-BE49-F238E27FC236}">
                <a16:creationId xmlns:a16="http://schemas.microsoft.com/office/drawing/2014/main" id="{E424321C-D770-7765-C987-845ED106DC06}"/>
              </a:ext>
            </a:extLst>
          </p:cNvPr>
          <p:cNvSpPr txBox="1"/>
          <p:nvPr/>
        </p:nvSpPr>
        <p:spPr>
          <a:xfrm>
            <a:off x="101600" y="6451660"/>
            <a:ext cx="6096000" cy="276999"/>
          </a:xfrm>
          <a:prstGeom prst="rect">
            <a:avLst/>
          </a:prstGeom>
          <a:noFill/>
        </p:spPr>
        <p:txBody>
          <a:bodyPr wrap="square">
            <a:spAutoFit/>
          </a:bodyPr>
          <a:lstStyle/>
          <a:p>
            <a:r>
              <a:rPr lang="ja-JP" altLang="en-US" sz="1200" dirty="0"/>
              <a:t>使用した画像： http://hospitalitystudy.eu/</a:t>
            </a:r>
          </a:p>
        </p:txBody>
      </p:sp>
    </p:spTree>
    <p:extLst>
      <p:ext uri="{BB962C8B-B14F-4D97-AF65-F5344CB8AC3E}">
        <p14:creationId xmlns:p14="http://schemas.microsoft.com/office/powerpoint/2010/main" val="203501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8"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1561</Words>
  <Application>Microsoft Office PowerPoint</Application>
  <PresentationFormat>ワイド画面</PresentationFormat>
  <Paragraphs>204</Paragraphs>
  <Slides>16</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16</vt:i4>
      </vt:variant>
    </vt:vector>
  </HeadingPairs>
  <TitlesOfParts>
    <vt:vector size="21" baseType="lpstr">
      <vt:lpstr>UD デジタル 教科書体 NP-B</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 tk</dc:creator>
  <cp:lastModifiedBy>藤川大暉</cp:lastModifiedBy>
  <cp:revision>6</cp:revision>
  <dcterms:created xsi:type="dcterms:W3CDTF">2023-11-25T04:45:53Z</dcterms:created>
  <dcterms:modified xsi:type="dcterms:W3CDTF">2024-02-21T09:37:37Z</dcterms:modified>
</cp:coreProperties>
</file>