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2" r:id="rId6"/>
    <p:sldId id="264" r:id="rId7"/>
    <p:sldId id="263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1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479C37C5-C2F7-40BC-925E-74E59D7777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57DA9510-7CD8-472E-AEA2-23390D69DB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EA047-6A64-4156-8162-56BC6AA26657}" type="datetime5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2023/01/18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A159C024-B244-4492-B124-B5CCF850B4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57BD66EF-8015-4970-AEE4-1DE156E483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0EE32-C5CF-4B26-B8F7-C605E4E7481E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070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9347E98-4DCC-4D7C-8DF7-70CE5A3E3C7B}" type="datetime5">
              <a:rPr kumimoji="1" lang="ja-JP" altLang="en-US" noProof="0" smtClean="0"/>
              <a:t>2023/01/18</a:t>
            </a:fld>
            <a:endParaRPr kumimoji="1"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4A85E21-2170-40EB-B287-6CC26E520DB7}" type="slidenum">
              <a:rPr kumimoji="1" lang="en-US" altLang="ja-JP" noProof="0" smtClean="0"/>
              <a:pPr/>
              <a:t>‹#›</a:t>
            </a:fld>
            <a:endParaRPr kumimoji="1"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8148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86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287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40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52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315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11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817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261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285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401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60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4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95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885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996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718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76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83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07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5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35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8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85E21-2170-40EB-B287-6CC26E520DB7}" type="slidenum">
              <a:rPr kumimoji="1" lang="en-US" altLang="ja-JP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63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5D3552A1-B4A5-4392-88C2-ABFB0E392BE3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8" name="直線​​コネクタ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73B8A0-6A41-47D8-BD56-2C4876531AFE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229261-90AB-4616-802B-01030436D39F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DD52B-5A57-4888-9B04-34BA9EECCABC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1F2AD9-E6E3-4B7B-8A1C-63D84418984E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7" name="直線​​コネクタ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0830B-EB88-4A30-999C-1AC247D84543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C425E-5922-4826-A356-78E11B4D1741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A5ADF-3E29-4C08-8D95-3B2B4D94EFF8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16D274-7EF2-445B-A342-084B5F311E2A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3920F6-F453-42EF-A6FD-C58B62C9ECB9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D37F5-02F3-4118-8241-CAF4B5A91A17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
            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766CCF7-A065-4108-BA61-329CCBAB46D7}" type="datetime5">
              <a:rPr lang="ja-JP" altLang="en-US" noProof="0" smtClean="0"/>
              <a:t>2023/01/18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
            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D22F896-40B5-4ADD-8801-0D06FADFA09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oG0nM9Ag-E?list=TLGGIbzwyRzh2ogyMzEyMjAyM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9_PsRcVHEk?list=TLGGUCNJKPIyKkQyNDEyMjAyM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3HnKfWh_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nm83SdFp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s://youtu.be/hiIwb8SznhU?list=TLGGeiaIXbEJ_8kyNDEyMjAyM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yIa3M3vsh8?list=TLGGYjrEAajmrEEyNDEyMjAyM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​​コネクタ 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91301" y="4404548"/>
            <a:ext cx="5908453" cy="1325563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400" cap="none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観光の「仕事」</a:t>
            </a:r>
            <a:endParaRPr lang="ja-JP" altLang="en-US" sz="6400" cap="none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0727" y="5997763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文部科学省　沖縄・観光分野における有機的高専連携プログラム開発・実証事業</a:t>
            </a:r>
            <a:endParaRPr kumimoji="1" lang="ja-JP" altLang="en-US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54" y="767477"/>
            <a:ext cx="5016348" cy="3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1" y="231008"/>
            <a:ext cx="9621398" cy="641927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25526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ツアーコンダクター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①ツアー前に、目的地の下調べや手配担当者との打合せをする。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802929"/>
            <a:ext cx="9196331" cy="1097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②ツアー中は、参加者点呼、搭乗券の受け渡し、旅行地の注意事項、現地スタッフと確認、食事や観光施設の精算、ホテルへのチェックインなど。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65034" y="4444805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③予定外の交通機関の遅延対応、病人・けが人への対応、盗難対応なども行う。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65034" y="541478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④ツアー後は、精算やレポート作成を行う。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0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1" y="231008"/>
            <a:ext cx="9621398" cy="641927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25526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ツアーコンダクター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832949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①旅行が好き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933068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②人と接することが好き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65034" y="5111957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④臨機応変に対応する力がある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92008" y="2316065"/>
            <a:ext cx="897232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一般の人が知らない旅行情報を集め、提供できる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692008" y="3427199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お客様の話をよく聞き、ていねいな対応で信頼を得る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692007" y="5734158"/>
            <a:ext cx="9952821" cy="829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予想ができることはあらかじめ対応策を考えておき、予想できなかったことに対しても適切に対応できる力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165035" y="3975216"/>
            <a:ext cx="3307814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③説明するのが得意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692007" y="4500334"/>
            <a:ext cx="995282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お客様に安心して旅行していただく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8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0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1" y="231008"/>
            <a:ext cx="9621398" cy="641927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25526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ツアーコンダクター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585915"/>
            <a:ext cx="965353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「旅程管理主任者（国内・総合）」資格が必要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826046" y="163829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393633" y="4133906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派遣社員や契約社員の割合が大きいのが特徴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053726" y="2220741"/>
            <a:ext cx="975635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基礎知識を学び、研修を受講し、実地体験を行い資格を取得する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1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0" y="376272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空港・航空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0798" y="1819541"/>
            <a:ext cx="4578841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キャビンアテンダント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06487" y="54141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eaLnBrk="0" latinLnBrk="1" hangingPunct="0">
              <a:spcAft>
                <a:spcPts val="0"/>
              </a:spcAft>
            </a:pP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まず、仕事のイメージをつけるために、厚生労働省の「職業情報提供サイト（日本語版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O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―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NET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）職業紹介動画」を視聴してください。</a:t>
            </a:r>
            <a:endParaRPr lang="ja-JP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https://</a:t>
            </a:r>
            <a:r>
              <a:rPr lang="en-US" altLang="ja-JP" sz="1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youtu.be/SoG0nM9Ag-E?list=TLGGIbzwyRzh2ogyMzEyMjAyMg</a:t>
            </a:r>
            <a:endParaRPr lang="en-US" altLang="ja-JP" sz="11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この動画は厚生労働省が著作権を持っています。転載が出来ませんので</a:t>
            </a:r>
            <a:r>
              <a:rPr lang="en-US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URL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の紹介をします。</a:t>
            </a:r>
            <a:endParaRPr lang="ja-JP" altLang="ja-JP" sz="10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73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01" y="804719"/>
            <a:ext cx="6096000" cy="4067175"/>
          </a:xfrm>
          <a:prstGeom prst="rect">
            <a:avLst/>
          </a:prstGeom>
        </p:spPr>
      </p:pic>
      <p:pic>
        <p:nvPicPr>
          <p:cNvPr id="8" name="図 7" descr="https://qr.quel.jp/tmp/0e1e9b1584274a50ca4c864746bfc6c20615f125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31" y="3128274"/>
            <a:ext cx="1857375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3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695940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キャビンアテンダント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①搭乗前の機内確認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343604"/>
            <a:ext cx="9196331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②飛行機のドアの開閉操作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65034" y="3861590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⑤飲み物や機内食などの提供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165034" y="2849370"/>
            <a:ext cx="9196331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③非常用設備案内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165034" y="3369053"/>
            <a:ext cx="10578947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④離発着直前のアナウンスと安全確認（手荷物・シートベルト着用など）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165034" y="435456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⑥天候悪化時の安全確保、急病人への対応など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165034" y="4819647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⑦到着後は設備の破損、忘れ物などの点検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165034" y="5283868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⑧フライトの状況をレポートにまとめる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9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784074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キャビンアテンダント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832949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①自己管理能力が高い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933068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②高度な接客対応ができる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65034" y="5111957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④高い好感度を得ることができる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92008" y="2316065"/>
            <a:ext cx="897232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体調や時間の管理をしっかり行える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692008" y="3427199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お客様の様子を察知して行動できる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692007" y="5734158"/>
            <a:ext cx="9952821" cy="51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礼儀正しい振る舞いと信頼と安心をその場で築ける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165035" y="3975216"/>
            <a:ext cx="4310348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③チームプレーができる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692007" y="4500334"/>
            <a:ext cx="995282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他職種との連携・協調性が取れる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4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0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0" y="376272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空港・航空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0798" y="1819541"/>
            <a:ext cx="3797176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グラントスタッフ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06487" y="54141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eaLnBrk="0" latinLnBrk="1" hangingPunct="0">
              <a:spcAft>
                <a:spcPts val="0"/>
              </a:spcAft>
            </a:pP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まず、仕事のイメージをつけるために、厚生労働省の「職業情報提供サイト（日本語版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O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―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NET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）職業紹介動画」を視聴してください。</a:t>
            </a:r>
            <a:endParaRPr lang="ja-JP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11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https://</a:t>
            </a:r>
            <a:r>
              <a:rPr lang="en-US" altLang="ja-JP" sz="1100" u="sng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youtu.be/K9_PsRcVHEk?list=TLGGUCNJKPIyKkQyNDEyMjAyMg</a:t>
            </a:r>
            <a:endParaRPr lang="en-US" altLang="ja-JP" sz="1100" u="sng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この動画は厚生労働省が著作権を持っています。転載が出来ませんので</a:t>
            </a:r>
            <a:r>
              <a:rPr lang="en-US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URL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の紹介をします。</a:t>
            </a:r>
            <a:endParaRPr lang="ja-JP" altLang="ja-JP" sz="10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</p:txBody>
      </p:sp>
      <p:pic>
        <p:nvPicPr>
          <p:cNvPr id="7" name="図 6" descr="https://qr.quel.jp/tmp/163e703c60f37d0157491826543cc55e5f51a18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78" y="3359628"/>
            <a:ext cx="18573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63" y="383411"/>
            <a:ext cx="6688121" cy="44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94" y="277941"/>
            <a:ext cx="9502047" cy="63396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32482"/>
            <a:ext cx="4695940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グランドスタッフ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出発案内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583675" y="2343604"/>
            <a:ext cx="9196331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①お客様の誘導やチェックイン機の操作方法の説明など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583675" y="3861590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①到着のお客様へのご案内やサポート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583675" y="2849370"/>
            <a:ext cx="9196331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②搭乗ゲート前のご案内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165034" y="3369053"/>
            <a:ext cx="10578947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到着便業務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583675" y="435456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②手荷物対応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9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94" y="277941"/>
            <a:ext cx="9502047" cy="63396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784074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グランドスタッフ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832949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チームプレーができる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933068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②高い状況対応力がある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65034" y="5111957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④高い好感度を得ることができる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92008" y="2316065"/>
            <a:ext cx="897232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他職種との連携・協調性が取れる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692008" y="3427199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お客様のイレギュラーな案件に迅速・適切に対応する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692007" y="5734158"/>
            <a:ext cx="9952821" cy="51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礼儀正しい振る舞いと信頼と安心をその場で築ける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165035" y="3975216"/>
            <a:ext cx="4310348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③高い接客力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692007" y="4500334"/>
            <a:ext cx="995282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692008" y="4448450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様への心配りとサポートをていねいに行う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5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0" grpId="0"/>
      <p:bldP spid="15" grpId="0"/>
      <p:bldP spid="16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0" y="376272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ホテル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0798" y="1819541"/>
            <a:ext cx="4737218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宿泊部門</a:t>
            </a:r>
            <a:endParaRPr kumimoji="1" lang="en-US" altLang="ja-JP" sz="3200" dirty="0" smtClean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None/>
            </a:pPr>
            <a:r>
              <a:rPr kumimoji="1" lang="ja-JP" altLang="en-US" sz="2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（フロントスタッフ）</a:t>
            </a:r>
            <a:endParaRPr kumimoji="1" lang="ja-JP" altLang="en-US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06487" y="54141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eaLnBrk="0" latinLnBrk="1" hangingPunct="0">
              <a:spcAft>
                <a:spcPts val="0"/>
              </a:spcAft>
            </a:pP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まず、仕事のイメージをつけるために、厚生労働省の「職業情報提供サイト（日本語版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O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―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NET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）職業紹介動画」を視聴してください。</a:t>
            </a:r>
            <a:endParaRPr lang="ja-JP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https://</a:t>
            </a:r>
            <a:r>
              <a:rPr lang="en-US" altLang="ja-JP" sz="1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www.youtube.com/watch?v=Mr3HnKfWh_g</a:t>
            </a:r>
            <a:endParaRPr lang="en-US" altLang="ja-JP" sz="11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この動画は厚生労働省が著作権を持っています。転載が出来ませんので</a:t>
            </a:r>
            <a:r>
              <a:rPr lang="en-US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URL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の紹介をします。</a:t>
            </a:r>
            <a:endParaRPr lang="ja-JP" altLang="ja-JP" sz="10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</p:txBody>
      </p:sp>
      <p:pic>
        <p:nvPicPr>
          <p:cNvPr id="7" name="図 6" descr="https://qr.quel.jp/tmp/04a3bca0174a179db90fe1afd979494ea7ee392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38" y="3476134"/>
            <a:ext cx="16668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01" y="887144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1852" y="376504"/>
            <a:ext cx="5674031" cy="144303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旅行で「したいこと」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6434" y="1819541"/>
            <a:ext cx="378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　温泉や露天風呂に入りたい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6434" y="2436486"/>
            <a:ext cx="364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　おいしいものが食べたい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6434" y="3016897"/>
            <a:ext cx="408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　宿でのんびり過ごしたい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6434" y="3614159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　観光名所に訪れたい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6434" y="4211421"/>
            <a:ext cx="511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　まちあるきや散策をしたい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6434" y="4795402"/>
            <a:ext cx="607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　テーマパークや動物園水族館などに行きたい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6434" y="5333139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　買い物をしたりアウトレットモールに行きたい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6434" y="5870876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　お花見や紅葉など自然の変化を楽しみたい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695940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フロントスタッフ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宿泊予約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56341" y="2209101"/>
            <a:ext cx="9196331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予約受付、空室状況の案内、キャンセル・変更対応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165034" y="2849370"/>
            <a:ext cx="9196331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受付業務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856341" y="3269900"/>
            <a:ext cx="9102686" cy="756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チェックイン・チェックアウトの確認と手続き、ホテル利用案内、他部門への連絡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165034" y="435456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インフォメーション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941722" y="4775579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観光、ビジネス、交通情報案内と交通手配、手荷物の管理など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165035" y="5449869"/>
            <a:ext cx="2239178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会計業務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941722" y="5914952"/>
            <a:ext cx="911095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チェックアウト時の精算や外貨両替、貴重品預かりなど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0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8" grpId="0"/>
      <p:bldP spid="19" grpId="0"/>
      <p:bldP spid="20" grpId="0"/>
      <p:bldP spid="2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784074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フロントスタッフ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165034" y="1832949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チームプレーができる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165034" y="2933068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②高い状況対応力がある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165034" y="5111957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④高い好感度を得ることができる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692008" y="2316065"/>
            <a:ext cx="897232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他職種との連携・協調性が取れる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692008" y="3427199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お客様のイレギュラーな案件に迅速・適切に対応する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692007" y="5734158"/>
            <a:ext cx="9952821" cy="51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礼儀正しい振る舞いと信頼と安心をその場で築ける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1165035" y="3975216"/>
            <a:ext cx="4310348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③高い接客力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1692008" y="4448450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様への心配りとサポートをていねいに行う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1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0" y="376272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ホテル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0798" y="1819541"/>
            <a:ext cx="4737218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接客担当部門</a:t>
            </a:r>
            <a:endParaRPr kumimoji="1" lang="en-US" altLang="ja-JP" sz="3200" dirty="0" smtClean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None/>
            </a:pPr>
            <a:r>
              <a:rPr kumimoji="1" lang="ja-JP" altLang="en-US" sz="2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（ベルスタッフ）</a:t>
            </a:r>
            <a:endParaRPr kumimoji="1" lang="ja-JP" altLang="en-US" sz="2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06487" y="54141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eaLnBrk="0" latinLnBrk="1" hangingPunct="0">
              <a:spcAft>
                <a:spcPts val="0"/>
              </a:spcAft>
            </a:pP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まず、仕事のイメージをつけるために、厚生労働省の「職業情報提供サイト（日本語版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O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―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NET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）職業紹介動画」を視聴してください。</a:t>
            </a:r>
            <a:endParaRPr lang="ja-JP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1100" dirty="0">
                <a:hlinkClick r:id="rId3"/>
              </a:rPr>
              <a:t>https://</a:t>
            </a:r>
            <a:r>
              <a:rPr lang="en-US" altLang="ja-JP" sz="1100" dirty="0" smtClean="0">
                <a:hlinkClick r:id="rId3"/>
              </a:rPr>
              <a:t>www.youtube.com/watch?v=Hhnm83SdFpE</a:t>
            </a:r>
            <a:endParaRPr lang="en-US" altLang="ja-JP" sz="1100" dirty="0" smtClean="0"/>
          </a:p>
          <a:p>
            <a:pPr eaLnBrk="0" latinLnBrk="1" hangingPunct="0">
              <a:spcAft>
                <a:spcPts val="0"/>
              </a:spcAft>
            </a:pPr>
            <a:r>
              <a:rPr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この動画は厚生労働省が著作権を持っています。転載が出来ませんので</a:t>
            </a:r>
            <a:r>
              <a:rPr lang="en-US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URL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の紹介をします。</a:t>
            </a:r>
            <a:endParaRPr lang="ja-JP" altLang="ja-JP" sz="10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01" y="887144"/>
            <a:ext cx="6096000" cy="4048125"/>
          </a:xfrm>
          <a:prstGeom prst="rect">
            <a:avLst/>
          </a:prstGeom>
        </p:spPr>
      </p:pic>
      <p:pic>
        <p:nvPicPr>
          <p:cNvPr id="8" name="図 7" descr="https://qr.quel.jp/tmp/1846a620e8708ab391a76c5b004013f772efa48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87" y="3366743"/>
            <a:ext cx="1666875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5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695940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ベルスタッフ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荷物の運搬や保管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56341" y="2209101"/>
            <a:ext cx="9196331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客室まで荷物を運ぶ。チェックアウトの際にもロビーへ荷物を運ぶ。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165034" y="3079866"/>
            <a:ext cx="9196331" cy="40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客室へのご案内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856341" y="3500396"/>
            <a:ext cx="9102686" cy="423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チェックインを済ませたお客様を客室まで案内する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165034" y="4160660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客室の説明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941722" y="4581675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鍵の開け方、空調や照明の使い方、設備の説明など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165035" y="5449869"/>
            <a:ext cx="2239178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各種案内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941722" y="5914952"/>
            <a:ext cx="9592938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タクシーの手配や郵便物、宅配便の管理、観光スポットの案内など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5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8" grpId="0"/>
      <p:bldP spid="19" grpId="0"/>
      <p:bldP spid="20" grpId="0"/>
      <p:bldP spid="2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784074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ベルスタッフ</a:t>
            </a:r>
            <a:endParaRPr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165034" y="1832949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高い状況対応力がある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1165034" y="2933068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高い好感度を得ることができる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165034" y="5111957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④多言語語学力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692008" y="2348891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お客様のイレギュラーな案件に迅速・適切に対応する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692007" y="5734158"/>
            <a:ext cx="9952821" cy="51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英語・中国語など多言語の会話ができるとよい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1165035" y="3975216"/>
            <a:ext cx="4310348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③体力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1692008" y="4448450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立っている時間が長く、荷物も運ぶため体力が必要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692007" y="3412587"/>
            <a:ext cx="9952821" cy="51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礼儀正しい振る舞いと信頼と安心をその場で築ける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3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0" y="376272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旅行にいく「手順」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6434" y="1819541"/>
            <a:ext cx="506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計画を立てる（したいことを決める）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6434" y="2436486"/>
            <a:ext cx="778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移動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手段・宿泊・飲食・</a:t>
            </a:r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イベント・施設など予約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6434" y="3016897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移動する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6434" y="3614159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したかったことをする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6434" y="4211421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食べる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6434" y="4795402"/>
            <a:ext cx="489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買う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6434" y="5422423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泊まる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51644" y="1819541"/>
            <a:ext cx="472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旅行代理店・雑誌・チラシなど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51645" y="2388101"/>
            <a:ext cx="47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ネット予約・旅行代理店など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51645" y="2954621"/>
            <a:ext cx="47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航空・鉄道・バス・レンタカーなど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51645" y="3618210"/>
            <a:ext cx="47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テーマパーク・温泉・自然・名所めぐり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51645" y="4211421"/>
            <a:ext cx="47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飲食店・ホテル・旅館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51645" y="4795402"/>
            <a:ext cx="47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小売店・アウトレットモールなど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40628" y="5379914"/>
            <a:ext cx="472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ホテル・旅館</a:t>
            </a:r>
          </a:p>
        </p:txBody>
      </p:sp>
    </p:spTree>
    <p:extLst>
      <p:ext uri="{BB962C8B-B14F-4D97-AF65-F5344CB8AC3E}">
        <p14:creationId xmlns:p14="http://schemas.microsoft.com/office/powerpoint/2010/main" val="28950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89" y="376272"/>
            <a:ext cx="6018966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「旅行」にかかわる業種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6434" y="1819541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温泉や露天風呂に入りたい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6434" y="2436486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おいしいものが食べたい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6434" y="3016897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宿でのんびり過ごしたい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6434" y="3614159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観光名所に訪れたい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6434" y="4211421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まちあるきや散策をしたい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6434" y="4795402"/>
            <a:ext cx="489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テーマパークや動物園水族館などに行きたい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6434" y="5333139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買い物をしたい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6434" y="5870876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お花見や紅葉など自然の変化を楽しみたい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34699" y="1819541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ホテル・旅館・温泉施設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34699" y="2436486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飲食店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34699" y="3016897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ホテル・旅館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34699" y="3614159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観光施設（歴史文化産業遺産・自然など）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34699" y="4211421"/>
            <a:ext cx="473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観光協会・ガイド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34699" y="4795402"/>
            <a:ext cx="489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娯楽・文化施設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4699" y="5333139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小売店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4699" y="5870876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自治体・施設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094424" y="6383577"/>
            <a:ext cx="3007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じゃらんリサーチセンター：</a:t>
            </a:r>
            <a:r>
              <a:rPr kumimoji="1" lang="en-US" altLang="ja-JP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2022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kumimoji="1" lang="ja-JP" altLang="en-US" sz="105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endParaRPr kumimoji="1" lang="ja-JP" altLang="en-US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0" y="376272"/>
            <a:ext cx="2129009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旅行業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6434" y="1903743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カウンターセールス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6434" y="4795402"/>
            <a:ext cx="489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キャビンアテンダント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6434" y="5333139"/>
            <a:ext cx="55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グランドスタッフ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34699" y="1819541"/>
            <a:ext cx="409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宿泊部門（フロントスタッフ）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34699" y="2436486"/>
            <a:ext cx="429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接客担当部門（ベルスタッフ）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548090" y="3352133"/>
            <a:ext cx="3572218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空港・航空業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5753559" y="376272"/>
            <a:ext cx="2859499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ホテル業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6434" y="2484605"/>
            <a:ext cx="309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ツアーコンダクター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3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0" y="376272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旅行業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0798" y="1819541"/>
            <a:ext cx="4283873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カウンターセールス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 descr="https://qr.quel.jp/tmp/1cd443661d6af842b619cfd44fda00d7f61d56f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87" y="3014519"/>
            <a:ext cx="18573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1406487" y="54141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eaLnBrk="0" latinLnBrk="1" hangingPunct="0">
              <a:spcAft>
                <a:spcPts val="0"/>
              </a:spcAft>
            </a:pP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まず、仕事のイメージをつけるために、厚生労働省の「職業情報提供サイト（日本語版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O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―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NET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）職業紹介動画」を視聴してください。</a:t>
            </a:r>
            <a:endParaRPr lang="ja-JP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11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  <a:hlinkClick r:id="rId4"/>
              </a:rPr>
              <a:t>https://youtu.be/hiIwb8SznhU?list=TLGGeiaIXbEJ_8kyNDEyMjAyMg</a:t>
            </a:r>
            <a:endParaRPr lang="ja-JP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この動画は厚生労働省が著作権を持っています。転載が出来ませんので</a:t>
            </a:r>
            <a:r>
              <a:rPr lang="en-US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URL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の紹介をします。</a:t>
            </a:r>
            <a:endParaRPr lang="ja-JP" altLang="ja-JP" sz="10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01" y="980931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1" y="248678"/>
            <a:ext cx="9562641" cy="63800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25526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カウンターセールス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298832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主な仕事の流れ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①お客様の希望（目的地、移動手段、日程、予算、宿泊施設など）を聞き取る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802929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②パッケージツアーの場合はご案内をする。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445963" y="328803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手配旅行（視察・修学・職場旅行など）の場合は、見積もりを出す。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65034" y="4444805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③コンピュータや電話で、航空機や鉄道、宿泊施設の予約をする。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65034" y="5271071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④行程表・領収書・旅行保険など発行や手続きをする。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8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1" y="248678"/>
            <a:ext cx="9562641" cy="63800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40" y="464467"/>
            <a:ext cx="425526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カウンターセールス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65034" y="1117216"/>
            <a:ext cx="3583236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こんな人に向いている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65034" y="1777480"/>
            <a:ext cx="1007768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①旅行が好き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65034" y="2826215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②人と接することが好き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941722" y="3228074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165034" y="3955186"/>
            <a:ext cx="919633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③計画を立てるのが好き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92008" y="2260596"/>
            <a:ext cx="8972320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一般の人が知らない旅行情報を集め、提供できる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692008" y="3320346"/>
            <a:ext cx="9446045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お客様の話をよく聞き、ていねいな対応で信頼を得る</a:t>
            </a:r>
            <a:endParaRPr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692007" y="4577387"/>
            <a:ext cx="995282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お客様のご要望に応えるプランを考える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165035" y="5193207"/>
            <a:ext cx="3307814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③説明するのが得意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1692007" y="5815408"/>
            <a:ext cx="9952821" cy="42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お客様に安心して旅行に出かけていただく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5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0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0" y="376272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40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旅行業</a:t>
            </a:r>
            <a:endParaRPr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0798" y="1819541"/>
            <a:ext cx="3988905" cy="65274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ja-JP" altLang="en-US" sz="3200" dirty="0" smtClean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ツアーコンダクター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06487" y="5414124"/>
            <a:ext cx="6096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 eaLnBrk="0" latinLnBrk="1" hangingPunct="0">
              <a:spcAft>
                <a:spcPts val="0"/>
              </a:spcAft>
            </a:pP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まず、仕事のイメージをつけるために、厚生労働省の「職業情報提供サイト（日本語版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O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―</a:t>
            </a: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NET</a:t>
            </a:r>
            <a:r>
              <a:rPr lang="ja-JP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）職業紹介動画」を視聴してください。</a:t>
            </a:r>
            <a:endParaRPr lang="ja-JP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1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https://</a:t>
            </a:r>
            <a:r>
              <a:rPr lang="en-US" altLang="ja-JP" sz="1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hlinkClick r:id="rId3"/>
              </a:rPr>
              <a:t>youtu.be/jyIa3M3vsh8?list=TLGGYjrEAajmrEEyNDEyMjAyMg</a:t>
            </a:r>
            <a:endParaRPr lang="en-US" altLang="ja-JP" sz="11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eaLnBrk="0" latinLnBrk="1" hangingPunct="0">
              <a:spcAft>
                <a:spcPts val="0"/>
              </a:spcAft>
            </a:pPr>
            <a:endParaRPr lang="en-US" altLang="ja-JP" sz="1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  <a:p>
            <a:pPr eaLnBrk="0" latinLnBrk="1" hangingPunct="0">
              <a:spcAft>
                <a:spcPts val="0"/>
              </a:spcAft>
            </a:pPr>
            <a:r>
              <a:rPr lang="en-US" altLang="ja-JP" sz="9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この動画は厚生労働省が著作権を持っています。転載が出来ませんので</a:t>
            </a:r>
            <a:r>
              <a:rPr lang="en-US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URL</a:t>
            </a:r>
            <a:r>
              <a:rPr lang="ja-JP" altLang="ja-JP" sz="9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ＭＳ 明朝" panose="02020609040205080304" pitchFamily="17" charset="-128"/>
              </a:rPr>
              <a:t>の紹介をします。</a:t>
            </a:r>
            <a:endParaRPr lang="ja-JP" altLang="ja-JP" sz="1000" dirty="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ＭＳ 明朝" panose="02020609040205080304" pitchFamily="17" charset="-128"/>
            </a:endParaRPr>
          </a:p>
        </p:txBody>
      </p:sp>
      <p:pic>
        <p:nvPicPr>
          <p:cNvPr id="7" name="図 6" descr="https://qr.quel.jp/tmp/874ebbe24ff5b7b64a1c0defb7fd6f0b9b82fcd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78" y="3150307"/>
            <a:ext cx="18573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01" y="940507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7248764_TF67669924" id="{6C40AF9D-6E04-4403-841B-503CAFCBFD6D}" vid="{1ED3B50D-6256-46C0-B7B1-E6970E9838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65EBD3-98B5-4FD2-8FAF-5D4022A9F7F4}">
  <ds:schemaRefs>
    <ds:schemaRef ds:uri="http://purl.org/dc/terms/"/>
    <ds:schemaRef ds:uri="71af3243-3dd4-4a8d-8c0d-dd76da1f02a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観光のデザイン</Template>
  <TotalTime>0</TotalTime>
  <Words>1536</Words>
  <Application>Microsoft Office PowerPoint</Application>
  <PresentationFormat>ワイド画面</PresentationFormat>
  <Paragraphs>225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Meiryo UI</vt:lpstr>
      <vt:lpstr>ＭＳ ゴシック</vt:lpstr>
      <vt:lpstr>ＭＳ 明朝</vt:lpstr>
      <vt:lpstr>UD デジタル 教科書体 NP-B</vt:lpstr>
      <vt:lpstr>Corbel</vt:lpstr>
      <vt:lpstr>基礎</vt:lpstr>
      <vt:lpstr>観光の「仕事」</vt:lpstr>
      <vt:lpstr>旅行で「したいこと」</vt:lpstr>
      <vt:lpstr>旅行にいく「手順」</vt:lpstr>
      <vt:lpstr>「旅行」にかかわる業種</vt:lpstr>
      <vt:lpstr>旅行業</vt:lpstr>
      <vt:lpstr>旅行業</vt:lpstr>
      <vt:lpstr>PowerPoint プレゼンテーション</vt:lpstr>
      <vt:lpstr>PowerPoint プレゼンテーション</vt:lpstr>
      <vt:lpstr>旅行業</vt:lpstr>
      <vt:lpstr>PowerPoint プレゼンテーション</vt:lpstr>
      <vt:lpstr>PowerPoint プレゼンテーション</vt:lpstr>
      <vt:lpstr>PowerPoint プレゼンテーション</vt:lpstr>
      <vt:lpstr>空港・航空</vt:lpstr>
      <vt:lpstr>PowerPoint プレゼンテーション</vt:lpstr>
      <vt:lpstr>PowerPoint プレゼンテーション</vt:lpstr>
      <vt:lpstr>空港・航空</vt:lpstr>
      <vt:lpstr>PowerPoint プレゼンテーション</vt:lpstr>
      <vt:lpstr>PowerPoint プレゼンテーション</vt:lpstr>
      <vt:lpstr>ホテル</vt:lpstr>
      <vt:lpstr>PowerPoint プレゼンテーション</vt:lpstr>
      <vt:lpstr>PowerPoint プレゼンテーション</vt:lpstr>
      <vt:lpstr>ホテル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2023-01-03T07:32:34Z</dcterms:created>
  <dcterms:modified xsi:type="dcterms:W3CDTF">2023-01-18T03:57:04Z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