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59"/>
  </p:notesMasterIdLst>
  <p:handoutMasterIdLst>
    <p:handoutMasterId r:id="rId60"/>
  </p:handoutMasterIdLst>
  <p:sldIdLst>
    <p:sldId id="256" r:id="rId2"/>
    <p:sldId id="257" r:id="rId3"/>
    <p:sldId id="258" r:id="rId4"/>
    <p:sldId id="273" r:id="rId5"/>
    <p:sldId id="259" r:id="rId6"/>
    <p:sldId id="275" r:id="rId7"/>
    <p:sldId id="260" r:id="rId8"/>
    <p:sldId id="261" r:id="rId9"/>
    <p:sldId id="276" r:id="rId10"/>
    <p:sldId id="277" r:id="rId11"/>
    <p:sldId id="263" r:id="rId12"/>
    <p:sldId id="264" r:id="rId13"/>
    <p:sldId id="265" r:id="rId14"/>
    <p:sldId id="274" r:id="rId15"/>
    <p:sldId id="266" r:id="rId16"/>
    <p:sldId id="267" r:id="rId17"/>
    <p:sldId id="268" r:id="rId18"/>
    <p:sldId id="269" r:id="rId19"/>
    <p:sldId id="271" r:id="rId20"/>
    <p:sldId id="272" r:id="rId21"/>
    <p:sldId id="279" r:id="rId22"/>
    <p:sldId id="278" r:id="rId23"/>
    <p:sldId id="280" r:id="rId24"/>
    <p:sldId id="281" r:id="rId25"/>
    <p:sldId id="282" r:id="rId26"/>
    <p:sldId id="283" r:id="rId27"/>
    <p:sldId id="284" r:id="rId28"/>
    <p:sldId id="285" r:id="rId29"/>
    <p:sldId id="287" r:id="rId30"/>
    <p:sldId id="288" r:id="rId31"/>
    <p:sldId id="289" r:id="rId32"/>
    <p:sldId id="290" r:id="rId33"/>
    <p:sldId id="291" r:id="rId34"/>
    <p:sldId id="292"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5" r:id="rId56"/>
    <p:sldId id="314" r:id="rId57"/>
    <p:sldId id="316" r:id="rId58"/>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katae" initials="n" lastIdx="1" clrIdx="0">
    <p:extLst>
      <p:ext uri="{19B8F6BF-5375-455C-9EA6-DF929625EA0E}">
        <p15:presenceInfo xmlns:p15="http://schemas.microsoft.com/office/powerpoint/2012/main" userId="7c717438dc6e3fd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6968"/>
    <a:srgbClr val="AFABAB"/>
    <a:srgbClr val="6C8C8B"/>
    <a:srgbClr val="64A4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61991" autoAdjust="0"/>
  </p:normalViewPr>
  <p:slideViewPr>
    <p:cSldViewPr snapToGrid="0">
      <p:cViewPr varScale="1">
        <p:scale>
          <a:sx n="59" d="100"/>
          <a:sy n="59" d="100"/>
        </p:scale>
        <p:origin x="2218"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00B288BF-FC41-4D1F-83BB-348AF3F5395E}" type="datetimeFigureOut">
              <a:rPr kumimoji="1" lang="ja-JP" altLang="en-US" smtClean="0"/>
              <a:t>2026/1/20</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9520ED86-B3A0-4407-AF44-01F95DFF9A48}" type="slidenum">
              <a:rPr kumimoji="1" lang="ja-JP" altLang="en-US" smtClean="0"/>
              <a:t>‹#›</a:t>
            </a:fld>
            <a:endParaRPr kumimoji="1" lang="ja-JP" altLang="en-US"/>
          </a:p>
        </p:txBody>
      </p:sp>
    </p:spTree>
    <p:extLst>
      <p:ext uri="{BB962C8B-B14F-4D97-AF65-F5344CB8AC3E}">
        <p14:creationId xmlns:p14="http://schemas.microsoft.com/office/powerpoint/2010/main" val="1867916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F89E0A2B-F9EE-4329-82C8-6702D77C4B1B}" type="datetimeFigureOut">
              <a:rPr kumimoji="1" lang="ja-JP" altLang="en-US" smtClean="0"/>
              <a:t>2026/1/20</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09273BF5-2ED8-4599-8986-831FD2A94B77}" type="slidenum">
              <a:rPr kumimoji="1" lang="ja-JP" altLang="en-US" smtClean="0"/>
              <a:t>‹#›</a:t>
            </a:fld>
            <a:endParaRPr kumimoji="1" lang="ja-JP" altLang="en-US"/>
          </a:p>
        </p:txBody>
      </p:sp>
    </p:spTree>
    <p:extLst>
      <p:ext uri="{BB962C8B-B14F-4D97-AF65-F5344CB8AC3E}">
        <p14:creationId xmlns:p14="http://schemas.microsoft.com/office/powerpoint/2010/main" val="19232540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本教材は、高等専修学校におけるインターンシップを</a:t>
            </a:r>
            <a:endParaRPr lang="en-US" altLang="ja-JP" dirty="0"/>
          </a:p>
          <a:p>
            <a:r>
              <a:rPr lang="ja-JP" altLang="en-US" b="1" dirty="0"/>
              <a:t>「体験して終わる」ものではなく、「振り返り、成長につなげる学び」</a:t>
            </a:r>
            <a:r>
              <a:rPr lang="ja-JP" altLang="en-US" dirty="0"/>
              <a:t>として位置づけることを目的に作成しています。</a:t>
            </a:r>
            <a:endParaRPr lang="en-US" altLang="ja-JP" dirty="0"/>
          </a:p>
          <a:p>
            <a:endParaRPr lang="ja-JP" altLang="en-US" dirty="0"/>
          </a:p>
          <a:p>
            <a:r>
              <a:rPr lang="ja-JP" altLang="en-US" dirty="0"/>
              <a:t>パワーポイントの本文は生徒向けテキストとして、</a:t>
            </a:r>
            <a:br>
              <a:rPr lang="ja-JP" altLang="en-US" dirty="0"/>
            </a:br>
            <a:r>
              <a:rPr lang="ja-JP" altLang="en-US" dirty="0"/>
              <a:t>各スライドのノート欄は教員向けの指導書として活用できる構成としています。</a:t>
            </a:r>
          </a:p>
          <a:p>
            <a:endParaRPr lang="en-US" altLang="ja-JP" dirty="0"/>
          </a:p>
          <a:p>
            <a:r>
              <a:rPr lang="ja-JP" altLang="en-US" dirty="0"/>
              <a:t>また、本教材は、別途作成した「インターンシップ評価シート」と連動しており、</a:t>
            </a:r>
            <a:br>
              <a:rPr lang="ja-JP" altLang="en-US" dirty="0"/>
            </a:br>
            <a:r>
              <a:rPr lang="ja-JP" altLang="en-US" dirty="0"/>
              <a:t>事前・事後の自己評価や目標設定、振り返りを通して、</a:t>
            </a:r>
            <a:br>
              <a:rPr lang="ja-JP" altLang="en-US" dirty="0"/>
            </a:br>
            <a:r>
              <a:rPr lang="ja-JP" altLang="en-US" dirty="0"/>
              <a:t>生徒自身が</a:t>
            </a:r>
            <a:r>
              <a:rPr lang="ja-JP" altLang="en-US" b="1" dirty="0"/>
              <a:t>自分の変化や成長を実感できる設計</a:t>
            </a:r>
            <a:r>
              <a:rPr lang="ja-JP" altLang="en-US" dirty="0"/>
              <a:t>となっています。</a:t>
            </a:r>
          </a:p>
          <a:p>
            <a:r>
              <a:rPr lang="ja-JP" altLang="en-US" dirty="0"/>
              <a:t>テキスト・評価シート・教員指導書を一体的に活用することで、</a:t>
            </a:r>
            <a:br>
              <a:rPr lang="ja-JP" altLang="en-US" dirty="0"/>
            </a:br>
            <a:r>
              <a:rPr lang="ja-JP" altLang="en-US" dirty="0"/>
              <a:t>高等専修学校におけるインターンシップが、</a:t>
            </a:r>
            <a:br>
              <a:rPr lang="ja-JP" altLang="en-US" dirty="0"/>
            </a:br>
            <a:r>
              <a:rPr lang="ja-JP" altLang="en-US" dirty="0"/>
              <a:t>より意味のある学びの機会となることを目指しています。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0</a:t>
            </a:fld>
            <a:endParaRPr kumimoji="1" lang="ja-JP" altLang="en-US"/>
          </a:p>
        </p:txBody>
      </p:sp>
    </p:spTree>
    <p:extLst>
      <p:ext uri="{BB962C8B-B14F-4D97-AF65-F5344CB8AC3E}">
        <p14:creationId xmlns:p14="http://schemas.microsoft.com/office/powerpoint/2010/main" val="2689739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【1</a:t>
            </a:r>
            <a:r>
              <a:rPr lang="ja-JP" altLang="en-US" b="1" dirty="0"/>
              <a:t>分ワーク</a:t>
            </a:r>
            <a:r>
              <a:rPr lang="en-US" altLang="ja-JP" b="1" dirty="0"/>
              <a:t>】</a:t>
            </a:r>
            <a:endParaRPr lang="ja-JP" altLang="en-US" b="1" dirty="0"/>
          </a:p>
          <a:p>
            <a:r>
              <a:rPr lang="ja-JP" altLang="en-US" dirty="0"/>
              <a:t>問い：もしも今より朝</a:t>
            </a:r>
            <a:r>
              <a:rPr lang="en-US" altLang="ja-JP" dirty="0"/>
              <a:t>5</a:t>
            </a:r>
            <a:r>
              <a:rPr lang="ja-JP" altLang="en-US" dirty="0"/>
              <a:t>分早く登校したら、何か変わりそうなことはありますか？</a:t>
            </a:r>
            <a:endParaRPr lang="en-US" altLang="ja-JP"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9</a:t>
            </a:fld>
            <a:endParaRPr kumimoji="1" lang="ja-JP" altLang="en-US"/>
          </a:p>
        </p:txBody>
      </p:sp>
    </p:spTree>
    <p:extLst>
      <p:ext uri="{BB962C8B-B14F-4D97-AF65-F5344CB8AC3E}">
        <p14:creationId xmlns:p14="http://schemas.microsoft.com/office/powerpoint/2010/main" val="2284412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a:t>
            </a:r>
            <a:r>
              <a:rPr lang="ja-JP" altLang="en-US" b="1" dirty="0"/>
              <a:t>つまずきやすいポイント</a:t>
            </a:r>
            <a:r>
              <a:rPr lang="en-US" altLang="ja-JP" b="1" dirty="0"/>
              <a:t>】</a:t>
            </a:r>
            <a:endParaRPr lang="ja-JP" altLang="en-US" b="1" dirty="0"/>
          </a:p>
          <a:p>
            <a:r>
              <a:rPr lang="ja-JP" altLang="en-US" dirty="0"/>
              <a:t>・敬語＝難しくて怖いものだと思い込む</a:t>
            </a:r>
            <a:br>
              <a:rPr lang="ja-JP" altLang="en-US" dirty="0"/>
            </a:br>
            <a:r>
              <a:rPr lang="ja-JP" altLang="en-US" dirty="0"/>
              <a:t>・失敗したくなくて、話すのを避ける</a:t>
            </a:r>
            <a:br>
              <a:rPr lang="ja-JP" altLang="en-US" dirty="0"/>
            </a:br>
            <a:r>
              <a:rPr lang="ja-JP" altLang="en-US" dirty="0"/>
              <a:t>・いつもの口調のまま話してしまう</a:t>
            </a:r>
            <a:br>
              <a:rPr lang="ja-JP" altLang="en-US" dirty="0"/>
            </a:br>
            <a:r>
              <a:rPr lang="ja-JP" altLang="en-US" dirty="0"/>
              <a:t>・丁寧に話す意味がわからない</a:t>
            </a:r>
          </a:p>
          <a:p>
            <a:r>
              <a:rPr lang="ja-JP" altLang="en-US" dirty="0"/>
              <a:t>→ 丁寧な言葉づかいは、</a:t>
            </a:r>
            <a:r>
              <a:rPr lang="ja-JP" altLang="en-US" b="1" dirty="0"/>
              <a:t>相手を大事にしようとする気持ちの形</a:t>
            </a:r>
            <a:r>
              <a:rPr lang="ja-JP" altLang="en-US" dirty="0"/>
              <a:t>であることを伝える。</a:t>
            </a:r>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10</a:t>
            </a:fld>
            <a:endParaRPr kumimoji="1" lang="ja-JP" altLang="en-US"/>
          </a:p>
        </p:txBody>
      </p:sp>
    </p:spTree>
    <p:extLst>
      <p:ext uri="{BB962C8B-B14F-4D97-AF65-F5344CB8AC3E}">
        <p14:creationId xmlns:p14="http://schemas.microsoft.com/office/powerpoint/2010/main" val="746288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a:t>
            </a:r>
            <a:r>
              <a:rPr lang="ja-JP" altLang="en-US" b="1" dirty="0"/>
              <a:t>教員の声かけ例</a:t>
            </a:r>
            <a:r>
              <a:rPr lang="en-US" altLang="ja-JP" b="1" dirty="0"/>
              <a:t>】</a:t>
            </a:r>
            <a:endParaRPr lang="ja-JP" altLang="en-US" b="1" dirty="0"/>
          </a:p>
          <a:p>
            <a:r>
              <a:rPr lang="en-US" altLang="ja-JP" dirty="0"/>
              <a:t>NG</a:t>
            </a:r>
            <a:r>
              <a:rPr lang="ja-JP" altLang="en-US" dirty="0"/>
              <a:t>ワード</a:t>
            </a:r>
            <a:br>
              <a:rPr lang="ja-JP" altLang="en-US" dirty="0"/>
            </a:br>
            <a:r>
              <a:rPr lang="ja-JP" altLang="en-US" dirty="0"/>
              <a:t>・「敬語がなってない」</a:t>
            </a:r>
            <a:br>
              <a:rPr lang="ja-JP" altLang="en-US" dirty="0"/>
            </a:br>
            <a:r>
              <a:rPr lang="ja-JP" altLang="en-US" dirty="0"/>
              <a:t>・「ちゃんとした言い方しなさい」</a:t>
            </a:r>
          </a:p>
          <a:p>
            <a:r>
              <a:rPr lang="en-US" altLang="ja-JP" dirty="0"/>
              <a:t>OK</a:t>
            </a:r>
            <a:r>
              <a:rPr lang="ja-JP" altLang="en-US" dirty="0"/>
              <a:t>ワード</a:t>
            </a:r>
            <a:br>
              <a:rPr lang="ja-JP" altLang="en-US" dirty="0"/>
            </a:br>
            <a:r>
              <a:rPr lang="ja-JP" altLang="en-US" dirty="0"/>
              <a:t>・「今の言い方、相手を大事にしてる感じがするね」</a:t>
            </a:r>
            <a:br>
              <a:rPr lang="ja-JP" altLang="en-US" dirty="0"/>
            </a:br>
            <a:r>
              <a:rPr lang="ja-JP" altLang="en-US" dirty="0"/>
              <a:t>・「その聞き方、すごく安心する」</a:t>
            </a:r>
            <a:br>
              <a:rPr lang="ja-JP" altLang="en-US" dirty="0"/>
            </a:br>
            <a:r>
              <a:rPr lang="ja-JP" altLang="en-US" dirty="0"/>
              <a:t>・「丁寧に聞いてくれる人は、話しかけやすい」</a:t>
            </a:r>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11</a:t>
            </a:fld>
            <a:endParaRPr kumimoji="1" lang="ja-JP" altLang="en-US"/>
          </a:p>
        </p:txBody>
      </p:sp>
    </p:spTree>
    <p:extLst>
      <p:ext uri="{BB962C8B-B14F-4D97-AF65-F5344CB8AC3E}">
        <p14:creationId xmlns:p14="http://schemas.microsoft.com/office/powerpoint/2010/main" val="1824136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effectLst/>
                <a:latin typeface="+mn-lt"/>
                <a:ea typeface="+mn-ea"/>
                <a:cs typeface="+mn-cs"/>
              </a:rPr>
              <a:t>【</a:t>
            </a:r>
            <a:r>
              <a:rPr kumimoji="1" lang="ja-JP" altLang="en-US" sz="1200" b="1" kern="1200" dirty="0">
                <a:solidFill>
                  <a:schemeClr val="tx1"/>
                </a:solidFill>
                <a:effectLst/>
                <a:latin typeface="+mn-lt"/>
                <a:ea typeface="+mn-ea"/>
                <a:cs typeface="+mn-cs"/>
              </a:rPr>
              <a:t>この章のねらい</a:t>
            </a:r>
            <a:r>
              <a:rPr kumimoji="1" lang="en-US" altLang="ja-JP" sz="1200" b="1" kern="1200" dirty="0">
                <a:solidFill>
                  <a:schemeClr val="tx1"/>
                </a:solidFill>
                <a:effectLst/>
                <a:latin typeface="+mn-lt"/>
                <a:ea typeface="+mn-ea"/>
                <a:cs typeface="+mn-cs"/>
              </a:rPr>
              <a:t>】</a:t>
            </a:r>
            <a:endParaRPr lang="en-US" altLang="ja-JP" dirty="0"/>
          </a:p>
          <a:p>
            <a:r>
              <a:rPr lang="ja-JP" altLang="en-US" dirty="0"/>
              <a:t>この章は、「やりたいこと」だけでなく、</a:t>
            </a:r>
            <a:r>
              <a:rPr lang="ja-JP" altLang="en-US" b="1" dirty="0"/>
              <a:t>やるべきことに向き合う力を育てる章</a:t>
            </a:r>
            <a:r>
              <a:rPr lang="ja-JP" altLang="en-US" dirty="0"/>
              <a:t>です。</a:t>
            </a:r>
          </a:p>
          <a:p>
            <a:r>
              <a:rPr lang="ja-JP" altLang="en-US" dirty="0"/>
              <a:t>インターンシップでは、楽しい作業・目立つ仕事ばかりではなく、</a:t>
            </a:r>
            <a:br>
              <a:rPr lang="ja-JP" altLang="en-US" dirty="0"/>
            </a:br>
            <a:r>
              <a:rPr lang="ja-JP" altLang="en-US" dirty="0"/>
              <a:t>単調な作業、意味がわかりにくい仕事、苦手な作業にも出会います。</a:t>
            </a:r>
          </a:p>
          <a:p>
            <a:r>
              <a:rPr lang="ja-JP" altLang="en-US" dirty="0"/>
              <a:t>この章で育てたいのは、「好き・嫌い」ではなく、</a:t>
            </a:r>
            <a:br>
              <a:rPr lang="ja-JP" altLang="en-US" dirty="0"/>
            </a:br>
            <a:r>
              <a:rPr lang="ja-JP" altLang="en-US" dirty="0"/>
              <a:t>・どんな作業にも</a:t>
            </a:r>
            <a:r>
              <a:rPr lang="ja-JP" altLang="en-US" b="1" dirty="0"/>
              <a:t>意味を見いだそうとする姿勢</a:t>
            </a:r>
            <a:br>
              <a:rPr lang="ja-JP" altLang="en-US" dirty="0"/>
            </a:br>
            <a:r>
              <a:rPr lang="ja-JP" altLang="en-US" dirty="0"/>
              <a:t>・言われたことだけで終わらず、</a:t>
            </a:r>
            <a:r>
              <a:rPr lang="ja-JP" altLang="en-US" b="1" dirty="0"/>
              <a:t>自分で考えて動こうとする意識</a:t>
            </a:r>
            <a:br>
              <a:rPr lang="ja-JP" altLang="en-US" dirty="0"/>
            </a:br>
            <a:r>
              <a:rPr lang="ja-JP" altLang="en-US" dirty="0"/>
              <a:t>です。</a:t>
            </a:r>
          </a:p>
          <a:p>
            <a:r>
              <a:rPr lang="ja-JP" altLang="en-US" dirty="0"/>
              <a:t>これは、</a:t>
            </a:r>
            <a:r>
              <a:rPr lang="ja-JP" altLang="en-US" b="1" dirty="0"/>
              <a:t>評価されるための態度ではなく、自分が困らずに働くための力</a:t>
            </a:r>
            <a:r>
              <a:rPr lang="ja-JP" altLang="en-US" dirty="0"/>
              <a:t>として伝えることがポイントです。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12</a:t>
            </a:fld>
            <a:endParaRPr kumimoji="1" lang="ja-JP" altLang="en-US"/>
          </a:p>
        </p:txBody>
      </p:sp>
    </p:spTree>
    <p:extLst>
      <p:ext uri="{BB962C8B-B14F-4D97-AF65-F5344CB8AC3E}">
        <p14:creationId xmlns:p14="http://schemas.microsoft.com/office/powerpoint/2010/main" val="1949276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13</a:t>
            </a:fld>
            <a:endParaRPr kumimoji="1" lang="ja-JP" altLang="en-US"/>
          </a:p>
        </p:txBody>
      </p:sp>
    </p:spTree>
    <p:extLst>
      <p:ext uri="{BB962C8B-B14F-4D97-AF65-F5344CB8AC3E}">
        <p14:creationId xmlns:p14="http://schemas.microsoft.com/office/powerpoint/2010/main" val="344608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a:t>
            </a:r>
            <a:r>
              <a:rPr lang="ja-JP" altLang="en-US" b="1" dirty="0"/>
              <a:t>つまずきやすいポイント</a:t>
            </a:r>
            <a:r>
              <a:rPr lang="en-US" altLang="ja-JP" b="1" dirty="0"/>
              <a:t>】</a:t>
            </a:r>
            <a:endParaRPr lang="ja-JP" altLang="en-US" b="1" dirty="0"/>
          </a:p>
          <a:p>
            <a:r>
              <a:rPr lang="ja-JP" altLang="en-US" dirty="0"/>
              <a:t>・苦手＝やらなくていいと考えてしまう</a:t>
            </a:r>
            <a:br>
              <a:rPr lang="ja-JP" altLang="en-US" dirty="0"/>
            </a:br>
            <a:r>
              <a:rPr lang="ja-JP" altLang="en-US" dirty="0"/>
              <a:t>・「どうせ評価されない」と投げやりになる</a:t>
            </a:r>
            <a:br>
              <a:rPr lang="ja-JP" altLang="en-US" dirty="0"/>
            </a:br>
            <a:r>
              <a:rPr lang="ja-JP" altLang="en-US" dirty="0"/>
              <a:t>・最初からうまくできないと、すぐに諦めてしまう</a:t>
            </a:r>
            <a:br>
              <a:rPr lang="ja-JP" altLang="en-US" dirty="0"/>
            </a:br>
            <a:r>
              <a:rPr lang="ja-JP" altLang="en-US" dirty="0"/>
              <a:t>・できない自分を責めすぎてしまう</a:t>
            </a:r>
          </a:p>
          <a:p>
            <a:r>
              <a:rPr lang="ja-JP" altLang="en-US" dirty="0"/>
              <a:t>→ </a:t>
            </a:r>
            <a:r>
              <a:rPr lang="ja-JP" altLang="en-US" b="1" dirty="0"/>
              <a:t>できるかどうかではなく、向き合おうとする姿勢を育てる章</a:t>
            </a:r>
            <a:r>
              <a:rPr lang="ja-JP" altLang="en-US" dirty="0"/>
              <a:t>であることを繰り返し伝える。</a:t>
            </a:r>
          </a:p>
          <a:p>
            <a:endParaRPr kumimoji="1" lang="ja-JP" altLang="en-US"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14</a:t>
            </a:fld>
            <a:endParaRPr kumimoji="1" lang="ja-JP" altLang="en-US"/>
          </a:p>
        </p:txBody>
      </p:sp>
    </p:spTree>
    <p:extLst>
      <p:ext uri="{BB962C8B-B14F-4D97-AF65-F5344CB8AC3E}">
        <p14:creationId xmlns:p14="http://schemas.microsoft.com/office/powerpoint/2010/main" val="2866944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a:t>
            </a:r>
            <a:r>
              <a:rPr lang="ja-JP" altLang="en-US" b="1" dirty="0"/>
              <a:t>教員の声かけ例</a:t>
            </a:r>
            <a:r>
              <a:rPr lang="en-US" altLang="ja-JP" b="1" dirty="0"/>
              <a:t>】</a:t>
            </a:r>
            <a:endParaRPr lang="ja-JP" altLang="en-US" b="1" dirty="0"/>
          </a:p>
          <a:p>
            <a:r>
              <a:rPr lang="en-US" altLang="ja-JP" dirty="0"/>
              <a:t>NG</a:t>
            </a:r>
            <a:r>
              <a:rPr lang="ja-JP" altLang="en-US" dirty="0"/>
              <a:t>ワード</a:t>
            </a:r>
            <a:br>
              <a:rPr lang="ja-JP" altLang="en-US" dirty="0"/>
            </a:br>
            <a:r>
              <a:rPr lang="ja-JP" altLang="en-US" dirty="0"/>
              <a:t>・「嫌でもやりなさい」</a:t>
            </a:r>
            <a:br>
              <a:rPr lang="ja-JP" altLang="en-US" dirty="0"/>
            </a:br>
            <a:r>
              <a:rPr lang="ja-JP" altLang="en-US" dirty="0"/>
              <a:t>・「やる気の問題」</a:t>
            </a:r>
            <a:br>
              <a:rPr lang="ja-JP" altLang="en-US" dirty="0"/>
            </a:br>
            <a:r>
              <a:rPr lang="ja-JP" altLang="en-US" dirty="0"/>
              <a:t>・「それくらいできるでしょ」</a:t>
            </a:r>
          </a:p>
          <a:p>
            <a:r>
              <a:rPr lang="en-US" altLang="ja-JP" dirty="0"/>
              <a:t>OK</a:t>
            </a:r>
            <a:r>
              <a:rPr lang="ja-JP" altLang="en-US" dirty="0"/>
              <a:t>ワード</a:t>
            </a:r>
            <a:br>
              <a:rPr lang="ja-JP" altLang="en-US" dirty="0"/>
            </a:br>
            <a:r>
              <a:rPr lang="ja-JP" altLang="en-US" dirty="0"/>
              <a:t>・「これは“できるようになる途中”の練習だよ」</a:t>
            </a:r>
            <a:br>
              <a:rPr lang="ja-JP" altLang="en-US" dirty="0"/>
            </a:br>
            <a:r>
              <a:rPr lang="ja-JP" altLang="en-US" dirty="0"/>
              <a:t>・「やろうとしてる姿がいいね」</a:t>
            </a:r>
            <a:br>
              <a:rPr lang="ja-JP" altLang="en-US" dirty="0"/>
            </a:br>
            <a:r>
              <a:rPr lang="ja-JP" altLang="en-US" dirty="0"/>
              <a:t>・「うまくなくていい。続けることが大事」</a:t>
            </a:r>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15</a:t>
            </a:fld>
            <a:endParaRPr kumimoji="1" lang="ja-JP" altLang="en-US"/>
          </a:p>
        </p:txBody>
      </p:sp>
    </p:spTree>
    <p:extLst>
      <p:ext uri="{BB962C8B-B14F-4D97-AF65-F5344CB8AC3E}">
        <p14:creationId xmlns:p14="http://schemas.microsoft.com/office/powerpoint/2010/main" val="3222728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【1</a:t>
            </a:r>
            <a:r>
              <a:rPr lang="ja-JP" altLang="en-US" b="1" dirty="0"/>
              <a:t>分ワーク</a:t>
            </a:r>
            <a:r>
              <a:rPr lang="en-US" altLang="ja-JP" b="1" dirty="0"/>
              <a:t>】</a:t>
            </a:r>
            <a:endParaRPr lang="ja-JP" altLang="en-US" b="1" dirty="0"/>
          </a:p>
          <a:p>
            <a:r>
              <a:rPr lang="ja-JP" altLang="en-US" dirty="0"/>
              <a:t>問い：今までに「最初は苦手だったけど、今はできるようになったこと」はありますか？</a:t>
            </a:r>
          </a:p>
          <a:p>
            <a:r>
              <a:rPr lang="ja-JP" altLang="en-US" dirty="0"/>
              <a:t>→ 小さなことでも</a:t>
            </a:r>
            <a:r>
              <a:rPr lang="en-US" altLang="ja-JP" dirty="0"/>
              <a:t>OK</a:t>
            </a:r>
            <a:r>
              <a:rPr lang="ja-JP" altLang="en-US" dirty="0"/>
              <a:t>。隣同士で</a:t>
            </a:r>
            <a:r>
              <a:rPr lang="en-US" altLang="ja-JP" dirty="0"/>
              <a:t>30</a:t>
            </a:r>
            <a:r>
              <a:rPr lang="ja-JP" altLang="en-US" dirty="0"/>
              <a:t>秒共有。</a:t>
            </a:r>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16</a:t>
            </a:fld>
            <a:endParaRPr kumimoji="1" lang="ja-JP" altLang="en-US"/>
          </a:p>
        </p:txBody>
      </p:sp>
    </p:spTree>
    <p:extLst>
      <p:ext uri="{BB962C8B-B14F-4D97-AF65-F5344CB8AC3E}">
        <p14:creationId xmlns:p14="http://schemas.microsoft.com/office/powerpoint/2010/main" val="3145128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a:t>
            </a:r>
            <a:r>
              <a:rPr lang="ja-JP" altLang="en-US" b="1" dirty="0"/>
              <a:t>つまずきやすいポイント</a:t>
            </a:r>
            <a:r>
              <a:rPr lang="en-US" altLang="ja-JP" b="1" dirty="0"/>
              <a:t>】</a:t>
            </a:r>
            <a:endParaRPr lang="ja-JP" altLang="en-US" b="1" dirty="0"/>
          </a:p>
          <a:p>
            <a:r>
              <a:rPr lang="ja-JP" altLang="en-US" dirty="0"/>
              <a:t>・言われたことだけやれば十分だと思い、まわりの様子に目を向けられない</a:t>
            </a:r>
            <a:br>
              <a:rPr lang="ja-JP" altLang="en-US" dirty="0"/>
            </a:br>
            <a:r>
              <a:rPr lang="ja-JP" altLang="en-US" dirty="0"/>
              <a:t>・失敗が怖くて、自分の気づきや考えを出せない</a:t>
            </a:r>
            <a:br>
              <a:rPr lang="ja-JP" altLang="en-US" dirty="0"/>
            </a:br>
            <a:r>
              <a:rPr lang="ja-JP" altLang="en-US" dirty="0"/>
              <a:t>・「正解」を探しすぎて動けなくなる</a:t>
            </a:r>
            <a:br>
              <a:rPr lang="ja-JP" altLang="en-US" dirty="0"/>
            </a:br>
            <a:r>
              <a:rPr lang="ja-JP" altLang="en-US" dirty="0"/>
              <a:t>・工夫することは、出しゃばること・余計なことだと誤解してしまう</a:t>
            </a:r>
          </a:p>
          <a:p>
            <a:r>
              <a:rPr lang="ja-JP" altLang="en-US" dirty="0"/>
              <a:t>→ </a:t>
            </a:r>
            <a:r>
              <a:rPr lang="ja-JP" altLang="en-US" b="1" dirty="0"/>
              <a:t>考えて動くことは“評価を上げるためのアピール”ではなく、自分の居場所と信頼をつくるための行動である</a:t>
            </a:r>
            <a:r>
              <a:rPr lang="ja-JP" altLang="en-US" dirty="0"/>
              <a:t>と位置づける。</a:t>
            </a:r>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17</a:t>
            </a:fld>
            <a:endParaRPr kumimoji="1" lang="ja-JP" altLang="en-US"/>
          </a:p>
        </p:txBody>
      </p:sp>
    </p:spTree>
    <p:extLst>
      <p:ext uri="{BB962C8B-B14F-4D97-AF65-F5344CB8AC3E}">
        <p14:creationId xmlns:p14="http://schemas.microsoft.com/office/powerpoint/2010/main" val="34357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a:t>
            </a:r>
            <a:r>
              <a:rPr lang="ja-JP" altLang="en-US" b="1" dirty="0"/>
              <a:t>教員の声かけ例</a:t>
            </a:r>
            <a:r>
              <a:rPr lang="en-US" altLang="ja-JP" b="1" dirty="0"/>
              <a:t>】</a:t>
            </a:r>
            <a:endParaRPr lang="ja-JP" altLang="en-US" b="1" dirty="0"/>
          </a:p>
          <a:p>
            <a:r>
              <a:rPr lang="en-US" altLang="ja-JP" dirty="0"/>
              <a:t>NG</a:t>
            </a:r>
            <a:r>
              <a:rPr lang="ja-JP" altLang="en-US" dirty="0"/>
              <a:t>ワード</a:t>
            </a:r>
            <a:br>
              <a:rPr lang="ja-JP" altLang="en-US" dirty="0"/>
            </a:br>
            <a:r>
              <a:rPr lang="ja-JP" altLang="en-US" dirty="0"/>
              <a:t>・「それ、評価上がるよ」</a:t>
            </a:r>
            <a:br>
              <a:rPr lang="ja-JP" altLang="en-US" dirty="0"/>
            </a:br>
            <a:r>
              <a:rPr lang="ja-JP" altLang="en-US" dirty="0"/>
              <a:t>・「今の、いいアピールだね」</a:t>
            </a:r>
            <a:br>
              <a:rPr lang="ja-JP" altLang="en-US" dirty="0"/>
            </a:br>
            <a:r>
              <a:rPr lang="ja-JP" altLang="en-US" dirty="0"/>
              <a:t>・「目立ててるよ」</a:t>
            </a:r>
          </a:p>
          <a:p>
            <a:r>
              <a:rPr lang="ja-JP" altLang="en-US" dirty="0"/>
              <a:t>→ 生徒は“点数を取りにいく行動”だと受け取ってしまう。</a:t>
            </a:r>
          </a:p>
          <a:p>
            <a:r>
              <a:rPr lang="en-US" altLang="ja-JP" dirty="0"/>
              <a:t>OK</a:t>
            </a:r>
            <a:r>
              <a:rPr lang="ja-JP" altLang="en-US" dirty="0"/>
              <a:t>ワード</a:t>
            </a:r>
          </a:p>
          <a:p>
            <a:r>
              <a:rPr lang="ja-JP" altLang="en-US" dirty="0"/>
              <a:t>・「今の動き、場が楽になったね」</a:t>
            </a:r>
            <a:br>
              <a:rPr lang="ja-JP" altLang="en-US" dirty="0"/>
            </a:br>
            <a:r>
              <a:rPr lang="ja-JP" altLang="en-US" dirty="0"/>
              <a:t>・「周りが助かったと思うよ」</a:t>
            </a:r>
            <a:br>
              <a:rPr lang="ja-JP" altLang="en-US" dirty="0"/>
            </a:br>
            <a:r>
              <a:rPr lang="ja-JP" altLang="en-US" dirty="0"/>
              <a:t>・「そこに気づけるの、すごく大事な力」</a:t>
            </a:r>
            <a:br>
              <a:rPr lang="ja-JP" altLang="en-US" dirty="0"/>
            </a:br>
            <a:r>
              <a:rPr lang="ja-JP" altLang="en-US" dirty="0"/>
              <a:t>・「一緒に働きやすい人の動き方だね」</a:t>
            </a:r>
            <a:br>
              <a:rPr lang="ja-JP" altLang="en-US" dirty="0"/>
            </a:br>
            <a:r>
              <a:rPr lang="ja-JP" altLang="en-US" dirty="0"/>
              <a:t>・「ここに居やすくなる動き方だよ」</a:t>
            </a:r>
          </a:p>
          <a:p>
            <a:r>
              <a:rPr lang="ja-JP" altLang="en-US" dirty="0"/>
              <a:t>→ </a:t>
            </a:r>
            <a:r>
              <a:rPr lang="ja-JP" altLang="en-US" b="1" dirty="0"/>
              <a:t>生徒に「ここにいていい」「この場の一員として必要とされている」という感覚を育て、</a:t>
            </a:r>
            <a:br>
              <a:rPr lang="ja-JP" altLang="en-US" b="1" dirty="0"/>
            </a:br>
            <a:r>
              <a:rPr lang="ja-JP" altLang="en-US" b="1" dirty="0"/>
              <a:t>考えて動く行動を“居場所と信頼をつくる力”として定着させるための言葉かけになる。</a:t>
            </a:r>
            <a:endParaRPr kumimoji="1" lang="ja-JP" altLang="en-US"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18</a:t>
            </a:fld>
            <a:endParaRPr kumimoji="1" lang="ja-JP" altLang="en-US"/>
          </a:p>
        </p:txBody>
      </p:sp>
    </p:spTree>
    <p:extLst>
      <p:ext uri="{BB962C8B-B14F-4D97-AF65-F5344CB8AC3E}">
        <p14:creationId xmlns:p14="http://schemas.microsoft.com/office/powerpoint/2010/main" val="1786063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1</a:t>
            </a:fld>
            <a:endParaRPr kumimoji="1" lang="ja-JP" altLang="en-US"/>
          </a:p>
        </p:txBody>
      </p:sp>
    </p:spTree>
    <p:extLst>
      <p:ext uri="{BB962C8B-B14F-4D97-AF65-F5344CB8AC3E}">
        <p14:creationId xmlns:p14="http://schemas.microsoft.com/office/powerpoint/2010/main" val="2270830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19</a:t>
            </a:fld>
            <a:endParaRPr kumimoji="1" lang="ja-JP" altLang="en-US"/>
          </a:p>
        </p:txBody>
      </p:sp>
    </p:spTree>
    <p:extLst>
      <p:ext uri="{BB962C8B-B14F-4D97-AF65-F5344CB8AC3E}">
        <p14:creationId xmlns:p14="http://schemas.microsoft.com/office/powerpoint/2010/main" val="4065379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effectLst/>
                <a:latin typeface="+mn-lt"/>
                <a:ea typeface="+mn-ea"/>
                <a:cs typeface="+mn-cs"/>
              </a:rPr>
              <a:t>【</a:t>
            </a:r>
            <a:r>
              <a:rPr kumimoji="1" lang="ja-JP" altLang="en-US" sz="1200" b="1" kern="1200" dirty="0">
                <a:solidFill>
                  <a:schemeClr val="tx1"/>
                </a:solidFill>
                <a:effectLst/>
                <a:latin typeface="+mn-lt"/>
                <a:ea typeface="+mn-ea"/>
                <a:cs typeface="+mn-cs"/>
              </a:rPr>
              <a:t>この章のねらい</a:t>
            </a:r>
            <a:r>
              <a:rPr kumimoji="1" lang="en-US" altLang="ja-JP" sz="1200" b="1" kern="1200" dirty="0">
                <a:solidFill>
                  <a:schemeClr val="tx1"/>
                </a:solidFill>
                <a:effectLst/>
                <a:latin typeface="+mn-lt"/>
                <a:ea typeface="+mn-ea"/>
                <a:cs typeface="+mn-cs"/>
              </a:rPr>
              <a:t>】</a:t>
            </a:r>
          </a:p>
          <a:p>
            <a:r>
              <a:rPr lang="ja-JP" altLang="en-US" dirty="0"/>
              <a:t>この章は、</a:t>
            </a:r>
            <a:r>
              <a:rPr lang="ja-JP" altLang="en-US" b="1" dirty="0"/>
              <a:t>一人で頑張る力ではなく、まわりと一緒に進む力</a:t>
            </a:r>
            <a:r>
              <a:rPr lang="ja-JP" altLang="en-US" dirty="0"/>
              <a:t>を育てる章です。</a:t>
            </a:r>
          </a:p>
          <a:p>
            <a:r>
              <a:rPr lang="ja-JP" altLang="en-US" dirty="0"/>
              <a:t>インターンシップの現場では、</a:t>
            </a:r>
            <a:br>
              <a:rPr lang="ja-JP" altLang="en-US" dirty="0"/>
            </a:br>
            <a:r>
              <a:rPr lang="ja-JP" altLang="en-US" dirty="0"/>
              <a:t>作業の多くが「誰かとつながりながら」進みます。</a:t>
            </a:r>
            <a:br>
              <a:rPr lang="ja-JP" altLang="en-US" dirty="0"/>
            </a:br>
            <a:r>
              <a:rPr lang="ja-JP" altLang="en-US" dirty="0"/>
              <a:t>その中で求められるのは、</a:t>
            </a:r>
            <a:br>
              <a:rPr lang="ja-JP" altLang="en-US" dirty="0"/>
            </a:br>
            <a:r>
              <a:rPr lang="ja-JP" altLang="en-US" dirty="0"/>
              <a:t>うまく話せることよりも、</a:t>
            </a:r>
          </a:p>
          <a:p>
            <a:r>
              <a:rPr lang="ja-JP" altLang="en-US" dirty="0"/>
              <a:t>・わからないことを早めに聞く</a:t>
            </a:r>
            <a:br>
              <a:rPr lang="ja-JP" altLang="en-US" dirty="0"/>
            </a:br>
            <a:r>
              <a:rPr lang="ja-JP" altLang="en-US" dirty="0"/>
              <a:t>・まわりの様子に気づいて動く</a:t>
            </a:r>
            <a:br>
              <a:rPr lang="ja-JP" altLang="en-US" dirty="0"/>
            </a:br>
            <a:r>
              <a:rPr lang="ja-JP" altLang="en-US" dirty="0"/>
              <a:t>・声をかけ合いながら進める</a:t>
            </a:r>
          </a:p>
          <a:p>
            <a:r>
              <a:rPr lang="ja-JP" altLang="en-US" dirty="0"/>
              <a:t>といった、</a:t>
            </a:r>
            <a:r>
              <a:rPr lang="ja-JP" altLang="en-US" b="1" dirty="0"/>
              <a:t>安心して働くための行動の型</a:t>
            </a:r>
            <a:r>
              <a:rPr lang="ja-JP" altLang="en-US" dirty="0"/>
              <a:t>です。</a:t>
            </a:r>
          </a:p>
          <a:p>
            <a:r>
              <a:rPr lang="ja-JP" altLang="en-US" dirty="0"/>
              <a:t>この章の目的は、</a:t>
            </a:r>
            <a:br>
              <a:rPr lang="ja-JP" altLang="en-US" dirty="0"/>
            </a:br>
            <a:r>
              <a:rPr lang="ja-JP" altLang="en-US" dirty="0"/>
              <a:t>協力することを「気合」や「性格」の問題ではなく、</a:t>
            </a:r>
            <a:br>
              <a:rPr lang="ja-JP" altLang="en-US" dirty="0"/>
            </a:br>
            <a:r>
              <a:rPr lang="ja-JP" altLang="en-US" b="1" dirty="0"/>
              <a:t>身につけられる“行動スキル”として捉え直すこと</a:t>
            </a:r>
            <a:r>
              <a:rPr lang="ja-JP" altLang="en-US" dirty="0"/>
              <a:t>です。</a:t>
            </a:r>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20</a:t>
            </a:fld>
            <a:endParaRPr kumimoji="1" lang="ja-JP" altLang="en-US"/>
          </a:p>
        </p:txBody>
      </p:sp>
    </p:spTree>
    <p:extLst>
      <p:ext uri="{BB962C8B-B14F-4D97-AF65-F5344CB8AC3E}">
        <p14:creationId xmlns:p14="http://schemas.microsoft.com/office/powerpoint/2010/main" val="1497039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21</a:t>
            </a:fld>
            <a:endParaRPr kumimoji="1" lang="ja-JP" altLang="en-US"/>
          </a:p>
        </p:txBody>
      </p:sp>
    </p:spTree>
    <p:extLst>
      <p:ext uri="{BB962C8B-B14F-4D97-AF65-F5344CB8AC3E}">
        <p14:creationId xmlns:p14="http://schemas.microsoft.com/office/powerpoint/2010/main" val="3889141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a:t>
            </a:r>
            <a:r>
              <a:rPr lang="ja-JP" altLang="en-US" b="1" dirty="0"/>
              <a:t>つまずきやすいポイント</a:t>
            </a:r>
            <a:r>
              <a:rPr lang="en-US" altLang="ja-JP" b="1" dirty="0"/>
              <a:t>】</a:t>
            </a:r>
            <a:endParaRPr lang="ja-JP" altLang="en-US" b="1" dirty="0"/>
          </a:p>
          <a:p>
            <a:r>
              <a:rPr lang="ja-JP" altLang="en-US" dirty="0"/>
              <a:t>・自分の仕事だけ終わればいいと思ってしまう</a:t>
            </a:r>
            <a:br>
              <a:rPr lang="ja-JP" altLang="en-US" dirty="0"/>
            </a:br>
            <a:r>
              <a:rPr lang="ja-JP" altLang="en-US" dirty="0"/>
              <a:t>・まわりを見て動くことが、出しゃばりだと思ってしまう</a:t>
            </a:r>
            <a:br>
              <a:rPr lang="ja-JP" altLang="en-US" dirty="0"/>
            </a:br>
            <a:r>
              <a:rPr lang="ja-JP" altLang="en-US" dirty="0"/>
              <a:t>・声をかけるのが怖く、様子を見ているだけで終わってしまう</a:t>
            </a:r>
            <a:br>
              <a:rPr lang="ja-JP" altLang="en-US" dirty="0"/>
            </a:br>
            <a:r>
              <a:rPr lang="ja-JP" altLang="en-US" dirty="0"/>
              <a:t>・「自分には関係ない」と一歩引いてしまう</a:t>
            </a:r>
          </a:p>
          <a:p>
            <a:r>
              <a:rPr lang="ja-JP" altLang="en-US" dirty="0"/>
              <a:t>→ </a:t>
            </a:r>
            <a:r>
              <a:rPr lang="ja-JP" altLang="en-US" b="1" dirty="0"/>
              <a:t>協力することは“おせっかい”ではなく、自分とまわりの居場所を一緒につくる行動である</a:t>
            </a:r>
            <a:br>
              <a:rPr lang="ja-JP" altLang="en-US" dirty="0"/>
            </a:br>
            <a:r>
              <a:rPr lang="ja-JP" altLang="en-US" dirty="0"/>
              <a:t>と位置づける。</a:t>
            </a:r>
          </a:p>
          <a:p>
            <a:endParaRPr kumimoji="1" lang="ja-JP" altLang="en-US"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22</a:t>
            </a:fld>
            <a:endParaRPr kumimoji="1" lang="ja-JP" altLang="en-US"/>
          </a:p>
        </p:txBody>
      </p:sp>
    </p:spTree>
    <p:extLst>
      <p:ext uri="{BB962C8B-B14F-4D97-AF65-F5344CB8AC3E}">
        <p14:creationId xmlns:p14="http://schemas.microsoft.com/office/powerpoint/2010/main" val="3158595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23</a:t>
            </a:fld>
            <a:endParaRPr kumimoji="1" lang="ja-JP" altLang="en-US"/>
          </a:p>
        </p:txBody>
      </p:sp>
    </p:spTree>
    <p:extLst>
      <p:ext uri="{BB962C8B-B14F-4D97-AF65-F5344CB8AC3E}">
        <p14:creationId xmlns:p14="http://schemas.microsoft.com/office/powerpoint/2010/main" val="3436942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1</a:t>
            </a:r>
            <a:r>
              <a:rPr lang="ja-JP" altLang="en-US" b="1" dirty="0"/>
              <a:t>分ワーク</a:t>
            </a:r>
          </a:p>
          <a:p>
            <a:r>
              <a:rPr lang="ja-JP" altLang="en-US" dirty="0"/>
              <a:t>問い：最近「声をかけてもらって助かった」「声をかけて助けた」場面はありますか？</a:t>
            </a:r>
          </a:p>
          <a:p>
            <a:endParaRPr kumimoji="1" lang="ja-JP" altLang="en-US"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24</a:t>
            </a:fld>
            <a:endParaRPr kumimoji="1" lang="ja-JP" altLang="en-US"/>
          </a:p>
        </p:txBody>
      </p:sp>
    </p:spTree>
    <p:extLst>
      <p:ext uri="{BB962C8B-B14F-4D97-AF65-F5344CB8AC3E}">
        <p14:creationId xmlns:p14="http://schemas.microsoft.com/office/powerpoint/2010/main" val="722469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a:t>
            </a:r>
            <a:r>
              <a:rPr lang="ja-JP" altLang="en-US" b="1" dirty="0"/>
              <a:t>つまずきやすいポイント</a:t>
            </a:r>
            <a:r>
              <a:rPr lang="en-US" altLang="ja-JP" b="1" dirty="0"/>
              <a:t>】</a:t>
            </a:r>
            <a:endParaRPr lang="ja-JP" altLang="en-US" b="1" dirty="0"/>
          </a:p>
          <a:p>
            <a:r>
              <a:rPr lang="ja-JP" altLang="en-US" dirty="0"/>
              <a:t>・聞くこと＝迷惑・できない人だと思ってしまう</a:t>
            </a:r>
            <a:br>
              <a:rPr lang="ja-JP" altLang="en-US" dirty="0"/>
            </a:br>
            <a:r>
              <a:rPr lang="ja-JP" altLang="en-US" dirty="0"/>
              <a:t>・間違えたくなくて、一人で抱え込んでしまう</a:t>
            </a:r>
            <a:br>
              <a:rPr lang="ja-JP" altLang="en-US" dirty="0"/>
            </a:br>
            <a:r>
              <a:rPr lang="ja-JP" altLang="en-US" dirty="0"/>
              <a:t>・忙しそうな人に声をかけるのが怖い</a:t>
            </a:r>
            <a:br>
              <a:rPr lang="ja-JP" altLang="en-US" dirty="0"/>
            </a:br>
            <a:r>
              <a:rPr lang="ja-JP" altLang="en-US" dirty="0"/>
              <a:t>・ミスしてから落ち込んでしまう</a:t>
            </a:r>
          </a:p>
          <a:p>
            <a:r>
              <a:rPr lang="ja-JP" altLang="en-US" dirty="0"/>
              <a:t>→ </a:t>
            </a:r>
            <a:r>
              <a:rPr lang="ja-JP" altLang="en-US" b="1" dirty="0"/>
              <a:t>聞くことは弱さではなく、自分が安心して、まわりも安心する行動である</a:t>
            </a:r>
            <a:r>
              <a:rPr lang="ja-JP" altLang="en-US" dirty="0"/>
              <a:t>と位置づける。</a:t>
            </a:r>
            <a:endParaRPr lang="en-US" altLang="ja-JP" dirty="0"/>
          </a:p>
          <a:p>
            <a:endParaRPr lang="ja-JP" altLang="en-US" dirty="0"/>
          </a:p>
          <a:p>
            <a:r>
              <a:rPr lang="ja-JP" altLang="en-US" dirty="0"/>
              <a:t>聞かずに進むと</a:t>
            </a:r>
            <a:br>
              <a:rPr lang="ja-JP" altLang="en-US" dirty="0"/>
            </a:br>
            <a:r>
              <a:rPr lang="ja-JP" altLang="en-US" dirty="0"/>
              <a:t>・本人はずっと不安</a:t>
            </a:r>
            <a:br>
              <a:rPr lang="ja-JP" altLang="en-US" dirty="0"/>
            </a:br>
            <a:r>
              <a:rPr lang="ja-JP" altLang="en-US" dirty="0"/>
              <a:t>・まわりは「ちゃんと分かってるかな？」と不安</a:t>
            </a:r>
            <a:br>
              <a:rPr lang="ja-JP" altLang="en-US" dirty="0"/>
            </a:br>
            <a:r>
              <a:rPr lang="ja-JP" altLang="en-US" dirty="0"/>
              <a:t>・結果、ミスも増えて、空気もピリつく。</a:t>
            </a:r>
          </a:p>
          <a:p>
            <a:r>
              <a:rPr lang="ja-JP" altLang="en-US" dirty="0"/>
              <a:t>聞くと</a:t>
            </a:r>
            <a:br>
              <a:rPr lang="ja-JP" altLang="en-US" dirty="0"/>
            </a:br>
            <a:r>
              <a:rPr lang="ja-JP" altLang="en-US" dirty="0"/>
              <a:t>・本人は安心</a:t>
            </a:r>
            <a:br>
              <a:rPr lang="ja-JP" altLang="en-US" dirty="0"/>
            </a:br>
            <a:r>
              <a:rPr lang="ja-JP" altLang="en-US" dirty="0"/>
              <a:t>・まわりは任せやすい</a:t>
            </a:r>
            <a:br>
              <a:rPr lang="ja-JP" altLang="en-US" dirty="0"/>
            </a:br>
            <a:r>
              <a:rPr lang="ja-JP" altLang="en-US" dirty="0"/>
              <a:t>・場の空気がやわらぐ。</a:t>
            </a:r>
          </a:p>
          <a:p>
            <a:r>
              <a:rPr lang="ja-JP" altLang="en-US" dirty="0"/>
              <a:t>だから「聞く」は、気合の話ではなく、</a:t>
            </a:r>
            <a:r>
              <a:rPr lang="ja-JP" altLang="en-US" b="1" dirty="0"/>
              <a:t>その場の安心をつくる“安全行動”。</a:t>
            </a:r>
            <a:endParaRPr lang="ja-JP" altLang="en-US"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25</a:t>
            </a:fld>
            <a:endParaRPr kumimoji="1" lang="ja-JP" altLang="en-US"/>
          </a:p>
        </p:txBody>
      </p:sp>
    </p:spTree>
    <p:extLst>
      <p:ext uri="{BB962C8B-B14F-4D97-AF65-F5344CB8AC3E}">
        <p14:creationId xmlns:p14="http://schemas.microsoft.com/office/powerpoint/2010/main" val="125021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26</a:t>
            </a:fld>
            <a:endParaRPr kumimoji="1" lang="ja-JP" altLang="en-US"/>
          </a:p>
        </p:txBody>
      </p:sp>
    </p:spTree>
    <p:extLst>
      <p:ext uri="{BB962C8B-B14F-4D97-AF65-F5344CB8AC3E}">
        <p14:creationId xmlns:p14="http://schemas.microsoft.com/office/powerpoint/2010/main" val="2554536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【1</a:t>
            </a:r>
            <a:r>
              <a:rPr lang="ja-JP" altLang="en-US" b="1" dirty="0"/>
              <a:t>分ワーク</a:t>
            </a:r>
            <a:r>
              <a:rPr lang="en-US" altLang="ja-JP" b="1" dirty="0"/>
              <a:t>】</a:t>
            </a:r>
            <a:endParaRPr lang="ja-JP" altLang="en-US" b="1" dirty="0"/>
          </a:p>
          <a:p>
            <a:r>
              <a:rPr lang="ja-JP" altLang="en-US" dirty="0"/>
              <a:t>問い：今までに「聞いてよかった」と思った場面はどんなときでしたか？</a:t>
            </a:r>
          </a:p>
          <a:p>
            <a:endParaRPr kumimoji="1" lang="ja-JP" altLang="en-US"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27</a:t>
            </a:fld>
            <a:endParaRPr kumimoji="1" lang="ja-JP" altLang="en-US"/>
          </a:p>
        </p:txBody>
      </p:sp>
    </p:spTree>
    <p:extLst>
      <p:ext uri="{BB962C8B-B14F-4D97-AF65-F5344CB8AC3E}">
        <p14:creationId xmlns:p14="http://schemas.microsoft.com/office/powerpoint/2010/main" val="2471263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a:t>
            </a:r>
            <a:r>
              <a:rPr lang="ja-JP" altLang="en-US" b="1" dirty="0"/>
              <a:t>ワークのねらい</a:t>
            </a:r>
            <a:r>
              <a:rPr lang="en-US" altLang="ja-JP" b="1" dirty="0"/>
              <a:t>】</a:t>
            </a:r>
            <a:endParaRPr lang="ja-JP" altLang="en-US" b="1" dirty="0"/>
          </a:p>
          <a:p>
            <a:r>
              <a:rPr lang="ja-JP" altLang="en-US" dirty="0"/>
              <a:t>このワークは、</a:t>
            </a:r>
            <a:r>
              <a:rPr lang="ja-JP" altLang="en-US" b="1" dirty="0"/>
              <a:t>質問しなかったことで起きる“見えない不安”と、</a:t>
            </a:r>
            <a:br>
              <a:rPr lang="ja-JP" altLang="en-US" b="1" dirty="0"/>
            </a:br>
            <a:r>
              <a:rPr lang="ja-JP" altLang="en-US" b="1" dirty="0"/>
              <a:t>質問することで生まれる“安心”の差に気づくこと</a:t>
            </a:r>
            <a:r>
              <a:rPr lang="ja-JP" altLang="en-US" dirty="0"/>
              <a:t>が目的です。</a:t>
            </a:r>
          </a:p>
          <a:p>
            <a:r>
              <a:rPr lang="ja-JP" altLang="en-US" dirty="0"/>
              <a:t>正解を当てるためのワークではありません。</a:t>
            </a:r>
            <a:br>
              <a:rPr lang="ja-JP" altLang="en-US" dirty="0"/>
            </a:br>
            <a:r>
              <a:rPr lang="ja-JP" altLang="en-US" dirty="0"/>
              <a:t>「聞く」という行動の意味を、</a:t>
            </a:r>
            <a:br>
              <a:rPr lang="ja-JP" altLang="en-US" dirty="0"/>
            </a:br>
            <a:r>
              <a:rPr lang="ja-JP" altLang="en-US" dirty="0"/>
              <a:t>生徒自身の感覚で理解するための時間です。</a:t>
            </a:r>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28</a:t>
            </a:fld>
            <a:endParaRPr kumimoji="1" lang="ja-JP" altLang="en-US"/>
          </a:p>
        </p:txBody>
      </p:sp>
    </p:spTree>
    <p:extLst>
      <p:ext uri="{BB962C8B-B14F-4D97-AF65-F5344CB8AC3E}">
        <p14:creationId xmlns:p14="http://schemas.microsoft.com/office/powerpoint/2010/main" val="370446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kern="1200" dirty="0">
                <a:solidFill>
                  <a:schemeClr val="tx1"/>
                </a:solidFill>
                <a:effectLst/>
                <a:latin typeface="+mn-lt"/>
                <a:ea typeface="+mn-ea"/>
                <a:cs typeface="+mn-cs"/>
              </a:rPr>
              <a:t>【</a:t>
            </a:r>
            <a:r>
              <a:rPr kumimoji="1" lang="ja-JP" altLang="en-US" sz="1200" b="1" kern="1200" dirty="0">
                <a:solidFill>
                  <a:schemeClr val="tx1"/>
                </a:solidFill>
                <a:effectLst/>
                <a:latin typeface="+mn-lt"/>
                <a:ea typeface="+mn-ea"/>
                <a:cs typeface="+mn-cs"/>
              </a:rPr>
              <a:t>この章のねらい</a:t>
            </a:r>
            <a:r>
              <a:rPr kumimoji="1" lang="en-US" altLang="ja-JP" sz="1200" b="1"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この章は、インターンシップに入る前に</a:t>
            </a:r>
            <a:br>
              <a:rPr kumimoji="1" lang="en-US" altLang="ja-JP" sz="1200" kern="1200" dirty="0">
                <a:solidFill>
                  <a:schemeClr val="tx1"/>
                </a:solidFill>
                <a:effectLst/>
                <a:latin typeface="+mn-lt"/>
                <a:ea typeface="+mn-ea"/>
                <a:cs typeface="+mn-cs"/>
              </a:rPr>
            </a:br>
            <a:r>
              <a:rPr kumimoji="1" lang="ja-JP" altLang="ja-JP" sz="1200" kern="1200" dirty="0">
                <a:solidFill>
                  <a:schemeClr val="tx1"/>
                </a:solidFill>
                <a:effectLst/>
                <a:latin typeface="+mn-lt"/>
                <a:ea typeface="+mn-ea"/>
                <a:cs typeface="+mn-cs"/>
              </a:rPr>
              <a:t>「この生徒は</a:t>
            </a:r>
            <a:r>
              <a:rPr kumimoji="1" lang="ja-JP" altLang="ja-JP" sz="1200" b="1" kern="1200" dirty="0">
                <a:solidFill>
                  <a:schemeClr val="tx1"/>
                </a:solidFill>
                <a:effectLst/>
                <a:latin typeface="+mn-lt"/>
                <a:ea typeface="+mn-ea"/>
                <a:cs typeface="+mn-cs"/>
              </a:rPr>
              <a:t>安心して関われる人かどうか</a:t>
            </a:r>
            <a:r>
              <a:rPr kumimoji="1" lang="ja-JP" altLang="ja-JP" sz="1200" kern="1200" dirty="0">
                <a:solidFill>
                  <a:schemeClr val="tx1"/>
                </a:solidFill>
                <a:effectLst/>
                <a:latin typeface="+mn-lt"/>
                <a:ea typeface="+mn-ea"/>
                <a:cs typeface="+mn-cs"/>
              </a:rPr>
              <a:t>」という</a:t>
            </a:r>
            <a:r>
              <a:rPr kumimoji="1" lang="ja-JP" altLang="ja-JP" sz="1200" b="1" kern="1200" dirty="0">
                <a:solidFill>
                  <a:schemeClr val="tx1"/>
                </a:solidFill>
                <a:effectLst/>
                <a:latin typeface="+mn-lt"/>
                <a:ea typeface="+mn-ea"/>
                <a:cs typeface="+mn-cs"/>
              </a:rPr>
              <a:t>第一印象をつくる力</a:t>
            </a:r>
            <a:r>
              <a:rPr kumimoji="1" lang="ja-JP" altLang="ja-JP" sz="1200" kern="1200" dirty="0">
                <a:solidFill>
                  <a:schemeClr val="tx1"/>
                </a:solidFill>
                <a:effectLst/>
                <a:latin typeface="+mn-lt"/>
                <a:ea typeface="+mn-ea"/>
                <a:cs typeface="+mn-cs"/>
              </a:rPr>
              <a:t>を育てるための導入章です。</a:t>
            </a:r>
          </a:p>
          <a:p>
            <a:r>
              <a:rPr kumimoji="1" lang="ja-JP" altLang="ja-JP" sz="1200" kern="1200" dirty="0">
                <a:solidFill>
                  <a:schemeClr val="tx1"/>
                </a:solidFill>
                <a:effectLst/>
                <a:latin typeface="+mn-lt"/>
                <a:ea typeface="+mn-ea"/>
                <a:cs typeface="+mn-cs"/>
              </a:rPr>
              <a:t>挨拶・時間の使い方・</a:t>
            </a:r>
            <a:r>
              <a:rPr kumimoji="1" lang="ja-JP" altLang="en-US" sz="1200" kern="1200" dirty="0">
                <a:solidFill>
                  <a:schemeClr val="tx1"/>
                </a:solidFill>
                <a:effectLst/>
                <a:latin typeface="+mn-lt"/>
                <a:ea typeface="+mn-ea"/>
                <a:cs typeface="+mn-cs"/>
              </a:rPr>
              <a:t>話し方は</a:t>
            </a:r>
            <a:r>
              <a:rPr kumimoji="1" lang="ja-JP" altLang="ja-JP" sz="1200" kern="1200" dirty="0">
                <a:solidFill>
                  <a:schemeClr val="tx1"/>
                </a:solidFill>
                <a:effectLst/>
                <a:latin typeface="+mn-lt"/>
                <a:ea typeface="+mn-ea"/>
                <a:cs typeface="+mn-cs"/>
              </a:rPr>
              <a:t>、スキル以前に</a:t>
            </a:r>
            <a:r>
              <a:rPr kumimoji="1" lang="ja-JP" altLang="ja-JP" sz="1200" b="1" kern="1200" dirty="0">
                <a:solidFill>
                  <a:schemeClr val="tx1"/>
                </a:solidFill>
                <a:effectLst/>
                <a:latin typeface="+mn-lt"/>
                <a:ea typeface="+mn-ea"/>
                <a:cs typeface="+mn-cs"/>
              </a:rPr>
              <a:t>人としての信頼の入口</a:t>
            </a:r>
            <a:r>
              <a:rPr kumimoji="1" lang="ja-JP" altLang="ja-JP" sz="1200" kern="1200" dirty="0">
                <a:solidFill>
                  <a:schemeClr val="tx1"/>
                </a:solidFill>
                <a:effectLst/>
                <a:latin typeface="+mn-lt"/>
                <a:ea typeface="+mn-ea"/>
                <a:cs typeface="+mn-cs"/>
              </a:rPr>
              <a:t>になります。</a:t>
            </a:r>
            <a:br>
              <a:rPr kumimoji="1" lang="en-US" altLang="ja-JP" sz="1200" kern="1200" dirty="0">
                <a:solidFill>
                  <a:schemeClr val="tx1"/>
                </a:solidFill>
                <a:effectLst/>
                <a:latin typeface="+mn-lt"/>
                <a:ea typeface="+mn-ea"/>
                <a:cs typeface="+mn-cs"/>
              </a:rPr>
            </a:br>
            <a:r>
              <a:rPr kumimoji="1" lang="ja-JP" altLang="ja-JP" sz="1200" kern="1200" dirty="0">
                <a:solidFill>
                  <a:schemeClr val="tx1"/>
                </a:solidFill>
                <a:effectLst/>
                <a:latin typeface="+mn-lt"/>
                <a:ea typeface="+mn-ea"/>
                <a:cs typeface="+mn-cs"/>
              </a:rPr>
              <a:t>ここで完璧なマナーを身につけさせることが目的ではなく、</a:t>
            </a:r>
          </a:p>
          <a:p>
            <a:r>
              <a:rPr kumimoji="1" lang="ja-JP" altLang="ja-JP" sz="1200" kern="1200" dirty="0">
                <a:solidFill>
                  <a:schemeClr val="tx1"/>
                </a:solidFill>
                <a:effectLst/>
                <a:latin typeface="+mn-lt"/>
                <a:ea typeface="+mn-ea"/>
                <a:cs typeface="+mn-cs"/>
              </a:rPr>
              <a:t>社会では「うまくできるか」より</a:t>
            </a:r>
            <a:br>
              <a:rPr kumimoji="1" lang="en-US" altLang="ja-JP" sz="1200" kern="1200" dirty="0">
                <a:solidFill>
                  <a:schemeClr val="tx1"/>
                </a:solidFill>
                <a:effectLst/>
                <a:latin typeface="+mn-lt"/>
                <a:ea typeface="+mn-ea"/>
                <a:cs typeface="+mn-cs"/>
              </a:rPr>
            </a:br>
            <a:r>
              <a:rPr kumimoji="1" lang="ja-JP" altLang="ja-JP" sz="1200" kern="1200" dirty="0">
                <a:solidFill>
                  <a:schemeClr val="tx1"/>
                </a:solidFill>
                <a:effectLst/>
                <a:latin typeface="+mn-lt"/>
                <a:ea typeface="+mn-ea"/>
                <a:cs typeface="+mn-cs"/>
              </a:rPr>
              <a:t>「丁寧に関わろうとする姿勢」が評価される</a:t>
            </a:r>
            <a:br>
              <a:rPr kumimoji="1" lang="en-US" altLang="ja-JP" sz="1200" kern="1200" dirty="0">
                <a:solidFill>
                  <a:schemeClr val="tx1"/>
                </a:solidFill>
                <a:effectLst/>
                <a:latin typeface="+mn-lt"/>
                <a:ea typeface="+mn-ea"/>
                <a:cs typeface="+mn-cs"/>
              </a:rPr>
            </a:br>
            <a:r>
              <a:rPr kumimoji="1" lang="ja-JP" altLang="ja-JP" sz="1200" kern="1200" dirty="0">
                <a:solidFill>
                  <a:schemeClr val="tx1"/>
                </a:solidFill>
                <a:effectLst/>
                <a:latin typeface="+mn-lt"/>
                <a:ea typeface="+mn-ea"/>
                <a:cs typeface="+mn-cs"/>
              </a:rPr>
              <a:t>という価値観に、生徒が気づくことが最大のねらいです。</a:t>
            </a:r>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2</a:t>
            </a:fld>
            <a:endParaRPr kumimoji="1" lang="ja-JP" altLang="en-US"/>
          </a:p>
        </p:txBody>
      </p:sp>
    </p:spTree>
    <p:extLst>
      <p:ext uri="{BB962C8B-B14F-4D97-AF65-F5344CB8AC3E}">
        <p14:creationId xmlns:p14="http://schemas.microsoft.com/office/powerpoint/2010/main" val="338076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a:t>■あなたが</a:t>
            </a:r>
            <a:r>
              <a:rPr lang="en-US" altLang="ja-JP" b="1" dirty="0"/>
              <a:t>A</a:t>
            </a:r>
            <a:r>
              <a:rPr lang="ja-JP" altLang="en-US" b="1" dirty="0"/>
              <a:t>さんの立場だったら、どう行動すればよかったと思いますか？（回答例）</a:t>
            </a:r>
          </a:p>
          <a:p>
            <a:r>
              <a:rPr lang="ja-JP" altLang="en-US" dirty="0"/>
              <a:t>・作業を始める前に、　「この順番で合っていますか？」と一言確認する</a:t>
            </a:r>
            <a:br>
              <a:rPr lang="ja-JP" altLang="en-US" dirty="0"/>
            </a:br>
            <a:r>
              <a:rPr lang="ja-JP" altLang="en-US" dirty="0"/>
              <a:t>・少しでも迷った時点で、　「ここ、もう一度教えていただいてもいいですか？」と聞く</a:t>
            </a:r>
            <a:br>
              <a:rPr lang="ja-JP" altLang="en-US" dirty="0"/>
            </a:br>
            <a:r>
              <a:rPr lang="ja-JP" altLang="en-US" dirty="0"/>
              <a:t>・わからないまま進めず、　“わからない”をそのままにしない行動を選ぶ</a:t>
            </a:r>
          </a:p>
          <a:p>
            <a:r>
              <a:rPr lang="ja-JP" altLang="en-US" dirty="0"/>
              <a:t>→ </a:t>
            </a:r>
            <a:r>
              <a:rPr lang="ja-JP" altLang="en-US" b="1" dirty="0"/>
              <a:t>一人で判断せず、早めに確認する行動が、自分とまわりの安心を守る行動になる。</a:t>
            </a:r>
            <a:endParaRPr lang="ja-JP" altLang="en-US" dirty="0"/>
          </a:p>
          <a:p>
            <a:endParaRPr kumimoji="1" lang="en-US" altLang="ja-JP" dirty="0"/>
          </a:p>
          <a:p>
            <a:r>
              <a:rPr lang="ja-JP" altLang="en-US" b="1" dirty="0"/>
              <a:t>■わからないことを早めに聞くことは、どんなメリットがあると思いますか？（回答例）</a:t>
            </a:r>
            <a:endParaRPr lang="ja-JP" altLang="en-US" dirty="0"/>
          </a:p>
          <a:p>
            <a:r>
              <a:rPr lang="ja-JP" altLang="en-US" dirty="0"/>
              <a:t>・ミスややり直しが減る</a:t>
            </a:r>
            <a:br>
              <a:rPr lang="ja-JP" altLang="en-US" dirty="0"/>
            </a:br>
            <a:r>
              <a:rPr lang="ja-JP" altLang="en-US" dirty="0"/>
              <a:t>・自分が安心して作業できる</a:t>
            </a:r>
            <a:br>
              <a:rPr lang="ja-JP" altLang="en-US" dirty="0"/>
            </a:br>
            <a:r>
              <a:rPr lang="ja-JP" altLang="en-US" dirty="0"/>
              <a:t>・まわりの人も安心して任せられる</a:t>
            </a:r>
            <a:br>
              <a:rPr lang="ja-JP" altLang="en-US" dirty="0"/>
            </a:br>
            <a:r>
              <a:rPr lang="ja-JP" altLang="en-US" dirty="0"/>
              <a:t>・仕事がスムーズに進む</a:t>
            </a:r>
            <a:br>
              <a:rPr lang="ja-JP" altLang="en-US" dirty="0"/>
            </a:br>
            <a:r>
              <a:rPr lang="ja-JP" altLang="en-US" dirty="0"/>
              <a:t>・場の空気がピリピリしにくくなる</a:t>
            </a:r>
            <a:br>
              <a:rPr lang="ja-JP" altLang="en-US" dirty="0"/>
            </a:br>
            <a:r>
              <a:rPr lang="ja-JP" altLang="en-US" dirty="0"/>
              <a:t>・「一緒に働きやすい人」と思ってもらえる</a:t>
            </a:r>
          </a:p>
          <a:p>
            <a:r>
              <a:rPr lang="ja-JP" altLang="en-US" dirty="0"/>
              <a:t>→ </a:t>
            </a:r>
            <a:r>
              <a:rPr lang="ja-JP" altLang="en-US" b="1" dirty="0"/>
              <a:t>聞くことは、自分のためだけでなく、その場の安心をつくる行動である。</a:t>
            </a:r>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29</a:t>
            </a:fld>
            <a:endParaRPr kumimoji="1" lang="ja-JP" altLang="en-US"/>
          </a:p>
        </p:txBody>
      </p:sp>
    </p:spTree>
    <p:extLst>
      <p:ext uri="{BB962C8B-B14F-4D97-AF65-F5344CB8AC3E}">
        <p14:creationId xmlns:p14="http://schemas.microsoft.com/office/powerpoint/2010/main" val="829648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この章のねらい</a:t>
            </a:r>
            <a:r>
              <a:rPr lang="en-US" altLang="ja-JP" dirty="0"/>
              <a:t>】</a:t>
            </a:r>
            <a:br>
              <a:rPr lang="en-US" altLang="ja-JP" dirty="0"/>
            </a:br>
            <a:r>
              <a:rPr lang="ja-JP" altLang="en-US" dirty="0"/>
              <a:t>この章は、</a:t>
            </a:r>
            <a:br>
              <a:rPr lang="ja-JP" altLang="en-US" dirty="0"/>
            </a:br>
            <a:r>
              <a:rPr lang="ja-JP" altLang="en-US" b="1" dirty="0"/>
              <a:t>人とのやりとりの中で、安心して関係を続けていく力を育てる章</a:t>
            </a:r>
            <a:r>
              <a:rPr lang="ja-JP" altLang="en-US" dirty="0"/>
              <a:t>です。</a:t>
            </a:r>
          </a:p>
          <a:p>
            <a:r>
              <a:rPr lang="ja-JP" altLang="en-US" dirty="0"/>
              <a:t>インターンシップでは、</a:t>
            </a:r>
            <a:br>
              <a:rPr lang="ja-JP" altLang="en-US" dirty="0"/>
            </a:br>
            <a:r>
              <a:rPr lang="ja-JP" altLang="en-US" dirty="0"/>
              <a:t>誰かに助けてもらったり、注意や助言を受けたりする場面が多くあります。</a:t>
            </a:r>
            <a:br>
              <a:rPr lang="ja-JP" altLang="en-US" dirty="0"/>
            </a:br>
            <a:r>
              <a:rPr lang="ja-JP" altLang="en-US" dirty="0"/>
              <a:t>そのときの受け止め方ひとつで、</a:t>
            </a:r>
            <a:br>
              <a:rPr lang="ja-JP" altLang="en-US" dirty="0"/>
            </a:br>
            <a:r>
              <a:rPr lang="ja-JP" altLang="en-US" dirty="0"/>
              <a:t>安心して学べるか、萎縮してしまうかが分かれます。</a:t>
            </a:r>
          </a:p>
          <a:p>
            <a:r>
              <a:rPr lang="ja-JP" altLang="en-US" dirty="0"/>
              <a:t>この章では、</a:t>
            </a:r>
            <a:br>
              <a:rPr lang="ja-JP" altLang="en-US" dirty="0"/>
            </a:br>
            <a:r>
              <a:rPr lang="ja-JP" altLang="en-US" dirty="0"/>
              <a:t>・感謝をきちんと伝えること</a:t>
            </a:r>
            <a:br>
              <a:rPr lang="ja-JP" altLang="en-US" dirty="0"/>
            </a:br>
            <a:r>
              <a:rPr lang="ja-JP" altLang="en-US" dirty="0"/>
              <a:t>・助言を前向きに受け止めること</a:t>
            </a:r>
            <a:br>
              <a:rPr lang="ja-JP" altLang="en-US" dirty="0"/>
            </a:br>
            <a:r>
              <a:rPr lang="ja-JP" altLang="en-US" dirty="0"/>
              <a:t>を通して、</a:t>
            </a:r>
            <a:r>
              <a:rPr lang="ja-JP" altLang="en-US" b="1" dirty="0"/>
              <a:t>人との関係を壊さずに続けていくための考え方と行動</a:t>
            </a:r>
            <a:r>
              <a:rPr lang="ja-JP" altLang="en-US" dirty="0"/>
              <a:t>を学びます。</a:t>
            </a:r>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30</a:t>
            </a:fld>
            <a:endParaRPr kumimoji="1" lang="ja-JP" altLang="en-US"/>
          </a:p>
        </p:txBody>
      </p:sp>
    </p:spTree>
    <p:extLst>
      <p:ext uri="{BB962C8B-B14F-4D97-AF65-F5344CB8AC3E}">
        <p14:creationId xmlns:p14="http://schemas.microsoft.com/office/powerpoint/2010/main" val="1054403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31</a:t>
            </a:fld>
            <a:endParaRPr kumimoji="1" lang="ja-JP" altLang="en-US"/>
          </a:p>
        </p:txBody>
      </p:sp>
    </p:spTree>
    <p:extLst>
      <p:ext uri="{BB962C8B-B14F-4D97-AF65-F5344CB8AC3E}">
        <p14:creationId xmlns:p14="http://schemas.microsoft.com/office/powerpoint/2010/main" val="1364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a:t>
            </a:r>
            <a:r>
              <a:rPr lang="ja-JP" altLang="en-US" b="1" dirty="0"/>
              <a:t>つまずきやすいポイント</a:t>
            </a:r>
            <a:r>
              <a:rPr lang="en-US" altLang="ja-JP" b="1" dirty="0"/>
              <a:t>】</a:t>
            </a:r>
          </a:p>
          <a:p>
            <a:r>
              <a:rPr lang="ja-JP" altLang="en-US" dirty="0"/>
              <a:t>・「心の中で思っていれば伝わっている」と思ってしまう</a:t>
            </a:r>
          </a:p>
          <a:p>
            <a:r>
              <a:rPr lang="ja-JP" altLang="en-US" dirty="0"/>
              <a:t>・恥ずかしくて「ありがとう」を言いそびれる</a:t>
            </a:r>
          </a:p>
          <a:p>
            <a:r>
              <a:rPr lang="ja-JP" altLang="en-US" dirty="0"/>
              <a:t>・お礼を言うタイミングがわからず、そのまま流してしまう</a:t>
            </a:r>
          </a:p>
          <a:p>
            <a:r>
              <a:rPr lang="ja-JP" altLang="en-US" dirty="0"/>
              <a:t>・年上の人に感謝を伝えるのが気恥ずかしい</a:t>
            </a:r>
          </a:p>
          <a:p>
            <a:r>
              <a:rPr lang="ja-JP" altLang="en-US" dirty="0"/>
              <a:t>・何度も言うとわざとらしいのでは、と気にしてしまう</a:t>
            </a:r>
          </a:p>
          <a:p>
            <a:r>
              <a:rPr lang="ja-JP" altLang="en-US" dirty="0"/>
              <a:t>→ </a:t>
            </a:r>
            <a:r>
              <a:rPr lang="ja-JP" altLang="en-US" b="1" dirty="0"/>
              <a:t>「伝えたい気持ちはあるのに、行動にできない」</a:t>
            </a:r>
            <a:r>
              <a:rPr lang="ja-JP" altLang="en-US" dirty="0"/>
              <a:t> ところで止まりやすい。</a:t>
            </a:r>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32</a:t>
            </a:fld>
            <a:endParaRPr kumimoji="1" lang="ja-JP" altLang="en-US"/>
          </a:p>
        </p:txBody>
      </p:sp>
    </p:spTree>
    <p:extLst>
      <p:ext uri="{BB962C8B-B14F-4D97-AF65-F5344CB8AC3E}">
        <p14:creationId xmlns:p14="http://schemas.microsoft.com/office/powerpoint/2010/main" val="3868339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a:t>
            </a:r>
            <a:r>
              <a:rPr lang="ja-JP" altLang="en-US" b="1" dirty="0"/>
              <a:t>教員の声かけ例</a:t>
            </a:r>
            <a:r>
              <a:rPr lang="en-US" altLang="ja-JP" b="1" dirty="0"/>
              <a:t>】</a:t>
            </a:r>
          </a:p>
          <a:p>
            <a:r>
              <a:rPr lang="ja-JP" altLang="en-US" dirty="0"/>
              <a:t>「今の場面、一言</a:t>
            </a:r>
            <a:r>
              <a:rPr lang="en-US" altLang="ja-JP" dirty="0"/>
              <a:t>『</a:t>
            </a:r>
            <a:r>
              <a:rPr lang="ja-JP" altLang="en-US" dirty="0"/>
              <a:t>ありがとうございます</a:t>
            </a:r>
            <a:r>
              <a:rPr lang="en-US" altLang="ja-JP" dirty="0"/>
              <a:t>』</a:t>
            </a:r>
            <a:r>
              <a:rPr lang="ja-JP" altLang="en-US" dirty="0"/>
              <a:t>があると、相手はすごくうれしいと思うよ」</a:t>
            </a:r>
          </a:p>
          <a:p>
            <a:r>
              <a:rPr lang="ja-JP" altLang="en-US" dirty="0"/>
              <a:t>「感謝は、上手に言おうとしなくて大丈夫。短くていいんだよ」</a:t>
            </a:r>
          </a:p>
          <a:p>
            <a:r>
              <a:rPr lang="ja-JP" altLang="en-US" dirty="0"/>
              <a:t>「言葉にしないと、相手には伝わらないことも多いんだよね」</a:t>
            </a:r>
          </a:p>
          <a:p>
            <a:r>
              <a:rPr lang="ja-JP" altLang="en-US" dirty="0"/>
              <a:t>「</a:t>
            </a:r>
            <a:r>
              <a:rPr lang="en-US" altLang="ja-JP" dirty="0"/>
              <a:t>『</a:t>
            </a:r>
            <a:r>
              <a:rPr lang="ja-JP" altLang="en-US" dirty="0"/>
              <a:t>ありがとう</a:t>
            </a:r>
            <a:r>
              <a:rPr lang="en-US" altLang="ja-JP" dirty="0"/>
              <a:t>』</a:t>
            </a:r>
            <a:r>
              <a:rPr lang="ja-JP" altLang="en-US" dirty="0"/>
              <a:t>って言える人は、安心して一緒に仕事ができる人なんだよ」</a:t>
            </a:r>
          </a:p>
          <a:p>
            <a:r>
              <a:rPr lang="ja-JP" altLang="en-US" dirty="0"/>
              <a:t>「感謝は相手のためだけじゃなくて、自分を助ける行動でもあるよ」</a:t>
            </a:r>
          </a:p>
          <a:p>
            <a:r>
              <a:rPr lang="en-US" altLang="ja-JP" dirty="0"/>
              <a:t>※ </a:t>
            </a:r>
            <a:r>
              <a:rPr lang="ja-JP" altLang="en-US" dirty="0"/>
              <a:t>評価せず、</a:t>
            </a:r>
            <a:r>
              <a:rPr lang="ja-JP" altLang="en-US" b="1" dirty="0"/>
              <a:t>行動の意味をそっと伝える</a:t>
            </a:r>
            <a:r>
              <a:rPr lang="ja-JP" altLang="en-US" dirty="0"/>
              <a:t>声かけを意識。</a:t>
            </a:r>
          </a:p>
          <a:p>
            <a:endParaRPr kumimoji="1" lang="ja-JP" altLang="en-US"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33</a:t>
            </a:fld>
            <a:endParaRPr kumimoji="1" lang="ja-JP" altLang="en-US"/>
          </a:p>
        </p:txBody>
      </p:sp>
    </p:spTree>
    <p:extLst>
      <p:ext uri="{BB962C8B-B14F-4D97-AF65-F5344CB8AC3E}">
        <p14:creationId xmlns:p14="http://schemas.microsoft.com/office/powerpoint/2010/main" val="3819708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【1</a:t>
            </a:r>
            <a:r>
              <a:rPr lang="ja-JP" altLang="en-US" b="1" dirty="0"/>
              <a:t>分ワーク</a:t>
            </a:r>
            <a:r>
              <a:rPr lang="en-US" altLang="ja-JP" b="1" dirty="0"/>
              <a:t>】</a:t>
            </a:r>
          </a:p>
          <a:p>
            <a:r>
              <a:rPr lang="ja-JP" altLang="en-US" b="1" dirty="0"/>
              <a:t>「最近、ありがとうを伝えた場面を思い出してみよう」</a:t>
            </a:r>
            <a:endParaRPr lang="ja-JP" altLang="en-US" dirty="0"/>
          </a:p>
          <a:p>
            <a:r>
              <a:rPr lang="ja-JP" altLang="en-US" dirty="0"/>
              <a:t>今日・昨日・最近で、誰かに助けてもらった場面はありましたか？</a:t>
            </a:r>
          </a:p>
          <a:p>
            <a:r>
              <a:rPr lang="ja-JP" altLang="en-US" dirty="0"/>
              <a:t>そのとき、あなたは「ありがとう」を言えましたか？</a:t>
            </a:r>
          </a:p>
          <a:p>
            <a:r>
              <a:rPr lang="ja-JP" altLang="en-US" dirty="0"/>
              <a:t>もし言えていなかったら、次に同じ場面があったら、どんな一言を伝えたいですか？</a:t>
            </a:r>
          </a:p>
          <a:p>
            <a:r>
              <a:rPr lang="ja-JP" altLang="en-US" b="1" dirty="0"/>
              <a:t>書けなくても</a:t>
            </a:r>
            <a:r>
              <a:rPr lang="en-US" altLang="ja-JP" b="1" dirty="0"/>
              <a:t>OK</a:t>
            </a:r>
            <a:r>
              <a:rPr lang="ja-JP" altLang="en-US" b="1" dirty="0"/>
              <a:t>。思い浮かべるだけでも</a:t>
            </a:r>
            <a:r>
              <a:rPr lang="en-US" altLang="ja-JP" b="1" dirty="0"/>
              <a:t>OK</a:t>
            </a:r>
            <a:r>
              <a:rPr lang="ja-JP" altLang="en-US" b="1" dirty="0"/>
              <a:t>。</a:t>
            </a:r>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34</a:t>
            </a:fld>
            <a:endParaRPr kumimoji="1" lang="ja-JP" altLang="en-US"/>
          </a:p>
        </p:txBody>
      </p:sp>
    </p:spTree>
    <p:extLst>
      <p:ext uri="{BB962C8B-B14F-4D97-AF65-F5344CB8AC3E}">
        <p14:creationId xmlns:p14="http://schemas.microsoft.com/office/powerpoint/2010/main" val="878809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35</a:t>
            </a:fld>
            <a:endParaRPr kumimoji="1" lang="ja-JP" altLang="en-US"/>
          </a:p>
        </p:txBody>
      </p:sp>
    </p:spTree>
    <p:extLst>
      <p:ext uri="{BB962C8B-B14F-4D97-AF65-F5344CB8AC3E}">
        <p14:creationId xmlns:p14="http://schemas.microsoft.com/office/powerpoint/2010/main" val="36803008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a:t>
            </a:r>
            <a:r>
              <a:rPr lang="ja-JP" altLang="en-US" b="1" dirty="0"/>
              <a:t>つまずきやすいポイント</a:t>
            </a:r>
            <a:r>
              <a:rPr lang="en-US" altLang="ja-JP" b="1" dirty="0"/>
              <a:t>】</a:t>
            </a:r>
          </a:p>
          <a:p>
            <a:r>
              <a:rPr lang="ja-JP" altLang="en-US" dirty="0"/>
              <a:t>・注意されると「責められた」と感じてしまう</a:t>
            </a:r>
          </a:p>
          <a:p>
            <a:r>
              <a:rPr lang="ja-JP" altLang="en-US" dirty="0"/>
              <a:t>・恥ずかしさや悔しさから、素直に聞けなくなる</a:t>
            </a:r>
          </a:p>
          <a:p>
            <a:r>
              <a:rPr lang="ja-JP" altLang="en-US" dirty="0"/>
              <a:t>・言い方がきつく感じて、内容より感情が先に立ってしまう</a:t>
            </a:r>
          </a:p>
          <a:p>
            <a:r>
              <a:rPr lang="ja-JP" altLang="en-US" dirty="0"/>
              <a:t>・「自分なりに頑張っていたのに</a:t>
            </a:r>
            <a:r>
              <a:rPr lang="en-US" altLang="ja-JP" dirty="0"/>
              <a:t>…</a:t>
            </a:r>
            <a:r>
              <a:rPr lang="ja-JP" altLang="en-US" dirty="0"/>
              <a:t>」と思ってしまう</a:t>
            </a:r>
          </a:p>
          <a:p>
            <a:r>
              <a:rPr lang="ja-JP" altLang="en-US" dirty="0"/>
              <a:t>・どう返事をすればいいかわからず、黙ってしまう</a:t>
            </a:r>
          </a:p>
          <a:p>
            <a:r>
              <a:rPr lang="ja-JP" altLang="en-US" dirty="0"/>
              <a:t>→ </a:t>
            </a:r>
            <a:r>
              <a:rPr lang="ja-JP" altLang="en-US" b="1" dirty="0"/>
              <a:t>助言そのものより、「言われた」という事実に心が引っ張られやすい。</a:t>
            </a:r>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36</a:t>
            </a:fld>
            <a:endParaRPr kumimoji="1" lang="ja-JP" altLang="en-US"/>
          </a:p>
        </p:txBody>
      </p:sp>
    </p:spTree>
    <p:extLst>
      <p:ext uri="{BB962C8B-B14F-4D97-AF65-F5344CB8AC3E}">
        <p14:creationId xmlns:p14="http://schemas.microsoft.com/office/powerpoint/2010/main" val="1555019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a:t>
            </a:r>
            <a:r>
              <a:rPr lang="ja-JP" altLang="en-US" b="1" dirty="0"/>
              <a:t>教員の声かけ例</a:t>
            </a:r>
            <a:r>
              <a:rPr lang="en-US" altLang="ja-JP" b="1" dirty="0"/>
              <a:t>】</a:t>
            </a:r>
          </a:p>
          <a:p>
            <a:r>
              <a:rPr lang="ja-JP" altLang="en-US" dirty="0"/>
              <a:t>・「注意された＝ダメ、ではないんだよ」</a:t>
            </a:r>
          </a:p>
          <a:p>
            <a:r>
              <a:rPr lang="ja-JP" altLang="en-US" dirty="0"/>
              <a:t>・「それは</a:t>
            </a:r>
            <a:r>
              <a:rPr lang="en-US" altLang="ja-JP" dirty="0"/>
              <a:t>『</a:t>
            </a:r>
            <a:r>
              <a:rPr lang="ja-JP" altLang="en-US" dirty="0"/>
              <a:t>期待しているからこそ</a:t>
            </a:r>
            <a:r>
              <a:rPr lang="en-US" altLang="ja-JP" dirty="0"/>
              <a:t>』</a:t>
            </a:r>
            <a:r>
              <a:rPr lang="ja-JP" altLang="en-US" dirty="0"/>
              <a:t>の言葉かもしれないね」</a:t>
            </a:r>
          </a:p>
          <a:p>
            <a:r>
              <a:rPr lang="ja-JP" altLang="en-US" dirty="0"/>
              <a:t>・「まずは最後まで聞いてみよう。それだけでも大事な一歩だよ」</a:t>
            </a:r>
          </a:p>
          <a:p>
            <a:r>
              <a:rPr lang="ja-JP" altLang="en-US" dirty="0"/>
              <a:t>・「すぐに直せなくても、</a:t>
            </a:r>
            <a:r>
              <a:rPr lang="en-US" altLang="ja-JP" dirty="0"/>
              <a:t>『</a:t>
            </a:r>
            <a:r>
              <a:rPr lang="ja-JP" altLang="en-US" dirty="0"/>
              <a:t>わかりました</a:t>
            </a:r>
            <a:r>
              <a:rPr lang="en-US" altLang="ja-JP" dirty="0"/>
              <a:t>』</a:t>
            </a:r>
            <a:r>
              <a:rPr lang="ja-JP" altLang="en-US" dirty="0"/>
              <a:t>と言えるだけで印象は変わるよ」</a:t>
            </a:r>
          </a:p>
          <a:p>
            <a:r>
              <a:rPr lang="ja-JP" altLang="en-US" dirty="0"/>
              <a:t>・「助言をどう受け取るかは、自分で選べるんだよ」</a:t>
            </a:r>
          </a:p>
          <a:p>
            <a:r>
              <a:rPr lang="en-US" altLang="ja-JP" dirty="0"/>
              <a:t>※ </a:t>
            </a:r>
            <a:r>
              <a:rPr lang="ja-JP" altLang="en-US" dirty="0"/>
              <a:t>否定せず、</a:t>
            </a:r>
            <a:r>
              <a:rPr lang="ja-JP" altLang="en-US" b="1" dirty="0"/>
              <a:t>受け止め方の選択肢を示す</a:t>
            </a:r>
            <a:r>
              <a:rPr lang="ja-JP" altLang="en-US" dirty="0"/>
              <a:t>声かけ。</a:t>
            </a:r>
          </a:p>
          <a:p>
            <a:endParaRPr kumimoji="1" lang="ja-JP" altLang="en-US"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37</a:t>
            </a:fld>
            <a:endParaRPr kumimoji="1" lang="ja-JP" altLang="en-US"/>
          </a:p>
        </p:txBody>
      </p:sp>
    </p:spTree>
    <p:extLst>
      <p:ext uri="{BB962C8B-B14F-4D97-AF65-F5344CB8AC3E}">
        <p14:creationId xmlns:p14="http://schemas.microsoft.com/office/powerpoint/2010/main" val="18933875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【1</a:t>
            </a:r>
            <a:r>
              <a:rPr lang="ja-JP" altLang="en-US" b="1" dirty="0"/>
              <a:t>分ワーク</a:t>
            </a:r>
            <a:r>
              <a:rPr lang="en-US" altLang="ja-JP" b="1" dirty="0"/>
              <a:t>】</a:t>
            </a:r>
          </a:p>
          <a:p>
            <a:r>
              <a:rPr lang="ja-JP" altLang="en-US" b="1" dirty="0"/>
              <a:t>「言われたことを、別の見方で考えてみよう」</a:t>
            </a:r>
            <a:endParaRPr lang="ja-JP" altLang="en-US" dirty="0"/>
          </a:p>
          <a:p>
            <a:r>
              <a:rPr lang="ja-JP" altLang="en-US" dirty="0"/>
              <a:t>最近、注意されたり、アドバイスをもらった場面はありましたか？</a:t>
            </a:r>
          </a:p>
          <a:p>
            <a:r>
              <a:rPr lang="ja-JP" altLang="en-US" dirty="0"/>
              <a:t>そのとき、どんな気持ちになりましたか？</a:t>
            </a:r>
          </a:p>
          <a:p>
            <a:r>
              <a:rPr lang="ja-JP" altLang="en-US" dirty="0"/>
              <a:t>もし「よくなってほしいからの言葉」だとしたら、</a:t>
            </a:r>
            <a:br>
              <a:rPr lang="ja-JP" altLang="en-US" dirty="0"/>
            </a:br>
            <a:r>
              <a:rPr lang="ja-JP" altLang="en-US" dirty="0"/>
              <a:t>　その助言から何を受け取れそうですか？</a:t>
            </a:r>
          </a:p>
          <a:p>
            <a:r>
              <a:rPr lang="ja-JP" altLang="en-US" dirty="0"/>
              <a:t>書けなくても</a:t>
            </a:r>
            <a:r>
              <a:rPr lang="en-US" altLang="ja-JP" dirty="0"/>
              <a:t>OK</a:t>
            </a:r>
            <a:r>
              <a:rPr lang="ja-JP" altLang="en-US" dirty="0"/>
              <a:t>。思い出すのがつらければ、</a:t>
            </a:r>
            <a:r>
              <a:rPr lang="ja-JP" altLang="en-US" b="1" dirty="0"/>
              <a:t>例を想像するだけでも</a:t>
            </a:r>
            <a:r>
              <a:rPr lang="en-US" altLang="ja-JP" b="1" dirty="0"/>
              <a:t>OK</a:t>
            </a:r>
            <a:r>
              <a:rPr lang="ja-JP" altLang="en-US" b="1" dirty="0"/>
              <a:t>。</a:t>
            </a:r>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38</a:t>
            </a:fld>
            <a:endParaRPr kumimoji="1" lang="ja-JP" altLang="en-US"/>
          </a:p>
        </p:txBody>
      </p:sp>
    </p:spTree>
    <p:extLst>
      <p:ext uri="{BB962C8B-B14F-4D97-AF65-F5344CB8AC3E}">
        <p14:creationId xmlns:p14="http://schemas.microsoft.com/office/powerpoint/2010/main" val="379133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3</a:t>
            </a:fld>
            <a:endParaRPr kumimoji="1" lang="ja-JP" altLang="en-US"/>
          </a:p>
        </p:txBody>
      </p:sp>
    </p:spTree>
    <p:extLst>
      <p:ext uri="{BB962C8B-B14F-4D97-AF65-F5344CB8AC3E}">
        <p14:creationId xmlns:p14="http://schemas.microsoft.com/office/powerpoint/2010/main" val="22996514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ポイントは、</a:t>
            </a:r>
          </a:p>
          <a:p>
            <a:r>
              <a:rPr lang="ja-JP" altLang="en-US" dirty="0"/>
              <a:t>✕「自分が悪い」</a:t>
            </a:r>
          </a:p>
          <a:p>
            <a:r>
              <a:rPr lang="ja-JP" altLang="en-US" dirty="0"/>
              <a:t>○「次にどうすればいいか」</a:t>
            </a:r>
          </a:p>
          <a:p>
            <a:r>
              <a:rPr lang="ja-JP" altLang="en-US" dirty="0"/>
              <a:t>に視点を移すこと。</a:t>
            </a:r>
          </a:p>
          <a:p>
            <a:r>
              <a:rPr lang="ja-JP" altLang="en-US" b="1" dirty="0"/>
              <a:t>行動につながる一文</a:t>
            </a:r>
            <a:r>
              <a:rPr lang="ja-JP" altLang="en-US" dirty="0"/>
              <a:t>が書けていれば十分です。</a:t>
            </a:r>
            <a:br>
              <a:rPr lang="ja-JP" altLang="en-US" dirty="0"/>
            </a:br>
            <a:r>
              <a:rPr lang="ja-JP" altLang="en-US" dirty="0"/>
              <a:t>文章が短くても、具体的でなくても</a:t>
            </a:r>
            <a:r>
              <a:rPr lang="en-US" altLang="ja-JP" dirty="0"/>
              <a:t>OK</a:t>
            </a:r>
            <a:r>
              <a:rPr lang="ja-JP" altLang="en-US" dirty="0"/>
              <a:t>。</a:t>
            </a:r>
            <a:br>
              <a:rPr lang="ja-JP" altLang="en-US" dirty="0"/>
            </a:br>
            <a:r>
              <a:rPr lang="ja-JP" altLang="en-US" dirty="0"/>
              <a:t>「やってみよう」と思えていれば、それが正解です。</a:t>
            </a:r>
            <a:endParaRPr kumimoji="1" lang="en-US" altLang="ja-JP" dirty="0"/>
          </a:p>
          <a:p>
            <a:endParaRPr kumimoji="1" lang="en-US" altLang="ja-JP" dirty="0"/>
          </a:p>
          <a:p>
            <a:r>
              <a:rPr lang="en-US" altLang="ja-JP" b="1" dirty="0"/>
              <a:t>【</a:t>
            </a:r>
            <a:r>
              <a:rPr lang="ja-JP" altLang="en-US" b="1" dirty="0"/>
              <a:t>回答例</a:t>
            </a:r>
            <a:r>
              <a:rPr lang="en-US" altLang="ja-JP" b="1" dirty="0"/>
              <a:t>】</a:t>
            </a:r>
            <a:r>
              <a:rPr lang="ja-JP" altLang="en-US" b="1" dirty="0"/>
              <a:t>例①</a:t>
            </a:r>
          </a:p>
          <a:p>
            <a:r>
              <a:rPr lang="ja-JP" altLang="en-US" b="1" dirty="0"/>
              <a:t>言われたアドバイス</a:t>
            </a:r>
            <a:br>
              <a:rPr lang="ja-JP" altLang="en-US" dirty="0"/>
            </a:br>
            <a:r>
              <a:rPr lang="ja-JP" altLang="en-US" dirty="0"/>
              <a:t>「そこ、もう少し丁寧にやって」</a:t>
            </a:r>
          </a:p>
          <a:p>
            <a:r>
              <a:rPr lang="ja-JP" altLang="en-US" b="1" dirty="0"/>
              <a:t>前向きな受け止め方</a:t>
            </a:r>
            <a:br>
              <a:rPr lang="ja-JP" altLang="en-US" dirty="0"/>
            </a:br>
            <a:r>
              <a:rPr lang="ja-JP" altLang="en-US" dirty="0"/>
              <a:t>→ 雑に見えていた部分があったのかもしれない。</a:t>
            </a:r>
            <a:br>
              <a:rPr lang="ja-JP" altLang="en-US" dirty="0"/>
            </a:br>
            <a:r>
              <a:rPr lang="ja-JP" altLang="en-US" dirty="0"/>
              <a:t>→ 次は、最初から丁寧さを意識してやってみよう。</a:t>
            </a:r>
            <a:br>
              <a:rPr lang="ja-JP" altLang="en-US" dirty="0"/>
            </a:br>
            <a:r>
              <a:rPr lang="ja-JP" altLang="en-US" dirty="0"/>
              <a:t>→ 丁寧にできれば、また任せてもらえるかもしれない。</a:t>
            </a:r>
            <a:endParaRPr lang="en-US" altLang="ja-JP" dirty="0"/>
          </a:p>
          <a:p>
            <a:endParaRPr lang="ja-JP" altLang="en-US" dirty="0"/>
          </a:p>
          <a:p>
            <a:r>
              <a:rPr lang="en-US" altLang="ja-JP" b="1" dirty="0"/>
              <a:t>【</a:t>
            </a:r>
            <a:r>
              <a:rPr lang="ja-JP" altLang="en-US" b="1" dirty="0"/>
              <a:t>回答例</a:t>
            </a:r>
            <a:r>
              <a:rPr lang="en-US" altLang="ja-JP" b="1" dirty="0"/>
              <a:t>】</a:t>
            </a:r>
            <a:r>
              <a:rPr lang="ja-JP" altLang="en-US" b="1" dirty="0"/>
              <a:t>例②</a:t>
            </a:r>
            <a:br>
              <a:rPr lang="ja-JP" altLang="en-US" b="1" dirty="0"/>
            </a:br>
            <a:r>
              <a:rPr lang="ja-JP" altLang="en-US" b="1" dirty="0"/>
              <a:t>言われたアドバイス</a:t>
            </a:r>
            <a:br>
              <a:rPr lang="ja-JP" altLang="en-US" dirty="0"/>
            </a:br>
            <a:r>
              <a:rPr lang="ja-JP" altLang="en-US" dirty="0"/>
              <a:t>「それ、やる前に聞いてくれたらよかったのに」</a:t>
            </a:r>
          </a:p>
          <a:p>
            <a:r>
              <a:rPr lang="ja-JP" altLang="en-US" b="1" dirty="0"/>
              <a:t>前向きな受け止め方</a:t>
            </a:r>
            <a:br>
              <a:rPr lang="ja-JP" altLang="en-US" dirty="0"/>
            </a:br>
            <a:r>
              <a:rPr lang="ja-JP" altLang="en-US" dirty="0"/>
              <a:t>→ やり方を間違えないために、先に確認してほしかったという意味かもしれない。</a:t>
            </a:r>
            <a:br>
              <a:rPr lang="ja-JP" altLang="en-US" dirty="0"/>
            </a:br>
            <a:r>
              <a:rPr lang="ja-JP" altLang="en-US" dirty="0"/>
              <a:t>→ 聞いてから動けば、相手も自分も安心できたのかもしれない。</a:t>
            </a:r>
            <a:br>
              <a:rPr lang="ja-JP" altLang="en-US" dirty="0"/>
            </a:br>
            <a:r>
              <a:rPr lang="ja-JP" altLang="en-US" dirty="0"/>
              <a:t>→ 次からは、「これで合っていますか？」と最初に一言確認してみよう。</a:t>
            </a:r>
          </a:p>
          <a:p>
            <a:endParaRPr lang="en-US" altLang="ja-JP"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39</a:t>
            </a:fld>
            <a:endParaRPr kumimoji="1" lang="ja-JP" altLang="en-US"/>
          </a:p>
        </p:txBody>
      </p:sp>
    </p:spTree>
    <p:extLst>
      <p:ext uri="{BB962C8B-B14F-4D97-AF65-F5344CB8AC3E}">
        <p14:creationId xmlns:p14="http://schemas.microsoft.com/office/powerpoint/2010/main" val="22395648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effectLst/>
                <a:latin typeface="+mn-lt"/>
                <a:ea typeface="+mn-ea"/>
                <a:cs typeface="+mn-cs"/>
              </a:rPr>
              <a:t>【</a:t>
            </a:r>
            <a:r>
              <a:rPr kumimoji="1" lang="ja-JP" altLang="en-US" sz="1200" b="1" kern="1200" dirty="0">
                <a:solidFill>
                  <a:schemeClr val="tx1"/>
                </a:solidFill>
                <a:effectLst/>
                <a:latin typeface="+mn-lt"/>
                <a:ea typeface="+mn-ea"/>
                <a:cs typeface="+mn-cs"/>
              </a:rPr>
              <a:t>この章のねらい</a:t>
            </a:r>
            <a:r>
              <a:rPr kumimoji="1" lang="en-US" altLang="ja-JP" sz="1200" b="1" kern="1200" dirty="0">
                <a:solidFill>
                  <a:schemeClr val="tx1"/>
                </a:solidFill>
                <a:effectLst/>
                <a:latin typeface="+mn-lt"/>
                <a:ea typeface="+mn-ea"/>
                <a:cs typeface="+mn-cs"/>
              </a:rPr>
              <a:t>】</a:t>
            </a:r>
          </a:p>
          <a:p>
            <a:r>
              <a:rPr lang="ja-JP" altLang="en-US" dirty="0"/>
              <a:t>この章は、</a:t>
            </a:r>
            <a:r>
              <a:rPr lang="ja-JP" altLang="en-US" b="1" dirty="0"/>
              <a:t>最後までやり抜く力＝信頼される力</a:t>
            </a:r>
            <a:r>
              <a:rPr lang="ja-JP" altLang="en-US" dirty="0"/>
              <a:t>を育てる章です。</a:t>
            </a:r>
          </a:p>
          <a:p>
            <a:r>
              <a:rPr lang="ja-JP" altLang="en-US" dirty="0"/>
              <a:t>社会では、派手な成果よりも、</a:t>
            </a:r>
            <a:br>
              <a:rPr lang="ja-JP" altLang="en-US" dirty="0"/>
            </a:br>
            <a:r>
              <a:rPr lang="ja-JP" altLang="en-US" dirty="0"/>
              <a:t>小さな役割をきちんとやり切れる人が信頼されます。</a:t>
            </a:r>
          </a:p>
          <a:p>
            <a:r>
              <a:rPr lang="ja-JP" altLang="en-US" dirty="0"/>
              <a:t>第</a:t>
            </a:r>
            <a:r>
              <a:rPr lang="en-US" altLang="ja-JP" dirty="0"/>
              <a:t>5</a:t>
            </a:r>
            <a:r>
              <a:rPr lang="ja-JP" altLang="en-US" dirty="0"/>
              <a:t>章は、</a:t>
            </a:r>
            <a:br>
              <a:rPr lang="ja-JP" altLang="en-US" dirty="0"/>
            </a:br>
            <a:r>
              <a:rPr lang="ja-JP" altLang="en-US" dirty="0"/>
              <a:t>責任感を「重たい義務」ではなく、</a:t>
            </a:r>
            <a:r>
              <a:rPr lang="ja-JP" altLang="en-US" b="1" dirty="0"/>
              <a:t>自分を守る行動の型</a:t>
            </a:r>
            <a:r>
              <a:rPr lang="ja-JP" altLang="en-US" dirty="0"/>
              <a:t>として捉え直す章です。</a:t>
            </a:r>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40</a:t>
            </a:fld>
            <a:endParaRPr kumimoji="1" lang="ja-JP" altLang="en-US"/>
          </a:p>
        </p:txBody>
      </p:sp>
    </p:spTree>
    <p:extLst>
      <p:ext uri="{BB962C8B-B14F-4D97-AF65-F5344CB8AC3E}">
        <p14:creationId xmlns:p14="http://schemas.microsoft.com/office/powerpoint/2010/main" val="6913693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41</a:t>
            </a:fld>
            <a:endParaRPr kumimoji="1" lang="ja-JP" altLang="en-US"/>
          </a:p>
        </p:txBody>
      </p:sp>
    </p:spTree>
    <p:extLst>
      <p:ext uri="{BB962C8B-B14F-4D97-AF65-F5344CB8AC3E}">
        <p14:creationId xmlns:p14="http://schemas.microsoft.com/office/powerpoint/2010/main" val="15223275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a:t>
            </a:r>
            <a:r>
              <a:rPr lang="ja-JP" altLang="en-US" b="1" dirty="0"/>
              <a:t>つまずきやすいポイント</a:t>
            </a:r>
            <a:r>
              <a:rPr lang="en-US" altLang="ja-JP" b="1" dirty="0"/>
              <a:t>】</a:t>
            </a:r>
          </a:p>
          <a:p>
            <a:r>
              <a:rPr lang="ja-JP" altLang="en-US" dirty="0"/>
              <a:t>「掃除や当番くらい</a:t>
            </a:r>
            <a:r>
              <a:rPr lang="en-US" altLang="ja-JP" dirty="0"/>
              <a:t>…</a:t>
            </a:r>
            <a:r>
              <a:rPr lang="ja-JP" altLang="en-US" dirty="0"/>
              <a:t>」と軽く考えてしまう</a:t>
            </a:r>
          </a:p>
          <a:p>
            <a:r>
              <a:rPr lang="ja-JP" altLang="en-US" dirty="0"/>
              <a:t>忘れてしまったとき、「まあいいか」と流してしまう</a:t>
            </a:r>
          </a:p>
          <a:p>
            <a:r>
              <a:rPr lang="ja-JP" altLang="en-US" dirty="0"/>
              <a:t>面倒だと感じて、手を抜いてしまう</a:t>
            </a:r>
          </a:p>
          <a:p>
            <a:r>
              <a:rPr lang="ja-JP" altLang="en-US" dirty="0"/>
              <a:t>自分一人がやらなくても大丈夫だと思ってしまう</a:t>
            </a:r>
          </a:p>
          <a:p>
            <a:r>
              <a:rPr lang="ja-JP" altLang="en-US" dirty="0"/>
              <a:t>注意されるまで、責任に気づかない</a:t>
            </a:r>
          </a:p>
          <a:p>
            <a:r>
              <a:rPr lang="ja-JP" altLang="en-US" dirty="0"/>
              <a:t>→ </a:t>
            </a:r>
            <a:r>
              <a:rPr lang="ja-JP" altLang="en-US" b="1" dirty="0"/>
              <a:t>「小さな役割」と思っているところで、責任感が止まりやすい。</a:t>
            </a:r>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42</a:t>
            </a:fld>
            <a:endParaRPr kumimoji="1" lang="ja-JP" altLang="en-US"/>
          </a:p>
        </p:txBody>
      </p:sp>
    </p:spTree>
    <p:extLst>
      <p:ext uri="{BB962C8B-B14F-4D97-AF65-F5344CB8AC3E}">
        <p14:creationId xmlns:p14="http://schemas.microsoft.com/office/powerpoint/2010/main" val="28342569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a:t>
            </a:r>
            <a:r>
              <a:rPr lang="ja-JP" altLang="en-US" b="1" dirty="0"/>
              <a:t>教員の声かけ例</a:t>
            </a:r>
            <a:r>
              <a:rPr lang="en-US" altLang="ja-JP" b="1" dirty="0"/>
              <a:t>】</a:t>
            </a:r>
          </a:p>
          <a:p>
            <a:r>
              <a:rPr lang="ja-JP" altLang="en-US" dirty="0"/>
              <a:t>「小さな役割こそ、信頼が見える場面なんだよ」</a:t>
            </a:r>
          </a:p>
          <a:p>
            <a:r>
              <a:rPr lang="ja-JP" altLang="en-US" dirty="0"/>
              <a:t>「掃除や当番は、誰かが安心して過ごすための仕事なんだよね」</a:t>
            </a:r>
          </a:p>
          <a:p>
            <a:r>
              <a:rPr lang="ja-JP" altLang="en-US" dirty="0"/>
              <a:t>「忘れたこと自体より、そのあとどうするかが大事だよ」</a:t>
            </a:r>
          </a:p>
          <a:p>
            <a:r>
              <a:rPr lang="ja-JP" altLang="en-US" dirty="0"/>
              <a:t>「きちんとやり切れる人は、次も任せてもらいやすいよ」</a:t>
            </a:r>
          </a:p>
          <a:p>
            <a:r>
              <a:rPr lang="ja-JP" altLang="en-US" dirty="0"/>
              <a:t>「インターンシップでも、最初はこういう小さな仕事から始まるよ」</a:t>
            </a:r>
          </a:p>
          <a:p>
            <a:r>
              <a:rPr lang="en-US" altLang="ja-JP" dirty="0"/>
              <a:t>※ </a:t>
            </a:r>
            <a:r>
              <a:rPr lang="ja-JP" altLang="en-US" dirty="0"/>
              <a:t>行動を評価し、</a:t>
            </a:r>
            <a:r>
              <a:rPr lang="ja-JP" altLang="en-US" b="1" dirty="0"/>
              <a:t>人としての価値を否定しない声かけ</a:t>
            </a:r>
            <a:r>
              <a:rPr lang="ja-JP" altLang="en-US" dirty="0"/>
              <a:t>を意識。</a:t>
            </a:r>
            <a:endParaRPr lang="en-US" altLang="ja-JP" b="1" dirty="0"/>
          </a:p>
          <a:p>
            <a:endParaRPr kumimoji="1" lang="ja-JP" altLang="en-US"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43</a:t>
            </a:fld>
            <a:endParaRPr kumimoji="1" lang="ja-JP" altLang="en-US"/>
          </a:p>
        </p:txBody>
      </p:sp>
    </p:spTree>
    <p:extLst>
      <p:ext uri="{BB962C8B-B14F-4D97-AF65-F5344CB8AC3E}">
        <p14:creationId xmlns:p14="http://schemas.microsoft.com/office/powerpoint/2010/main" val="27079616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44</a:t>
            </a:fld>
            <a:endParaRPr kumimoji="1" lang="ja-JP" altLang="en-US"/>
          </a:p>
        </p:txBody>
      </p:sp>
    </p:spTree>
    <p:extLst>
      <p:ext uri="{BB962C8B-B14F-4D97-AF65-F5344CB8AC3E}">
        <p14:creationId xmlns:p14="http://schemas.microsoft.com/office/powerpoint/2010/main" val="13328108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45</a:t>
            </a:fld>
            <a:endParaRPr kumimoji="1" lang="ja-JP" altLang="en-US"/>
          </a:p>
        </p:txBody>
      </p:sp>
    </p:spTree>
    <p:extLst>
      <p:ext uri="{BB962C8B-B14F-4D97-AF65-F5344CB8AC3E}">
        <p14:creationId xmlns:p14="http://schemas.microsoft.com/office/powerpoint/2010/main" val="30921631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a:t>「完璧にできたか」より「やり切ろうとしたか」</a:t>
            </a:r>
            <a:r>
              <a:rPr lang="ja-JP" altLang="en-US" dirty="0"/>
              <a:t> を大切にしてください。</a:t>
            </a:r>
          </a:p>
          <a:p>
            <a:r>
              <a:rPr lang="ja-JP" altLang="en-US" dirty="0"/>
              <a:t>忘れた経験や、うまくできなかった経験も、</a:t>
            </a:r>
            <a:br>
              <a:rPr lang="ja-JP" altLang="en-US" dirty="0"/>
            </a:br>
            <a:r>
              <a:rPr lang="ja-JP" altLang="en-US" dirty="0"/>
              <a:t>「次にどうするか」を考えられれば十分です。</a:t>
            </a:r>
          </a:p>
          <a:p>
            <a:r>
              <a:rPr lang="ja-JP" altLang="en-US" dirty="0"/>
              <a:t>責任感は、</a:t>
            </a:r>
            <a:br>
              <a:rPr lang="ja-JP" altLang="en-US" dirty="0"/>
            </a:br>
            <a:r>
              <a:rPr lang="ja-JP" altLang="en-US" b="1" dirty="0"/>
              <a:t>大きな仕事でいきなり身につくものではなく、</a:t>
            </a:r>
            <a:br>
              <a:rPr lang="ja-JP" altLang="en-US" b="1" dirty="0"/>
            </a:br>
            <a:r>
              <a:rPr lang="ja-JP" altLang="en-US" b="1" dirty="0"/>
              <a:t>小さな役割の積み重ねで育つ力</a:t>
            </a:r>
            <a:r>
              <a:rPr lang="ja-JP" altLang="en-US" dirty="0"/>
              <a:t>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46</a:t>
            </a:fld>
            <a:endParaRPr kumimoji="1" lang="ja-JP" altLang="en-US"/>
          </a:p>
        </p:txBody>
      </p:sp>
    </p:spTree>
    <p:extLst>
      <p:ext uri="{BB962C8B-B14F-4D97-AF65-F5344CB8AC3E}">
        <p14:creationId xmlns:p14="http://schemas.microsoft.com/office/powerpoint/2010/main" val="36010637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a:t>
            </a:r>
            <a:r>
              <a:rPr lang="ja-JP" altLang="en-US" b="1" dirty="0"/>
              <a:t>つまずきやすいポイント</a:t>
            </a:r>
            <a:r>
              <a:rPr lang="en-US" altLang="ja-JP" b="1" dirty="0"/>
              <a:t>】</a:t>
            </a:r>
          </a:p>
          <a:p>
            <a:r>
              <a:rPr lang="ja-JP" altLang="en-US" dirty="0"/>
              <a:t>途中で「無理かも」「向いてない」と感じてしまう</a:t>
            </a:r>
          </a:p>
          <a:p>
            <a:r>
              <a:rPr lang="ja-JP" altLang="en-US" dirty="0"/>
              <a:t>苦手だとわかった瞬間に、やる気が下がる</a:t>
            </a:r>
          </a:p>
          <a:p>
            <a:r>
              <a:rPr lang="ja-JP" altLang="en-US" dirty="0"/>
              <a:t>うまくいかないと、投げ出したくなる</a:t>
            </a:r>
          </a:p>
          <a:p>
            <a:r>
              <a:rPr lang="ja-JP" altLang="en-US" dirty="0"/>
              <a:t>完璧にできないなら、やらない方がいいと思ってしまう</a:t>
            </a:r>
          </a:p>
          <a:p>
            <a:r>
              <a:rPr lang="ja-JP" altLang="en-US" dirty="0"/>
              <a:t>困っても、誰にも相談できず一人で抱え込んでしまう</a:t>
            </a:r>
          </a:p>
          <a:p>
            <a:r>
              <a:rPr lang="ja-JP" altLang="en-US" dirty="0"/>
              <a:t>→ </a:t>
            </a:r>
            <a:r>
              <a:rPr lang="ja-JP" altLang="en-US" b="1" dirty="0"/>
              <a:t>「続ける前にあきらめてしまう」ことで、経験が積み上がりにくい。</a:t>
            </a:r>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47</a:t>
            </a:fld>
            <a:endParaRPr kumimoji="1" lang="ja-JP" altLang="en-US"/>
          </a:p>
        </p:txBody>
      </p:sp>
    </p:spTree>
    <p:extLst>
      <p:ext uri="{BB962C8B-B14F-4D97-AF65-F5344CB8AC3E}">
        <p14:creationId xmlns:p14="http://schemas.microsoft.com/office/powerpoint/2010/main" val="38560930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a:t>
            </a:r>
            <a:r>
              <a:rPr lang="ja-JP" altLang="en-US" b="1" dirty="0"/>
              <a:t>教員の声かけ例</a:t>
            </a:r>
            <a:r>
              <a:rPr lang="en-US" altLang="ja-JP" b="1" dirty="0"/>
              <a:t>】</a:t>
            </a:r>
          </a:p>
          <a:p>
            <a:r>
              <a:rPr lang="ja-JP" altLang="en-US" dirty="0"/>
              <a:t>「途中でしんどくなるのは、誰でもあることだよ」</a:t>
            </a:r>
          </a:p>
          <a:p>
            <a:r>
              <a:rPr lang="ja-JP" altLang="en-US" dirty="0"/>
              <a:t>「完璧じゃなくていいから、最後まで行ってみよう」</a:t>
            </a:r>
          </a:p>
          <a:p>
            <a:r>
              <a:rPr lang="ja-JP" altLang="en-US" dirty="0"/>
              <a:t>「小さく区切ってやればいいんだよ」</a:t>
            </a:r>
          </a:p>
          <a:p>
            <a:r>
              <a:rPr lang="ja-JP" altLang="en-US" dirty="0"/>
              <a:t>「困ったら、相談するのも“やり抜く力”の一つだよ」</a:t>
            </a:r>
          </a:p>
          <a:p>
            <a:r>
              <a:rPr lang="ja-JP" altLang="en-US" dirty="0"/>
              <a:t>「やり切った経験は、あとから自信になるよ」</a:t>
            </a:r>
          </a:p>
          <a:p>
            <a:r>
              <a:rPr lang="en-US" altLang="ja-JP" dirty="0"/>
              <a:t>※ </a:t>
            </a:r>
            <a:r>
              <a:rPr lang="ja-JP" altLang="en-US" b="1" dirty="0"/>
              <a:t>結果ではなく「続けようとする姿勢」</a:t>
            </a:r>
            <a:r>
              <a:rPr lang="ja-JP" altLang="en-US" dirty="0"/>
              <a:t> に焦点を当てる。</a:t>
            </a:r>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48</a:t>
            </a:fld>
            <a:endParaRPr kumimoji="1" lang="ja-JP" altLang="en-US"/>
          </a:p>
        </p:txBody>
      </p:sp>
    </p:spTree>
    <p:extLst>
      <p:ext uri="{BB962C8B-B14F-4D97-AF65-F5344CB8AC3E}">
        <p14:creationId xmlns:p14="http://schemas.microsoft.com/office/powerpoint/2010/main" val="116103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a:t>
            </a:r>
            <a:r>
              <a:rPr lang="ja-JP" altLang="en-US" b="1" dirty="0"/>
              <a:t>つまずきやすいポイント</a:t>
            </a:r>
            <a:r>
              <a:rPr lang="en-US" altLang="ja-JP" b="1" dirty="0"/>
              <a:t>】</a:t>
            </a:r>
            <a:endParaRPr lang="ja-JP" altLang="en-US" b="1" dirty="0"/>
          </a:p>
          <a:p>
            <a:r>
              <a:rPr lang="ja-JP" altLang="en-US" dirty="0"/>
              <a:t>・挨拶＝元気よく大きな声を出さないといけないと思い込み、緊張して動けなくなる</a:t>
            </a:r>
            <a:br>
              <a:rPr lang="ja-JP" altLang="en-US" dirty="0"/>
            </a:br>
            <a:r>
              <a:rPr lang="ja-JP" altLang="en-US" dirty="0"/>
              <a:t>・恥ずかしさや不安で、目を合わせられず声が小さくなる</a:t>
            </a:r>
            <a:br>
              <a:rPr lang="ja-JP" altLang="en-US" dirty="0"/>
            </a:br>
            <a:r>
              <a:rPr lang="ja-JP" altLang="en-US" dirty="0"/>
              <a:t>・自分では挨拶しているつもりでも、相手に伝わっていないことに気づきにくい</a:t>
            </a:r>
            <a:br>
              <a:rPr lang="ja-JP" altLang="en-US" dirty="0"/>
            </a:br>
            <a:r>
              <a:rPr lang="ja-JP" altLang="en-US" dirty="0"/>
              <a:t>・挨拶が評価対象だと感じ、失敗したくなくて固まってしまう</a:t>
            </a:r>
          </a:p>
          <a:p>
            <a:r>
              <a:rPr lang="ja-JP" altLang="en-US" dirty="0"/>
              <a:t>→ 挨拶は「上手さ」ではなく、</a:t>
            </a:r>
            <a:r>
              <a:rPr lang="ja-JP" altLang="en-US" b="1" dirty="0"/>
              <a:t>相手に伝えようとする姿勢</a:t>
            </a:r>
            <a:r>
              <a:rPr lang="ja-JP" altLang="en-US" dirty="0"/>
              <a:t>が大切であることを繰り返し伝える。</a:t>
            </a:r>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4</a:t>
            </a:fld>
            <a:endParaRPr kumimoji="1" lang="ja-JP" altLang="en-US"/>
          </a:p>
        </p:txBody>
      </p:sp>
    </p:spTree>
    <p:extLst>
      <p:ext uri="{BB962C8B-B14F-4D97-AF65-F5344CB8AC3E}">
        <p14:creationId xmlns:p14="http://schemas.microsoft.com/office/powerpoint/2010/main" val="25963175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49</a:t>
            </a:fld>
            <a:endParaRPr kumimoji="1" lang="ja-JP" altLang="en-US"/>
          </a:p>
        </p:txBody>
      </p:sp>
    </p:spTree>
    <p:extLst>
      <p:ext uri="{BB962C8B-B14F-4D97-AF65-F5344CB8AC3E}">
        <p14:creationId xmlns:p14="http://schemas.microsoft.com/office/powerpoint/2010/main" val="3250663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a:t>「やり抜けなかった経験」も大切な学び</a:t>
            </a:r>
            <a:r>
              <a:rPr lang="ja-JP" altLang="en-US" dirty="0"/>
              <a:t>として扱ってください。</a:t>
            </a:r>
          </a:p>
          <a:p>
            <a:r>
              <a:rPr lang="ja-JP" altLang="en-US" dirty="0"/>
              <a:t>途中でやめた</a:t>
            </a:r>
          </a:p>
          <a:p>
            <a:r>
              <a:rPr lang="ja-JP" altLang="en-US" dirty="0"/>
              <a:t>投げ出してしまった</a:t>
            </a:r>
          </a:p>
          <a:p>
            <a:r>
              <a:rPr lang="ja-JP" altLang="en-US" dirty="0"/>
              <a:t>という経験も、</a:t>
            </a:r>
            <a:br>
              <a:rPr lang="ja-JP" altLang="en-US" dirty="0"/>
            </a:br>
            <a:r>
              <a:rPr lang="ja-JP" altLang="en-US" dirty="0"/>
              <a:t>「次はどうしたいか」を考えられれば、前向きな学習になります。</a:t>
            </a:r>
          </a:p>
          <a:p>
            <a:r>
              <a:rPr lang="ja-JP" altLang="en-US" dirty="0"/>
              <a:t>やり抜く力は、</a:t>
            </a:r>
            <a:br>
              <a:rPr lang="ja-JP" altLang="en-US" dirty="0"/>
            </a:br>
            <a:r>
              <a:rPr lang="ja-JP" altLang="en-US" b="1" dirty="0"/>
              <a:t>失敗と挑戦をくり返す中で、少しずつ育つ力</a:t>
            </a:r>
            <a:r>
              <a:rPr lang="ja-JP" altLang="en-US" dirty="0"/>
              <a:t>です。</a:t>
            </a:r>
            <a:br>
              <a:rPr lang="ja-JP" altLang="en-US" dirty="0"/>
            </a:br>
            <a:r>
              <a:rPr lang="ja-JP" altLang="en-US" dirty="0"/>
              <a:t>インターンシップは、その練習の場であることを伝えてください。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50</a:t>
            </a:fld>
            <a:endParaRPr kumimoji="1" lang="ja-JP" altLang="en-US"/>
          </a:p>
        </p:txBody>
      </p:sp>
    </p:spTree>
    <p:extLst>
      <p:ext uri="{BB962C8B-B14F-4D97-AF65-F5344CB8AC3E}">
        <p14:creationId xmlns:p14="http://schemas.microsoft.com/office/powerpoint/2010/main" val="11220245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51</a:t>
            </a:fld>
            <a:endParaRPr kumimoji="1" lang="ja-JP" altLang="en-US"/>
          </a:p>
        </p:txBody>
      </p:sp>
    </p:spTree>
    <p:extLst>
      <p:ext uri="{BB962C8B-B14F-4D97-AF65-F5344CB8AC3E}">
        <p14:creationId xmlns:p14="http://schemas.microsoft.com/office/powerpoint/2010/main" val="12360582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a:t>「信頼は特別な能力ではなく、日々の基本行動から生まれる」</a:t>
            </a:r>
            <a:br>
              <a:rPr lang="ja-JP" altLang="en-US" dirty="0"/>
            </a:br>
            <a:r>
              <a:rPr lang="ja-JP" altLang="en-US" dirty="0"/>
              <a:t>という点を、あらためて押さえます。</a:t>
            </a:r>
          </a:p>
          <a:p>
            <a:r>
              <a:rPr lang="ja-JP" altLang="en-US" dirty="0"/>
              <a:t>生徒の中には、</a:t>
            </a:r>
            <a:br>
              <a:rPr lang="ja-JP" altLang="en-US" dirty="0"/>
            </a:br>
            <a:r>
              <a:rPr lang="ja-JP" altLang="en-US" dirty="0"/>
              <a:t>「信頼される＝仕事ができる人」「特別な人」</a:t>
            </a:r>
            <a:br>
              <a:rPr lang="ja-JP" altLang="en-US" dirty="0"/>
            </a:br>
            <a:r>
              <a:rPr lang="ja-JP" altLang="en-US" dirty="0"/>
              <a:t>というイメージを持っている場合があります。</a:t>
            </a:r>
          </a:p>
          <a:p>
            <a:r>
              <a:rPr lang="ja-JP" altLang="en-US" dirty="0"/>
              <a:t>しかし実際には、</a:t>
            </a:r>
          </a:p>
          <a:p>
            <a:r>
              <a:rPr lang="ja-JP" altLang="en-US" dirty="0"/>
              <a:t>自分から挨拶する</a:t>
            </a:r>
          </a:p>
          <a:p>
            <a:r>
              <a:rPr lang="ja-JP" altLang="en-US" dirty="0"/>
              <a:t>時間を守ろうとする</a:t>
            </a:r>
          </a:p>
          <a:p>
            <a:r>
              <a:rPr lang="ja-JP" altLang="en-US" dirty="0"/>
              <a:t>苦手なことにも向き合おうとする</a:t>
            </a:r>
          </a:p>
          <a:p>
            <a:r>
              <a:rPr lang="ja-JP" altLang="en-US" dirty="0"/>
              <a:t>こうした</a:t>
            </a:r>
            <a:r>
              <a:rPr lang="ja-JP" altLang="en-US" b="1" dirty="0"/>
              <a:t>当たり前の行動の積み重ね</a:t>
            </a:r>
            <a:r>
              <a:rPr lang="ja-JP" altLang="en-US" dirty="0"/>
              <a:t>が、</a:t>
            </a:r>
            <a:br>
              <a:rPr lang="ja-JP" altLang="en-US" dirty="0"/>
            </a:br>
            <a:r>
              <a:rPr lang="ja-JP" altLang="en-US" dirty="0"/>
              <a:t>最初の信頼をつくっていくことを伝えましょう。</a:t>
            </a:r>
          </a:p>
          <a:p>
            <a:r>
              <a:rPr lang="ja-JP" altLang="en-US" dirty="0"/>
              <a:t>ここでは、</a:t>
            </a:r>
            <a:br>
              <a:rPr lang="ja-JP" altLang="en-US" dirty="0"/>
            </a:br>
            <a:r>
              <a:rPr lang="ja-JP" altLang="en-US" dirty="0"/>
              <a:t>「全部できているか」ではなく、</a:t>
            </a:r>
            <a:br>
              <a:rPr lang="ja-JP" altLang="en-US" dirty="0"/>
            </a:br>
            <a:r>
              <a:rPr lang="ja-JP" altLang="en-US" b="1" dirty="0"/>
              <a:t>「意識できていることはどれか」</a:t>
            </a:r>
            <a:br>
              <a:rPr lang="ja-JP" altLang="en-US" dirty="0"/>
            </a:br>
            <a:r>
              <a:rPr lang="ja-JP" altLang="en-US" dirty="0"/>
              <a:t>に目を向けさせることが大切です。</a:t>
            </a:r>
            <a:endParaRPr kumimoji="1" lang="ja-JP" altLang="en-US"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52</a:t>
            </a:fld>
            <a:endParaRPr kumimoji="1" lang="ja-JP" altLang="en-US"/>
          </a:p>
        </p:txBody>
      </p:sp>
    </p:spTree>
    <p:extLst>
      <p:ext uri="{BB962C8B-B14F-4D97-AF65-F5344CB8AC3E}">
        <p14:creationId xmlns:p14="http://schemas.microsoft.com/office/powerpoint/2010/main" val="7702693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協働や感謝、謙虚さは、</a:t>
            </a:r>
            <a:br>
              <a:rPr lang="ja-JP" altLang="en-US" dirty="0"/>
            </a:br>
            <a:r>
              <a:rPr lang="ja-JP" altLang="en-US" dirty="0"/>
              <a:t>性格の問題ではなく、</a:t>
            </a:r>
            <a:br>
              <a:rPr lang="ja-JP" altLang="en-US" dirty="0"/>
            </a:br>
            <a:r>
              <a:rPr lang="ja-JP" altLang="en-US" b="1" dirty="0"/>
              <a:t>意識と行動で少しずつ身につく力</a:t>
            </a:r>
            <a:r>
              <a:rPr lang="ja-JP" altLang="en-US" dirty="0"/>
              <a:t>です。</a:t>
            </a:r>
          </a:p>
          <a:p>
            <a:r>
              <a:rPr lang="ja-JP" altLang="en-US" dirty="0"/>
              <a:t>声をかける</a:t>
            </a:r>
          </a:p>
          <a:p>
            <a:r>
              <a:rPr lang="ja-JP" altLang="en-US" dirty="0"/>
              <a:t>質問する</a:t>
            </a:r>
          </a:p>
          <a:p>
            <a:r>
              <a:rPr lang="ja-JP" altLang="en-US" dirty="0"/>
              <a:t>ありがとうを伝える</a:t>
            </a:r>
          </a:p>
          <a:p>
            <a:r>
              <a:rPr lang="ja-JP" altLang="en-US" dirty="0"/>
              <a:t>助言を受け止めようとする</a:t>
            </a:r>
          </a:p>
          <a:p>
            <a:r>
              <a:rPr lang="ja-JP" altLang="en-US" dirty="0"/>
              <a:t>どれも最初は勇気が必要ですが、</a:t>
            </a:r>
            <a:br>
              <a:rPr lang="ja-JP" altLang="en-US" dirty="0"/>
            </a:br>
            <a:r>
              <a:rPr lang="ja-JP" altLang="en-US" dirty="0"/>
              <a:t>一度経験すると、</a:t>
            </a:r>
            <a:br>
              <a:rPr lang="ja-JP" altLang="en-US" dirty="0"/>
            </a:br>
            <a:r>
              <a:rPr lang="ja-JP" altLang="en-US" dirty="0"/>
              <a:t>「やったほうが楽」「安心できる」</a:t>
            </a:r>
            <a:br>
              <a:rPr lang="ja-JP" altLang="en-US" dirty="0"/>
            </a:br>
            <a:r>
              <a:rPr lang="ja-JP" altLang="en-US" dirty="0"/>
              <a:t>と感じられるようになります。</a:t>
            </a:r>
          </a:p>
          <a:p>
            <a:r>
              <a:rPr lang="ja-JP" altLang="en-US" dirty="0"/>
              <a:t>生徒には、</a:t>
            </a:r>
            <a:br>
              <a:rPr lang="ja-JP" altLang="en-US" dirty="0"/>
            </a:br>
            <a:r>
              <a:rPr lang="ja-JP" altLang="en-US" dirty="0"/>
              <a:t>「完璧にできなくても、やろうとしたこと自体が前進」</a:t>
            </a:r>
            <a:br>
              <a:rPr lang="ja-JP" altLang="en-US" dirty="0"/>
            </a:br>
            <a:r>
              <a:rPr lang="ja-JP" altLang="en-US" dirty="0"/>
              <a:t>であることを、ぜひ伝えてください。</a:t>
            </a:r>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53</a:t>
            </a:fld>
            <a:endParaRPr kumimoji="1" lang="ja-JP" altLang="en-US"/>
          </a:p>
        </p:txBody>
      </p:sp>
    </p:spTree>
    <p:extLst>
      <p:ext uri="{BB962C8B-B14F-4D97-AF65-F5344CB8AC3E}">
        <p14:creationId xmlns:p14="http://schemas.microsoft.com/office/powerpoint/2010/main" val="39481014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a:t>責任感＝完璧にやり切ることではない</a:t>
            </a:r>
            <a:br>
              <a:rPr lang="ja-JP" altLang="en-US" dirty="0"/>
            </a:br>
            <a:r>
              <a:rPr lang="ja-JP" altLang="en-US" dirty="0"/>
              <a:t>という点を押さえます。</a:t>
            </a:r>
          </a:p>
          <a:p>
            <a:r>
              <a:rPr lang="ja-JP" altLang="en-US" dirty="0"/>
              <a:t>途中で困ったり、失敗したりしても、</a:t>
            </a:r>
          </a:p>
          <a:p>
            <a:r>
              <a:rPr lang="ja-JP" altLang="en-US" dirty="0"/>
              <a:t>投げ出さずに向き合おうとする</a:t>
            </a:r>
          </a:p>
          <a:p>
            <a:r>
              <a:rPr lang="ja-JP" altLang="en-US" dirty="0"/>
              <a:t>相談しながらでも続けようとする</a:t>
            </a:r>
          </a:p>
          <a:p>
            <a:r>
              <a:rPr lang="ja-JP" altLang="en-US" dirty="0"/>
              <a:t>こうした姿勢そのものが、</a:t>
            </a:r>
            <a:br>
              <a:rPr lang="ja-JP" altLang="en-US" dirty="0"/>
            </a:br>
            <a:r>
              <a:rPr lang="ja-JP" altLang="en-US" b="1" dirty="0"/>
              <a:t>信頼につながる責任感</a:t>
            </a:r>
            <a:r>
              <a:rPr lang="ja-JP" altLang="en-US" dirty="0"/>
              <a:t>であることを伝えましょう。</a:t>
            </a:r>
          </a:p>
          <a:p>
            <a:r>
              <a:rPr lang="ja-JP" altLang="en-US" dirty="0"/>
              <a:t>また、「やり抜く力」は、</a:t>
            </a:r>
            <a:br>
              <a:rPr lang="ja-JP" altLang="en-US" dirty="0"/>
            </a:br>
            <a:r>
              <a:rPr lang="ja-JP" altLang="en-US" dirty="0"/>
              <a:t>一人で我慢する力ではありません。</a:t>
            </a:r>
            <a:br>
              <a:rPr lang="ja-JP" altLang="en-US" dirty="0"/>
            </a:br>
            <a:r>
              <a:rPr lang="ja-JP" altLang="en-US" dirty="0"/>
              <a:t>工夫したり、人に頼ったりすることも、</a:t>
            </a:r>
            <a:br>
              <a:rPr lang="ja-JP" altLang="en-US" dirty="0"/>
            </a:br>
            <a:r>
              <a:rPr lang="ja-JP" altLang="en-US" dirty="0"/>
              <a:t>責任を果たそうとする行動の一つです。</a:t>
            </a:r>
          </a:p>
          <a:p>
            <a:r>
              <a:rPr lang="ja-JP" altLang="en-US" dirty="0"/>
              <a:t>ここでは、</a:t>
            </a:r>
            <a:br>
              <a:rPr lang="ja-JP" altLang="en-US" dirty="0"/>
            </a:br>
            <a:r>
              <a:rPr lang="ja-JP" altLang="en-US" dirty="0"/>
              <a:t>「うまくできたか」よりも</a:t>
            </a:r>
            <a:br>
              <a:rPr lang="ja-JP" altLang="en-US" dirty="0"/>
            </a:br>
            <a:r>
              <a:rPr lang="ja-JP" altLang="en-US" b="1" dirty="0"/>
              <a:t>「最後まで関わろうとしたか」</a:t>
            </a: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に目を向けて振り返らせてください。</a:t>
            </a:r>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54</a:t>
            </a:fld>
            <a:endParaRPr kumimoji="1" lang="ja-JP" altLang="en-US"/>
          </a:p>
        </p:txBody>
      </p:sp>
    </p:spTree>
    <p:extLst>
      <p:ext uri="{BB962C8B-B14F-4D97-AF65-F5344CB8AC3E}">
        <p14:creationId xmlns:p14="http://schemas.microsoft.com/office/powerpoint/2010/main" val="27217519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a:t>「今すぐ変わらなくていい」</a:t>
            </a:r>
            <a:br>
              <a:rPr lang="ja-JP" altLang="en-US" dirty="0"/>
            </a:br>
            <a:r>
              <a:rPr lang="ja-JP" altLang="en-US" dirty="0"/>
              <a:t>というメッセージを、ぜひ添えてください。</a:t>
            </a:r>
          </a:p>
          <a:p>
            <a:r>
              <a:rPr lang="ja-JP" altLang="en-US" dirty="0"/>
              <a:t>この教材で扱った内容は、</a:t>
            </a:r>
            <a:br>
              <a:rPr lang="ja-JP" altLang="en-US" dirty="0"/>
            </a:br>
            <a:r>
              <a:rPr lang="ja-JP" altLang="en-US" dirty="0"/>
              <a:t>一度で身につくものではありません。</a:t>
            </a:r>
          </a:p>
          <a:p>
            <a:r>
              <a:rPr lang="ja-JP" altLang="en-US" dirty="0"/>
              <a:t>今日、少し意識できた</a:t>
            </a:r>
          </a:p>
          <a:p>
            <a:r>
              <a:rPr lang="ja-JP" altLang="en-US" dirty="0"/>
              <a:t>明日、ひとつ試してみる</a:t>
            </a:r>
          </a:p>
          <a:p>
            <a:r>
              <a:rPr lang="ja-JP" altLang="en-US" dirty="0"/>
              <a:t>うまくいかなくても、また考える</a:t>
            </a:r>
          </a:p>
          <a:p>
            <a:r>
              <a:rPr lang="ja-JP" altLang="en-US" dirty="0"/>
              <a:t>その繰り返しが、</a:t>
            </a:r>
            <a:br>
              <a:rPr lang="ja-JP" altLang="en-US" dirty="0"/>
            </a:br>
            <a:r>
              <a:rPr lang="ja-JP" altLang="en-US" dirty="0"/>
              <a:t>将来の大きな成長につながります。</a:t>
            </a:r>
          </a:p>
          <a:p>
            <a:r>
              <a:rPr lang="ja-JP" altLang="en-US" dirty="0"/>
              <a:t>生徒一人ひとりが、</a:t>
            </a:r>
            <a:br>
              <a:rPr lang="ja-JP" altLang="en-US" dirty="0"/>
            </a:br>
            <a:r>
              <a:rPr lang="ja-JP" altLang="en-US" dirty="0"/>
              <a:t>「これならできそう」と思えた行動を</a:t>
            </a:r>
            <a:br>
              <a:rPr lang="ja-JP" altLang="en-US" dirty="0"/>
            </a:br>
            <a:r>
              <a:rPr lang="ja-JP" altLang="en-US" b="1" dirty="0"/>
              <a:t>一つでも持ち帰れたら十分</a:t>
            </a:r>
            <a:r>
              <a:rPr lang="ja-JP" altLang="en-US" dirty="0"/>
              <a:t>です。</a:t>
            </a:r>
          </a:p>
          <a:p>
            <a:r>
              <a:rPr lang="ja-JP" altLang="en-US" dirty="0"/>
              <a:t>インターンシップはゴールではなく、</a:t>
            </a:r>
            <a:br>
              <a:rPr lang="ja-JP" altLang="en-US" dirty="0"/>
            </a:br>
            <a:r>
              <a:rPr lang="ja-JP" altLang="en-US" b="1" dirty="0"/>
              <a:t>社会に向かうスタートライン</a:t>
            </a:r>
            <a:r>
              <a:rPr lang="ja-JP" altLang="en-US" dirty="0"/>
              <a:t>であることを、</a:t>
            </a:r>
            <a:br>
              <a:rPr lang="ja-JP" altLang="en-US" dirty="0"/>
            </a:br>
            <a:r>
              <a:rPr lang="ja-JP" altLang="en-US" dirty="0"/>
              <a:t>あたたかく伝えて締めくくりましょう。</a:t>
            </a:r>
          </a:p>
          <a:p>
            <a:br>
              <a:rPr lang="ja-JP" altLang="en-US" dirty="0"/>
            </a:br>
            <a:r>
              <a:rPr lang="ja-JP" altLang="en-US" b="1" dirty="0"/>
              <a:t>全体を通してのメッセージ</a:t>
            </a:r>
          </a:p>
          <a:p>
            <a:r>
              <a:rPr lang="ja-JP" altLang="en-US" dirty="0"/>
              <a:t>正解を言わせなくていい</a:t>
            </a:r>
          </a:p>
          <a:p>
            <a:r>
              <a:rPr lang="ja-JP" altLang="en-US" dirty="0"/>
              <a:t>書けない生徒がいてもいい</a:t>
            </a:r>
          </a:p>
          <a:p>
            <a:r>
              <a:rPr lang="ja-JP" altLang="en-US" dirty="0"/>
              <a:t>気づきのタイミングは人それぞれ</a:t>
            </a:r>
          </a:p>
          <a:p>
            <a:r>
              <a:rPr lang="ja-JP" altLang="en-US" dirty="0"/>
              <a:t>この教材は、</a:t>
            </a:r>
            <a:br>
              <a:rPr lang="ja-JP" altLang="en-US" dirty="0"/>
            </a:br>
            <a:r>
              <a:rPr lang="ja-JP" altLang="en-US" b="1" dirty="0"/>
              <a:t>「変えさせる」ためのものではなく、</a:t>
            </a:r>
            <a:br>
              <a:rPr lang="ja-JP" altLang="en-US" b="1" dirty="0"/>
            </a:br>
            <a:r>
              <a:rPr lang="ja-JP" altLang="en-US" b="1" dirty="0"/>
              <a:t>「自分で考え始める」ためのもの</a:t>
            </a:r>
            <a:r>
              <a:rPr lang="ja-JP" altLang="en-US" dirty="0"/>
              <a:t>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55</a:t>
            </a:fld>
            <a:endParaRPr kumimoji="1" lang="ja-JP" altLang="en-US"/>
          </a:p>
        </p:txBody>
      </p:sp>
    </p:spTree>
    <p:extLst>
      <p:ext uri="{BB962C8B-B14F-4D97-AF65-F5344CB8AC3E}">
        <p14:creationId xmlns:p14="http://schemas.microsoft.com/office/powerpoint/2010/main" val="5279662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56</a:t>
            </a:fld>
            <a:endParaRPr kumimoji="1" lang="ja-JP" altLang="en-US"/>
          </a:p>
        </p:txBody>
      </p:sp>
    </p:spTree>
    <p:extLst>
      <p:ext uri="{BB962C8B-B14F-4D97-AF65-F5344CB8AC3E}">
        <p14:creationId xmlns:p14="http://schemas.microsoft.com/office/powerpoint/2010/main" val="450999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a:t>
            </a:r>
            <a:r>
              <a:rPr lang="ja-JP" altLang="en-US" b="1" dirty="0"/>
              <a:t>教員の声かけ例</a:t>
            </a:r>
            <a:r>
              <a:rPr lang="en-US" altLang="ja-JP" b="1" dirty="0"/>
              <a:t>】</a:t>
            </a:r>
            <a:endParaRPr lang="ja-JP" altLang="en-US" b="1" dirty="0"/>
          </a:p>
          <a:p>
            <a:r>
              <a:rPr lang="en-US" altLang="ja-JP" dirty="0"/>
              <a:t>NG</a:t>
            </a:r>
            <a:r>
              <a:rPr lang="ja-JP" altLang="en-US" dirty="0"/>
              <a:t>ワード</a:t>
            </a:r>
            <a:br>
              <a:rPr lang="ja-JP" altLang="en-US" dirty="0"/>
            </a:br>
            <a:r>
              <a:rPr lang="ja-JP" altLang="en-US" dirty="0"/>
              <a:t>・「声が小さい」</a:t>
            </a:r>
            <a:br>
              <a:rPr lang="ja-JP" altLang="en-US" dirty="0"/>
            </a:br>
            <a:r>
              <a:rPr lang="ja-JP" altLang="en-US" dirty="0"/>
              <a:t>・「ちゃんと挨拶しなさい」</a:t>
            </a:r>
            <a:br>
              <a:rPr lang="ja-JP" altLang="en-US" dirty="0"/>
            </a:br>
            <a:r>
              <a:rPr lang="ja-JP" altLang="en-US" dirty="0"/>
              <a:t>・「もっと元気よく」</a:t>
            </a:r>
          </a:p>
          <a:p>
            <a:r>
              <a:rPr lang="en-US" altLang="ja-JP" dirty="0"/>
              <a:t>OK</a:t>
            </a:r>
            <a:r>
              <a:rPr lang="ja-JP" altLang="en-US" dirty="0"/>
              <a:t>ワード</a:t>
            </a:r>
            <a:br>
              <a:rPr lang="ja-JP" altLang="en-US" dirty="0"/>
            </a:br>
            <a:r>
              <a:rPr lang="ja-JP" altLang="en-US" dirty="0"/>
              <a:t>・「今の挨拶、相手に“伝えよう”ってしてたね」</a:t>
            </a:r>
            <a:br>
              <a:rPr lang="ja-JP" altLang="en-US" dirty="0"/>
            </a:br>
            <a:r>
              <a:rPr lang="ja-JP" altLang="en-US" dirty="0"/>
              <a:t>・「目を見てくれたの、すごくよかったよ」</a:t>
            </a:r>
            <a:br>
              <a:rPr lang="ja-JP" altLang="en-US" dirty="0"/>
            </a:br>
            <a:r>
              <a:rPr lang="ja-JP" altLang="en-US" dirty="0"/>
              <a:t>・「大きさより“伝えようとする気持ち”が大事」</a:t>
            </a:r>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5</a:t>
            </a:fld>
            <a:endParaRPr kumimoji="1" lang="ja-JP" altLang="en-US"/>
          </a:p>
        </p:txBody>
      </p:sp>
    </p:spTree>
    <p:extLst>
      <p:ext uri="{BB962C8B-B14F-4D97-AF65-F5344CB8AC3E}">
        <p14:creationId xmlns:p14="http://schemas.microsoft.com/office/powerpoint/2010/main" val="1187026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【1</a:t>
            </a:r>
            <a:r>
              <a:rPr lang="ja-JP" altLang="en-US" b="1" dirty="0"/>
              <a:t>分ワーク</a:t>
            </a:r>
            <a:r>
              <a:rPr lang="en-US" altLang="ja-JP" b="1" dirty="0"/>
              <a:t>】</a:t>
            </a:r>
            <a:endParaRPr lang="ja-JP" altLang="en-US" b="1" dirty="0"/>
          </a:p>
          <a:p>
            <a:r>
              <a:rPr lang="ja-JP" altLang="en-US" dirty="0"/>
              <a:t>問い：今日、学校で最初に話した人は誰でしたか？そのとき、どんな挨拶をしましたか？</a:t>
            </a:r>
          </a:p>
          <a:p>
            <a:r>
              <a:rPr lang="ja-JP" altLang="en-US" dirty="0"/>
              <a:t>→ </a:t>
            </a:r>
            <a:r>
              <a:rPr lang="en-US" altLang="ja-JP" dirty="0"/>
              <a:t>1</a:t>
            </a:r>
            <a:r>
              <a:rPr lang="ja-JP" altLang="en-US" dirty="0"/>
              <a:t>人</a:t>
            </a:r>
            <a:r>
              <a:rPr lang="en-US" altLang="ja-JP" dirty="0"/>
              <a:t>1</a:t>
            </a:r>
            <a:r>
              <a:rPr lang="ja-JP" altLang="en-US" dirty="0"/>
              <a:t>人に言わせず、手を挙げさせたり、隣同士で</a:t>
            </a:r>
            <a:r>
              <a:rPr lang="en-US" altLang="ja-JP" dirty="0"/>
              <a:t>30</a:t>
            </a:r>
            <a:r>
              <a:rPr lang="ja-JP" altLang="en-US" dirty="0"/>
              <a:t>秒共有で</a:t>
            </a:r>
            <a:r>
              <a:rPr lang="en-US" altLang="ja-JP" dirty="0"/>
              <a:t>OK</a:t>
            </a:r>
            <a:r>
              <a:rPr lang="ja-JP" altLang="en-US" dirty="0"/>
              <a:t>。</a:t>
            </a:r>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6</a:t>
            </a:fld>
            <a:endParaRPr kumimoji="1" lang="ja-JP" altLang="en-US"/>
          </a:p>
        </p:txBody>
      </p:sp>
    </p:spTree>
    <p:extLst>
      <p:ext uri="{BB962C8B-B14F-4D97-AF65-F5344CB8AC3E}">
        <p14:creationId xmlns:p14="http://schemas.microsoft.com/office/powerpoint/2010/main" val="897727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a:t>
            </a:r>
            <a:r>
              <a:rPr lang="ja-JP" altLang="en-US" b="1" dirty="0"/>
              <a:t>つまずきやすいポイント</a:t>
            </a:r>
            <a:r>
              <a:rPr lang="en-US" altLang="ja-JP" b="1" dirty="0"/>
              <a:t>】</a:t>
            </a:r>
            <a:endParaRPr lang="ja-JP" altLang="en-US" b="1" dirty="0"/>
          </a:p>
          <a:p>
            <a:r>
              <a:rPr lang="ja-JP" altLang="en-US" dirty="0"/>
              <a:t>・遅刻しなければいいと思っている</a:t>
            </a:r>
            <a:br>
              <a:rPr lang="ja-JP" altLang="en-US" dirty="0"/>
            </a:br>
            <a:r>
              <a:rPr lang="ja-JP" altLang="en-US" dirty="0"/>
              <a:t>・早く来る意味がわからない</a:t>
            </a:r>
            <a:br>
              <a:rPr lang="ja-JP" altLang="en-US" dirty="0"/>
            </a:br>
            <a:r>
              <a:rPr lang="ja-JP" altLang="en-US" dirty="0"/>
              <a:t>・準備が整っていないまま始まることに慣れてしまっている</a:t>
            </a:r>
            <a:br>
              <a:rPr lang="ja-JP" altLang="en-US" dirty="0"/>
            </a:br>
            <a:r>
              <a:rPr lang="ja-JP" altLang="en-US" dirty="0"/>
              <a:t>・「時間に余裕をもつ」＝面倒くさいと思ってしまう</a:t>
            </a:r>
          </a:p>
          <a:p>
            <a:r>
              <a:rPr lang="ja-JP" altLang="en-US" dirty="0"/>
              <a:t>→ 時間を守るのは相手のためだけでなく、</a:t>
            </a:r>
            <a:r>
              <a:rPr lang="ja-JP" altLang="en-US" b="1" dirty="0"/>
              <a:t>自分が安心して動くための準備</a:t>
            </a:r>
            <a:r>
              <a:rPr lang="ja-JP" altLang="en-US" dirty="0"/>
              <a:t>だと伝える。</a:t>
            </a:r>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7</a:t>
            </a:fld>
            <a:endParaRPr kumimoji="1" lang="ja-JP" altLang="en-US"/>
          </a:p>
        </p:txBody>
      </p:sp>
    </p:spTree>
    <p:extLst>
      <p:ext uri="{BB962C8B-B14F-4D97-AF65-F5344CB8AC3E}">
        <p14:creationId xmlns:p14="http://schemas.microsoft.com/office/powerpoint/2010/main" val="1976312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a:t>
            </a:r>
            <a:r>
              <a:rPr lang="ja-JP" altLang="en-US" b="1" dirty="0"/>
              <a:t>教員の声かけ例</a:t>
            </a:r>
            <a:r>
              <a:rPr lang="en-US" altLang="ja-JP" b="1" dirty="0"/>
              <a:t>】</a:t>
            </a:r>
            <a:endParaRPr lang="ja-JP" altLang="en-US" b="1" dirty="0"/>
          </a:p>
          <a:p>
            <a:r>
              <a:rPr lang="en-US" altLang="ja-JP" dirty="0"/>
              <a:t>NG</a:t>
            </a:r>
            <a:r>
              <a:rPr lang="ja-JP" altLang="en-US" dirty="0"/>
              <a:t>ワード</a:t>
            </a:r>
            <a:br>
              <a:rPr lang="ja-JP" altLang="en-US" dirty="0"/>
            </a:br>
            <a:r>
              <a:rPr lang="ja-JP" altLang="en-US" dirty="0"/>
              <a:t>・「遅刻しなければいい」</a:t>
            </a:r>
            <a:br>
              <a:rPr lang="ja-JP" altLang="en-US" dirty="0"/>
            </a:br>
            <a:r>
              <a:rPr lang="ja-JP" altLang="en-US" dirty="0"/>
              <a:t>・「時間は守りなさい」</a:t>
            </a:r>
          </a:p>
          <a:p>
            <a:r>
              <a:rPr lang="en-US" altLang="ja-JP" dirty="0"/>
              <a:t>OK</a:t>
            </a:r>
            <a:r>
              <a:rPr lang="ja-JP" altLang="en-US" dirty="0"/>
              <a:t>ワード</a:t>
            </a:r>
            <a:br>
              <a:rPr lang="ja-JP" altLang="en-US" dirty="0"/>
            </a:br>
            <a:r>
              <a:rPr lang="ja-JP" altLang="en-US" dirty="0"/>
              <a:t>・「</a:t>
            </a:r>
            <a:r>
              <a:rPr lang="en-US" altLang="ja-JP" dirty="0"/>
              <a:t>10</a:t>
            </a:r>
            <a:r>
              <a:rPr lang="ja-JP" altLang="en-US" dirty="0"/>
              <a:t>分前って、自分のための時間なんだよ」</a:t>
            </a:r>
            <a:br>
              <a:rPr lang="ja-JP" altLang="en-US" dirty="0"/>
            </a:br>
            <a:r>
              <a:rPr lang="ja-JP" altLang="en-US" dirty="0"/>
              <a:t>・「準備ができてる人って、安心して見えるよね」</a:t>
            </a:r>
            <a:br>
              <a:rPr lang="ja-JP" altLang="en-US" dirty="0"/>
            </a:br>
            <a:r>
              <a:rPr lang="ja-JP" altLang="en-US" dirty="0"/>
              <a:t>・「早く来てる人は、信頼されやすい」</a:t>
            </a:r>
          </a:p>
        </p:txBody>
      </p:sp>
      <p:sp>
        <p:nvSpPr>
          <p:cNvPr id="4" name="スライド番号プレースホルダー 3"/>
          <p:cNvSpPr>
            <a:spLocks noGrp="1"/>
          </p:cNvSpPr>
          <p:nvPr>
            <p:ph type="sldNum" sz="quarter" idx="5"/>
          </p:nvPr>
        </p:nvSpPr>
        <p:spPr/>
        <p:txBody>
          <a:bodyPr/>
          <a:lstStyle/>
          <a:p>
            <a:fld id="{09273BF5-2ED8-4599-8986-831FD2A94B77}" type="slidenum">
              <a:rPr kumimoji="1" lang="ja-JP" altLang="en-US" smtClean="0"/>
              <a:t>8</a:t>
            </a:fld>
            <a:endParaRPr kumimoji="1" lang="ja-JP" altLang="en-US"/>
          </a:p>
        </p:txBody>
      </p:sp>
    </p:spTree>
    <p:extLst>
      <p:ext uri="{BB962C8B-B14F-4D97-AF65-F5344CB8AC3E}">
        <p14:creationId xmlns:p14="http://schemas.microsoft.com/office/powerpoint/2010/main" val="1345649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EB47D18-FE5F-4D50-8B0E-2DF77D86315E}" type="datetime1">
              <a:rPr kumimoji="1" lang="ja-JP" altLang="en-US" smtClean="0"/>
              <a:t>2026/1/20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55B298-B733-4663-B995-911C2D7CD4EB}" type="slidenum">
              <a:rPr kumimoji="1" lang="ja-JP" altLang="en-US" smtClean="0"/>
              <a:t>‹#›</a:t>
            </a:fld>
            <a:endParaRPr kumimoji="1" lang="ja-JP" altLang="en-US"/>
          </a:p>
        </p:txBody>
      </p:sp>
    </p:spTree>
    <p:extLst>
      <p:ext uri="{BB962C8B-B14F-4D97-AF65-F5344CB8AC3E}">
        <p14:creationId xmlns:p14="http://schemas.microsoft.com/office/powerpoint/2010/main" val="1036864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CAB6AA-37DE-4E00-8EFF-474FC7910D64}" type="datetime1">
              <a:rPr kumimoji="1" lang="ja-JP" altLang="en-US" smtClean="0"/>
              <a:t>2026/1/20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55B298-B733-4663-B995-911C2D7CD4EB}" type="slidenum">
              <a:rPr kumimoji="1" lang="ja-JP" altLang="en-US" smtClean="0"/>
              <a:t>‹#›</a:t>
            </a:fld>
            <a:endParaRPr kumimoji="1" lang="ja-JP" altLang="en-US"/>
          </a:p>
        </p:txBody>
      </p:sp>
    </p:spTree>
    <p:extLst>
      <p:ext uri="{BB962C8B-B14F-4D97-AF65-F5344CB8AC3E}">
        <p14:creationId xmlns:p14="http://schemas.microsoft.com/office/powerpoint/2010/main" val="3045430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6D3322-6D89-495F-B2A2-940EB4F2FFD3}" type="datetime1">
              <a:rPr kumimoji="1" lang="ja-JP" altLang="en-US" smtClean="0"/>
              <a:t>2026/1/20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55B298-B733-4663-B995-911C2D7CD4EB}" type="slidenum">
              <a:rPr kumimoji="1" lang="ja-JP" altLang="en-US" smtClean="0"/>
              <a:t>‹#›</a:t>
            </a:fld>
            <a:endParaRPr kumimoji="1" lang="ja-JP" altLang="en-US"/>
          </a:p>
        </p:txBody>
      </p:sp>
    </p:spTree>
    <p:extLst>
      <p:ext uri="{BB962C8B-B14F-4D97-AF65-F5344CB8AC3E}">
        <p14:creationId xmlns:p14="http://schemas.microsoft.com/office/powerpoint/2010/main" val="3865384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EDCC2B-04C5-49C9-8246-EE429FE1CC15}" type="datetime1">
              <a:rPr kumimoji="1" lang="ja-JP" altLang="en-US" smtClean="0"/>
              <a:t>2026/1/20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55B298-B733-4663-B995-911C2D7CD4EB}" type="slidenum">
              <a:rPr kumimoji="1" lang="ja-JP" altLang="en-US" smtClean="0"/>
              <a:t>‹#›</a:t>
            </a:fld>
            <a:endParaRPr kumimoji="1" lang="ja-JP" altLang="en-US"/>
          </a:p>
        </p:txBody>
      </p:sp>
    </p:spTree>
    <p:extLst>
      <p:ext uri="{BB962C8B-B14F-4D97-AF65-F5344CB8AC3E}">
        <p14:creationId xmlns:p14="http://schemas.microsoft.com/office/powerpoint/2010/main" val="1682764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4255B87-E147-40A0-86CE-9C40FF5EB8DA}" type="datetime1">
              <a:rPr kumimoji="1" lang="ja-JP" altLang="en-US" smtClean="0"/>
              <a:t>2026/1/20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55B298-B733-4663-B995-911C2D7CD4EB}" type="slidenum">
              <a:rPr kumimoji="1" lang="ja-JP" altLang="en-US" smtClean="0"/>
              <a:t>‹#›</a:t>
            </a:fld>
            <a:endParaRPr kumimoji="1" lang="ja-JP" altLang="en-US"/>
          </a:p>
        </p:txBody>
      </p:sp>
    </p:spTree>
    <p:extLst>
      <p:ext uri="{BB962C8B-B14F-4D97-AF65-F5344CB8AC3E}">
        <p14:creationId xmlns:p14="http://schemas.microsoft.com/office/powerpoint/2010/main" val="575969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6B15A4-6B4F-481E-A5CA-D55749A74CE1}" type="datetime1">
              <a:rPr kumimoji="1" lang="ja-JP" altLang="en-US" smtClean="0"/>
              <a:t>2026/1/20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455B298-B733-4663-B995-911C2D7CD4EB}" type="slidenum">
              <a:rPr kumimoji="1" lang="ja-JP" altLang="en-US" smtClean="0"/>
              <a:t>‹#›</a:t>
            </a:fld>
            <a:endParaRPr kumimoji="1" lang="ja-JP" altLang="en-US"/>
          </a:p>
        </p:txBody>
      </p:sp>
    </p:spTree>
    <p:extLst>
      <p:ext uri="{BB962C8B-B14F-4D97-AF65-F5344CB8AC3E}">
        <p14:creationId xmlns:p14="http://schemas.microsoft.com/office/powerpoint/2010/main" val="40156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C341F5F-D8E6-450A-A697-F94C48C75BD6}" type="datetime1">
              <a:rPr kumimoji="1" lang="ja-JP" altLang="en-US" smtClean="0"/>
              <a:t>2026/1/20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455B298-B733-4663-B995-911C2D7CD4EB}" type="slidenum">
              <a:rPr kumimoji="1" lang="ja-JP" altLang="en-US" smtClean="0"/>
              <a:t>‹#›</a:t>
            </a:fld>
            <a:endParaRPr kumimoji="1" lang="ja-JP" altLang="en-US"/>
          </a:p>
        </p:txBody>
      </p:sp>
    </p:spTree>
    <p:extLst>
      <p:ext uri="{BB962C8B-B14F-4D97-AF65-F5344CB8AC3E}">
        <p14:creationId xmlns:p14="http://schemas.microsoft.com/office/powerpoint/2010/main" val="108100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3CA42B4-625F-4FCE-9197-B3C012CF4EFF}" type="datetime1">
              <a:rPr kumimoji="1" lang="ja-JP" altLang="en-US" smtClean="0"/>
              <a:t>2026/1/20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455B298-B733-4663-B995-911C2D7CD4EB}" type="slidenum">
              <a:rPr kumimoji="1" lang="ja-JP" altLang="en-US" smtClean="0"/>
              <a:t>‹#›</a:t>
            </a:fld>
            <a:endParaRPr kumimoji="1" lang="ja-JP" altLang="en-US"/>
          </a:p>
        </p:txBody>
      </p:sp>
    </p:spTree>
    <p:extLst>
      <p:ext uri="{BB962C8B-B14F-4D97-AF65-F5344CB8AC3E}">
        <p14:creationId xmlns:p14="http://schemas.microsoft.com/office/powerpoint/2010/main" val="1182067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574746-221D-49E9-9995-D1EAEB690657}" type="datetime1">
              <a:rPr kumimoji="1" lang="ja-JP" altLang="en-US" smtClean="0"/>
              <a:t>2026/1/20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455B298-B733-4663-B995-911C2D7CD4EB}" type="slidenum">
              <a:rPr kumimoji="1" lang="ja-JP" altLang="en-US" smtClean="0"/>
              <a:t>‹#›</a:t>
            </a:fld>
            <a:endParaRPr kumimoji="1" lang="ja-JP" altLang="en-US"/>
          </a:p>
        </p:txBody>
      </p:sp>
    </p:spTree>
    <p:extLst>
      <p:ext uri="{BB962C8B-B14F-4D97-AF65-F5344CB8AC3E}">
        <p14:creationId xmlns:p14="http://schemas.microsoft.com/office/powerpoint/2010/main" val="185977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917B064-930C-4FC6-B345-519461D5ACEF}" type="datetime1">
              <a:rPr kumimoji="1" lang="ja-JP" altLang="en-US" smtClean="0"/>
              <a:t>2026/1/20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455B298-B733-4663-B995-911C2D7CD4EB}" type="slidenum">
              <a:rPr kumimoji="1" lang="ja-JP" altLang="en-US" smtClean="0"/>
              <a:t>‹#›</a:t>
            </a:fld>
            <a:endParaRPr kumimoji="1" lang="ja-JP" altLang="en-US"/>
          </a:p>
        </p:txBody>
      </p:sp>
    </p:spTree>
    <p:extLst>
      <p:ext uri="{BB962C8B-B14F-4D97-AF65-F5344CB8AC3E}">
        <p14:creationId xmlns:p14="http://schemas.microsoft.com/office/powerpoint/2010/main" val="1008398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BDD9C6B-613C-4A43-8DCA-9F76D03E352B}" type="datetime1">
              <a:rPr kumimoji="1" lang="ja-JP" altLang="en-US" smtClean="0"/>
              <a:t>2026/1/20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455B298-B733-4663-B995-911C2D7CD4EB}" type="slidenum">
              <a:rPr kumimoji="1" lang="ja-JP" altLang="en-US" smtClean="0"/>
              <a:t>‹#›</a:t>
            </a:fld>
            <a:endParaRPr kumimoji="1" lang="ja-JP" altLang="en-US"/>
          </a:p>
        </p:txBody>
      </p:sp>
    </p:spTree>
    <p:extLst>
      <p:ext uri="{BB962C8B-B14F-4D97-AF65-F5344CB8AC3E}">
        <p14:creationId xmlns:p14="http://schemas.microsoft.com/office/powerpoint/2010/main" val="888268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F3DF5-3467-4B69-9E76-2AFFB46BF379}" type="datetime1">
              <a:rPr kumimoji="1" lang="ja-JP" altLang="en-US" smtClean="0"/>
              <a:t>2026/1/20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5B298-B733-4663-B995-911C2D7CD4EB}" type="slidenum">
              <a:rPr kumimoji="1" lang="ja-JP" altLang="en-US" smtClean="0"/>
              <a:t>‹#›</a:t>
            </a:fld>
            <a:endParaRPr kumimoji="1" lang="ja-JP" altLang="en-US"/>
          </a:p>
        </p:txBody>
      </p:sp>
    </p:spTree>
    <p:extLst>
      <p:ext uri="{BB962C8B-B14F-4D97-AF65-F5344CB8AC3E}">
        <p14:creationId xmlns:p14="http://schemas.microsoft.com/office/powerpoint/2010/main" val="636870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1999" y="227562"/>
            <a:ext cx="8820000" cy="95250"/>
            <a:chOff x="0" y="0"/>
            <a:chExt cx="22021800" cy="190500"/>
          </a:xfrm>
        </p:grpSpPr>
        <p:grpSp>
          <p:nvGrpSpPr>
            <p:cNvPr id="5" name="Group 4"/>
            <p:cNvGrpSpPr/>
            <p:nvPr/>
          </p:nvGrpSpPr>
          <p:grpSpPr>
            <a:xfrm>
              <a:off x="0" y="0"/>
              <a:ext cx="7340600" cy="190500"/>
              <a:chOff x="0" y="0"/>
              <a:chExt cx="1449995" cy="37630"/>
            </a:xfrm>
          </p:grpSpPr>
          <p:sp>
            <p:nvSpPr>
              <p:cNvPr id="12"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13"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6" name="Group 7"/>
            <p:cNvGrpSpPr/>
            <p:nvPr/>
          </p:nvGrpSpPr>
          <p:grpSpPr>
            <a:xfrm>
              <a:off x="7340600" y="0"/>
              <a:ext cx="7340600" cy="190500"/>
              <a:chOff x="0" y="0"/>
              <a:chExt cx="1449995" cy="37630"/>
            </a:xfrm>
          </p:grpSpPr>
          <p:sp>
            <p:nvSpPr>
              <p:cNvPr id="10"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11"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7" name="Group 10"/>
            <p:cNvGrpSpPr/>
            <p:nvPr/>
          </p:nvGrpSpPr>
          <p:grpSpPr>
            <a:xfrm>
              <a:off x="14681200" y="0"/>
              <a:ext cx="7340600" cy="190500"/>
              <a:chOff x="0" y="0"/>
              <a:chExt cx="1449995" cy="37630"/>
            </a:xfrm>
          </p:grpSpPr>
          <p:sp>
            <p:nvSpPr>
              <p:cNvPr id="8"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9"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
        <p:nvSpPr>
          <p:cNvPr id="14" name="TextBox 17"/>
          <p:cNvSpPr txBox="1"/>
          <p:nvPr/>
        </p:nvSpPr>
        <p:spPr>
          <a:xfrm>
            <a:off x="427381" y="2702637"/>
            <a:ext cx="8289236" cy="1333698"/>
          </a:xfrm>
          <a:prstGeom prst="rect">
            <a:avLst/>
          </a:prstGeom>
        </p:spPr>
        <p:txBody>
          <a:bodyPr wrap="square" lIns="0" tIns="0" rIns="0" bIns="0" rtlCol="0" anchor="t">
            <a:spAutoFit/>
          </a:bodyPr>
          <a:lstStyle/>
          <a:p>
            <a:pPr algn="ctr">
              <a:lnSpc>
                <a:spcPts val="10360"/>
              </a:lnSpc>
              <a:spcBef>
                <a:spcPct val="0"/>
              </a:spcBef>
            </a:pPr>
            <a:r>
              <a:rPr lang="ja-JP" altLang="en-US" sz="4000" b="1" dirty="0">
                <a:solidFill>
                  <a:srgbClr val="292B2B"/>
                </a:solidFill>
                <a:latin typeface="BIZ UDPゴシック" panose="020B0400000000000000" pitchFamily="50" charset="-128"/>
                <a:ea typeface="BIZ UDPゴシック" panose="020B0400000000000000" pitchFamily="50" charset="-128"/>
                <a:cs typeface="Source Han Sans JP Bold"/>
                <a:sym typeface="Source Han Sans JP Bold"/>
              </a:rPr>
              <a:t>インターンシップ体験教育プログラム</a:t>
            </a:r>
            <a:endParaRPr lang="en-US" sz="4000" b="1" dirty="0">
              <a:solidFill>
                <a:srgbClr val="292B2B"/>
              </a:solidFill>
              <a:latin typeface="BIZ UDPゴシック" panose="020B0400000000000000" pitchFamily="50" charset="-128"/>
              <a:ea typeface="BIZ UDPゴシック" panose="020B0400000000000000" pitchFamily="50" charset="-128"/>
              <a:cs typeface="Source Han Sans JP Bold"/>
              <a:sym typeface="Source Han Sans JP Bold"/>
            </a:endParaRPr>
          </a:p>
        </p:txBody>
      </p:sp>
      <p:pic>
        <p:nvPicPr>
          <p:cNvPr id="25" name="図 24"/>
          <p:cNvPicPr>
            <a:picLocks noChangeAspect="1"/>
          </p:cNvPicPr>
          <p:nvPr/>
        </p:nvPicPr>
        <p:blipFill>
          <a:blip r:embed="rId3">
            <a:clrChange>
              <a:clrFrom>
                <a:srgbClr val="FFFFFF"/>
              </a:clrFrom>
              <a:clrTo>
                <a:srgbClr val="FFFFFF">
                  <a:alpha val="0"/>
                </a:srgbClr>
              </a:clrTo>
            </a:clrChange>
          </a:blip>
          <a:stretch>
            <a:fillRect/>
          </a:stretch>
        </p:blipFill>
        <p:spPr>
          <a:xfrm>
            <a:off x="4011439" y="766715"/>
            <a:ext cx="1121121" cy="1090546"/>
          </a:xfrm>
          <a:prstGeom prst="rect">
            <a:avLst/>
          </a:prstGeom>
          <a:ln>
            <a:noFill/>
          </a:ln>
        </p:spPr>
      </p:pic>
      <p:pic>
        <p:nvPicPr>
          <p:cNvPr id="26" name="図 25"/>
          <p:cNvPicPr>
            <a:picLocks noChangeAspect="1"/>
          </p:cNvPicPr>
          <p:nvPr/>
        </p:nvPicPr>
        <p:blipFill>
          <a:blip r:embed="rId4">
            <a:clrChange>
              <a:clrFrom>
                <a:srgbClr val="FFFFFF"/>
              </a:clrFrom>
              <a:clrTo>
                <a:srgbClr val="FFFFFF">
                  <a:alpha val="0"/>
                </a:srgbClr>
              </a:clrTo>
            </a:clrChange>
          </a:blip>
          <a:stretch>
            <a:fillRect/>
          </a:stretch>
        </p:blipFill>
        <p:spPr>
          <a:xfrm>
            <a:off x="3389013" y="4637135"/>
            <a:ext cx="2365972" cy="519065"/>
          </a:xfrm>
          <a:prstGeom prst="rect">
            <a:avLst/>
          </a:prstGeom>
        </p:spPr>
      </p:pic>
      <p:sp>
        <p:nvSpPr>
          <p:cNvPr id="27" name="TextBox 17"/>
          <p:cNvSpPr txBox="1"/>
          <p:nvPr/>
        </p:nvSpPr>
        <p:spPr>
          <a:xfrm>
            <a:off x="-212726" y="5806600"/>
            <a:ext cx="9569451" cy="507831"/>
          </a:xfrm>
          <a:prstGeom prst="rect">
            <a:avLst/>
          </a:prstGeom>
        </p:spPr>
        <p:txBody>
          <a:bodyPr wrap="square" lIns="0" tIns="0" rIns="0" bIns="0" rtlCol="0" anchor="t">
            <a:spAutoFit/>
          </a:bodyPr>
          <a:lstStyle/>
          <a:p>
            <a:pPr algn="ctr">
              <a:spcBef>
                <a:spcPts val="600"/>
              </a:spcBef>
            </a:pPr>
            <a:r>
              <a:rPr lang="ja-JP" altLang="en-US" sz="1400" dirty="0">
                <a:latin typeface="BIZ UDPゴシック" panose="020B0400000000000000" pitchFamily="50" charset="-128"/>
                <a:ea typeface="BIZ UDPゴシック" panose="020B0400000000000000" pitchFamily="50" charset="-128"/>
              </a:rPr>
              <a:t>文部科学省　令和</a:t>
            </a:r>
            <a:r>
              <a:rPr lang="en-US" altLang="ja-JP" sz="1400" dirty="0">
                <a:latin typeface="BIZ UDPゴシック" panose="020B0400000000000000" pitchFamily="50" charset="-128"/>
                <a:ea typeface="BIZ UDPゴシック" panose="020B0400000000000000" pitchFamily="50" charset="-128"/>
              </a:rPr>
              <a:t>7</a:t>
            </a:r>
            <a:r>
              <a:rPr lang="ja-JP" altLang="en-US" sz="1400" dirty="0">
                <a:latin typeface="BIZ UDPゴシック" panose="020B0400000000000000" pitchFamily="50" charset="-128"/>
                <a:ea typeface="BIZ UDPゴシック" panose="020B0400000000000000" pitchFamily="50" charset="-128"/>
              </a:rPr>
              <a:t>年度「高等専修学校における多様な学びを保障する先導的研究事業」</a:t>
            </a:r>
            <a:endParaRPr lang="en-US" altLang="ja-JP" sz="1400" dirty="0">
              <a:latin typeface="BIZ UDPゴシック" panose="020B0400000000000000" pitchFamily="50" charset="-128"/>
              <a:ea typeface="BIZ UDPゴシック" panose="020B0400000000000000" pitchFamily="50" charset="-128"/>
            </a:endParaRPr>
          </a:p>
          <a:p>
            <a:pPr algn="ctr">
              <a:spcBef>
                <a:spcPts val="600"/>
              </a:spcBef>
            </a:pPr>
            <a:r>
              <a:rPr lang="ja-JP" altLang="en-US" sz="1400" dirty="0">
                <a:latin typeface="BIZ UDPゴシック" panose="020B0400000000000000" pitchFamily="50" charset="-128"/>
                <a:ea typeface="BIZ UDPゴシック" panose="020B0400000000000000" pitchFamily="50" charset="-128"/>
              </a:rPr>
              <a:t>　地域に根ざした高等専修学校機能強化先導的モデル構築</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8" name="TextBox 17"/>
          <p:cNvSpPr txBox="1"/>
          <p:nvPr/>
        </p:nvSpPr>
        <p:spPr>
          <a:xfrm>
            <a:off x="761999" y="1807596"/>
            <a:ext cx="7620001" cy="1333698"/>
          </a:xfrm>
          <a:prstGeom prst="rect">
            <a:avLst/>
          </a:prstGeom>
        </p:spPr>
        <p:txBody>
          <a:bodyPr wrap="square" lIns="0" tIns="0" rIns="0" bIns="0" rtlCol="0" anchor="t">
            <a:spAutoFit/>
          </a:bodyPr>
          <a:lstStyle/>
          <a:p>
            <a:pPr algn="ctr">
              <a:lnSpc>
                <a:spcPts val="10360"/>
              </a:lnSpc>
              <a:spcBef>
                <a:spcPct val="0"/>
              </a:spcBef>
            </a:pPr>
            <a:r>
              <a:rPr lang="ja-JP" altLang="en-US" sz="3200" b="1" dirty="0">
                <a:solidFill>
                  <a:srgbClr val="292B2B"/>
                </a:solidFill>
                <a:latin typeface="BIZ UDPゴシック" panose="020B0400000000000000" pitchFamily="50" charset="-128"/>
                <a:ea typeface="BIZ UDPゴシック" panose="020B0400000000000000" pitchFamily="50" charset="-128"/>
                <a:cs typeface="Source Han Sans JP Bold"/>
                <a:sym typeface="Source Han Sans JP Bold"/>
              </a:rPr>
              <a:t>高等専修学校における</a:t>
            </a:r>
            <a:endParaRPr lang="en-US" sz="3200" b="1" dirty="0">
              <a:solidFill>
                <a:srgbClr val="292B2B"/>
              </a:solidFill>
              <a:latin typeface="BIZ UDPゴシック" panose="020B0400000000000000" pitchFamily="50" charset="-128"/>
              <a:ea typeface="BIZ UDPゴシック" panose="020B0400000000000000" pitchFamily="50" charset="-128"/>
              <a:cs typeface="Source Han Sans JP Bold"/>
              <a:sym typeface="Source Han Sans JP Bold"/>
            </a:endParaRPr>
          </a:p>
        </p:txBody>
      </p:sp>
      <p:grpSp>
        <p:nvGrpSpPr>
          <p:cNvPr id="39" name="Group 3"/>
          <p:cNvGrpSpPr/>
          <p:nvPr/>
        </p:nvGrpSpPr>
        <p:grpSpPr>
          <a:xfrm>
            <a:off x="172487" y="6615128"/>
            <a:ext cx="8820000" cy="95250"/>
            <a:chOff x="0" y="0"/>
            <a:chExt cx="22021800" cy="190500"/>
          </a:xfrm>
        </p:grpSpPr>
        <p:grpSp>
          <p:nvGrpSpPr>
            <p:cNvPr id="40" name="Group 4"/>
            <p:cNvGrpSpPr/>
            <p:nvPr/>
          </p:nvGrpSpPr>
          <p:grpSpPr>
            <a:xfrm>
              <a:off x="0" y="0"/>
              <a:ext cx="7340600" cy="190500"/>
              <a:chOff x="0" y="0"/>
              <a:chExt cx="1449995" cy="37630"/>
            </a:xfrm>
          </p:grpSpPr>
          <p:sp>
            <p:nvSpPr>
              <p:cNvPr id="47"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48"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41" name="Group 7"/>
            <p:cNvGrpSpPr/>
            <p:nvPr/>
          </p:nvGrpSpPr>
          <p:grpSpPr>
            <a:xfrm>
              <a:off x="7340600" y="0"/>
              <a:ext cx="7340600" cy="190500"/>
              <a:chOff x="0" y="0"/>
              <a:chExt cx="1449995" cy="37630"/>
            </a:xfrm>
          </p:grpSpPr>
          <p:sp>
            <p:nvSpPr>
              <p:cNvPr id="45"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46"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42" name="Group 10"/>
            <p:cNvGrpSpPr/>
            <p:nvPr/>
          </p:nvGrpSpPr>
          <p:grpSpPr>
            <a:xfrm>
              <a:off x="14681200" y="0"/>
              <a:ext cx="7340600" cy="190500"/>
              <a:chOff x="0" y="0"/>
              <a:chExt cx="1449995" cy="37630"/>
            </a:xfrm>
          </p:grpSpPr>
          <p:sp>
            <p:nvSpPr>
              <p:cNvPr id="43"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44"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Tree>
    <p:extLst>
      <p:ext uri="{BB962C8B-B14F-4D97-AF65-F5344CB8AC3E}">
        <p14:creationId xmlns:p14="http://schemas.microsoft.com/office/powerpoint/2010/main" val="1949351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7" name="TextBox 23"/>
          <p:cNvSpPr txBox="1"/>
          <p:nvPr/>
        </p:nvSpPr>
        <p:spPr>
          <a:xfrm>
            <a:off x="1212248" y="381415"/>
            <a:ext cx="7520935" cy="500137"/>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時間、ぎりぎりになっていませんか？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1" name="TextBox 27"/>
          <p:cNvSpPr txBox="1"/>
          <p:nvPr/>
        </p:nvSpPr>
        <p:spPr>
          <a:xfrm>
            <a:off x="325506" y="1941807"/>
            <a:ext cx="8189844" cy="1723549"/>
          </a:xfrm>
          <a:prstGeom prst="rect">
            <a:avLst/>
          </a:prstGeom>
        </p:spPr>
        <p:txBody>
          <a:bodyPr wrap="square" lIns="0" tIns="0" rIns="0" bIns="0" rtlCol="0" anchor="t">
            <a:spAutoFit/>
          </a:bodyPr>
          <a:lstStyle/>
          <a:p>
            <a:pPr lvl="0">
              <a:lnSpc>
                <a:spcPct val="150000"/>
              </a:lnSpc>
              <a:spcBef>
                <a:spcPts val="600"/>
              </a:spcBef>
            </a:pP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ステップ③</a:t>
            </a: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】10</a:t>
            </a: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分早く着いて、“落ち着く時間”を持つ</a:t>
            </a:r>
          </a:p>
          <a:p>
            <a:pPr lvl="0">
              <a:lnSpc>
                <a:spcPct val="150000"/>
              </a:lnSpc>
              <a:spcBef>
                <a:spcPts val="600"/>
              </a:spcBef>
            </a:pPr>
            <a:r>
              <a:rPr lang="ja-JP" altLang="en-US" sz="16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深呼吸したり、鏡で身だしなみをチェックしたり、資料を見返したりする余裕ができる。</a:t>
            </a:r>
            <a:endParaRPr lang="en-US" altLang="ja-JP" sz="16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lvl="0">
              <a:lnSpc>
                <a:spcPct val="150000"/>
              </a:lnSpc>
              <a:spcBef>
                <a:spcPts val="600"/>
              </a:spcBef>
            </a:pPr>
            <a:r>
              <a:rPr lang="ja-JP" altLang="en-US" sz="16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バタバタと始まるより、静かに整えてスタートしたほうが集中力も上がる。</a:t>
            </a:r>
          </a:p>
          <a:p>
            <a:pPr>
              <a:lnSpc>
                <a:spcPct val="150000"/>
              </a:lnSpc>
            </a:pPr>
            <a:endParaRPr lang="ja-JP" altLang="en-US" sz="16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p:txBody>
      </p:sp>
      <p:sp>
        <p:nvSpPr>
          <p:cNvPr id="52" name="TextBox 23"/>
          <p:cNvSpPr txBox="1"/>
          <p:nvPr/>
        </p:nvSpPr>
        <p:spPr>
          <a:xfrm>
            <a:off x="280499" y="43163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1-2</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5094973"/>
            <a:ext cx="1874073" cy="1264002"/>
          </a:xfrm>
          <a:prstGeom prst="rect">
            <a:avLst/>
          </a:prstGeom>
        </p:spPr>
      </p:pic>
      <p:sp>
        <p:nvSpPr>
          <p:cNvPr id="48"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49" name="TextBox 23"/>
          <p:cNvSpPr txBox="1"/>
          <p:nvPr/>
        </p:nvSpPr>
        <p:spPr>
          <a:xfrm>
            <a:off x="280499" y="898807"/>
            <a:ext cx="8603974" cy="419474"/>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a:t>
            </a:r>
            <a:r>
              <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rPr>
              <a:t>10</a:t>
            </a: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分前行動ができるようになるための</a:t>
            </a:r>
            <a:r>
              <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rPr>
              <a:t>4</a:t>
            </a: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ステップ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3" name="スライド番号プレースホルダー 2"/>
          <p:cNvSpPr>
            <a:spLocks noGrp="1"/>
          </p:cNvSpPr>
          <p:nvPr>
            <p:ph type="sldNum" sz="quarter" idx="12"/>
          </p:nvPr>
        </p:nvSpPr>
        <p:spPr/>
        <p:txBody>
          <a:bodyPr/>
          <a:lstStyle/>
          <a:p>
            <a:fld id="{D455B298-B733-4663-B995-911C2D7CD4EB}" type="slidenum">
              <a:rPr kumimoji="1" lang="ja-JP" altLang="en-US" smtClean="0"/>
              <a:t>9</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59"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0"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3" name="Group 7"/>
            <p:cNvGrpSpPr/>
            <p:nvPr/>
          </p:nvGrpSpPr>
          <p:grpSpPr>
            <a:xfrm>
              <a:off x="7340600" y="0"/>
              <a:ext cx="7340600" cy="190500"/>
              <a:chOff x="0" y="0"/>
              <a:chExt cx="1449995" cy="37630"/>
            </a:xfrm>
          </p:grpSpPr>
          <p:sp>
            <p:nvSpPr>
              <p:cNvPr id="57"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8"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10"/>
            <p:cNvGrpSpPr/>
            <p:nvPr/>
          </p:nvGrpSpPr>
          <p:grpSpPr>
            <a:xfrm>
              <a:off x="14681200" y="0"/>
              <a:ext cx="7340600" cy="190500"/>
              <a:chOff x="0" y="0"/>
              <a:chExt cx="1449995" cy="37630"/>
            </a:xfrm>
          </p:grpSpPr>
          <p:sp>
            <p:nvSpPr>
              <p:cNvPr id="55"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6"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
        <p:nvSpPr>
          <p:cNvPr id="36" name="TextBox 27"/>
          <p:cNvSpPr txBox="1"/>
          <p:nvPr/>
        </p:nvSpPr>
        <p:spPr>
          <a:xfrm>
            <a:off x="325506" y="3759961"/>
            <a:ext cx="8189844" cy="1354217"/>
          </a:xfrm>
          <a:prstGeom prst="rect">
            <a:avLst/>
          </a:prstGeom>
        </p:spPr>
        <p:txBody>
          <a:bodyPr wrap="square" lIns="0" tIns="0" rIns="0" bIns="0" rtlCol="0" anchor="t">
            <a:spAutoFit/>
          </a:bodyPr>
          <a:lstStyle/>
          <a:p>
            <a:pPr lvl="0">
              <a:lnSpc>
                <a:spcPct val="150000"/>
              </a:lnSpc>
              <a:spcBef>
                <a:spcPts val="600"/>
              </a:spcBef>
            </a:pP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ステップ④</a:t>
            </a: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時間を守ることで、信頼される存在になる</a:t>
            </a:r>
          </a:p>
          <a:p>
            <a:pPr lvl="0">
              <a:lnSpc>
                <a:spcPct val="150000"/>
              </a:lnSpc>
              <a:spcBef>
                <a:spcPts val="600"/>
              </a:spcBef>
            </a:pPr>
            <a:r>
              <a:rPr lang="ja-JP" altLang="en-US" sz="16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早く来ていると、「しっかりしているな」「任せても大丈夫だな」と思ってもらえる。</a:t>
            </a:r>
            <a:endParaRPr lang="en-US" altLang="ja-JP" sz="16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lvl="0">
              <a:lnSpc>
                <a:spcPct val="150000"/>
              </a:lnSpc>
              <a:spcBef>
                <a:spcPts val="600"/>
              </a:spcBef>
            </a:pPr>
            <a:r>
              <a:rPr lang="ja-JP" altLang="en-US" sz="16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時間にルーズな人との違いは、見た目の印象だけでなく、“信頼の厚さ”そのもの。</a:t>
            </a:r>
          </a:p>
        </p:txBody>
      </p:sp>
    </p:spTree>
    <p:extLst>
      <p:ext uri="{BB962C8B-B14F-4D97-AF65-F5344CB8AC3E}">
        <p14:creationId xmlns:p14="http://schemas.microsoft.com/office/powerpoint/2010/main" val="2913777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7" name="TextBox 23"/>
          <p:cNvSpPr txBox="1"/>
          <p:nvPr/>
        </p:nvSpPr>
        <p:spPr>
          <a:xfrm>
            <a:off x="1212248" y="381415"/>
            <a:ext cx="7520935" cy="500137"/>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丁寧な言葉づかいができていますか？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1" name="TextBox 27"/>
          <p:cNvSpPr txBox="1"/>
          <p:nvPr/>
        </p:nvSpPr>
        <p:spPr>
          <a:xfrm>
            <a:off x="477078" y="1888295"/>
            <a:ext cx="8189844" cy="4339650"/>
          </a:xfrm>
          <a:prstGeom prst="rect">
            <a:avLst/>
          </a:prstGeom>
        </p:spPr>
        <p:txBody>
          <a:bodyPr wrap="square" lIns="0" tIns="0" rIns="0" bIns="0" rtlCol="0" anchor="t">
            <a:spAutoFit/>
          </a:bodyPr>
          <a:lstStyle/>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「です・ます」を使うだけでも、相手に丁寧な印象を与えることができます。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でも、インターンシップのような少しあらたまった場面では、もう一歩、相手への気づかいが伝わる話し方ができると、より安心してやりとりしてもらえるようになります。ここで言う「敬語」は、尊敬語や謙譲語を完璧に使うことではなく、</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“失礼のないように話そう”という気持ちを、丁寧な言葉づかいで表すこと</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を意味しています。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たとえば、「今、お時間よろしいですか？」「教えていただけますか？」といった言い方で、丁寧に話そうとする気持ちや、相手への気づかいがしっかり伝わります。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言葉づかいは、相手を思いやる“心づかい”のひとつ。</a:t>
            </a:r>
            <a:endPar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インターンシップでは、丁寧な話し方を意識することが、信頼や安心につながります。</a:t>
            </a:r>
            <a:endParaRPr lang="ja-JP" altLang="en-US" sz="1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p:txBody>
      </p:sp>
      <p:sp>
        <p:nvSpPr>
          <p:cNvPr id="52" name="TextBox 23"/>
          <p:cNvSpPr txBox="1"/>
          <p:nvPr/>
        </p:nvSpPr>
        <p:spPr>
          <a:xfrm>
            <a:off x="280499" y="43163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1-3</a:t>
            </a:r>
          </a:p>
        </p:txBody>
      </p:sp>
      <p:sp>
        <p:nvSpPr>
          <p:cNvPr id="48"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49" name="TextBox 23"/>
          <p:cNvSpPr txBox="1"/>
          <p:nvPr/>
        </p:nvSpPr>
        <p:spPr>
          <a:xfrm>
            <a:off x="280499" y="898807"/>
            <a:ext cx="8603974" cy="419474"/>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丁寧な言葉づかいが信頼と安心につながる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10</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59"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0"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3" name="Group 7"/>
            <p:cNvGrpSpPr/>
            <p:nvPr/>
          </p:nvGrpSpPr>
          <p:grpSpPr>
            <a:xfrm>
              <a:off x="7340600" y="0"/>
              <a:ext cx="7340600" cy="190500"/>
              <a:chOff x="0" y="0"/>
              <a:chExt cx="1449995" cy="37630"/>
            </a:xfrm>
          </p:grpSpPr>
          <p:sp>
            <p:nvSpPr>
              <p:cNvPr id="57"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8"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10"/>
            <p:cNvGrpSpPr/>
            <p:nvPr/>
          </p:nvGrpSpPr>
          <p:grpSpPr>
            <a:xfrm>
              <a:off x="14681200" y="0"/>
              <a:ext cx="7340600" cy="190500"/>
              <a:chOff x="0" y="0"/>
              <a:chExt cx="1449995" cy="37630"/>
            </a:xfrm>
          </p:grpSpPr>
          <p:sp>
            <p:nvSpPr>
              <p:cNvPr id="55"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6"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Tree>
    <p:extLst>
      <p:ext uri="{BB962C8B-B14F-4D97-AF65-F5344CB8AC3E}">
        <p14:creationId xmlns:p14="http://schemas.microsoft.com/office/powerpoint/2010/main" val="2368383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52" name="TextBox 23"/>
          <p:cNvSpPr txBox="1"/>
          <p:nvPr/>
        </p:nvSpPr>
        <p:spPr>
          <a:xfrm>
            <a:off x="280499" y="43163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1-3</a:t>
            </a:r>
          </a:p>
        </p:txBody>
      </p:sp>
      <p:graphicFrame>
        <p:nvGraphicFramePr>
          <p:cNvPr id="48" name="表 47"/>
          <p:cNvGraphicFramePr>
            <a:graphicFrameLocks noGrp="1"/>
          </p:cNvGraphicFramePr>
          <p:nvPr>
            <p:extLst>
              <p:ext uri="{D42A27DB-BD31-4B8C-83A1-F6EECF244321}">
                <p14:modId xmlns:p14="http://schemas.microsoft.com/office/powerpoint/2010/main" val="2499848706"/>
              </p:ext>
            </p:extLst>
          </p:nvPr>
        </p:nvGraphicFramePr>
        <p:xfrm>
          <a:off x="280499" y="1779445"/>
          <a:ext cx="8600455" cy="4441240"/>
        </p:xfrm>
        <a:graphic>
          <a:graphicData uri="http://schemas.openxmlformats.org/drawingml/2006/table">
            <a:tbl>
              <a:tblPr firstRow="1" bandRow="1">
                <a:tableStyleId>{93296810-A885-4BE3-A3E7-6D5BEEA58F35}</a:tableStyleId>
              </a:tblPr>
              <a:tblGrid>
                <a:gridCol w="2802943">
                  <a:extLst>
                    <a:ext uri="{9D8B030D-6E8A-4147-A177-3AD203B41FA5}">
                      <a16:colId xmlns:a16="http://schemas.microsoft.com/office/drawing/2014/main" val="4269989272"/>
                    </a:ext>
                  </a:extLst>
                </a:gridCol>
                <a:gridCol w="5797512">
                  <a:extLst>
                    <a:ext uri="{9D8B030D-6E8A-4147-A177-3AD203B41FA5}">
                      <a16:colId xmlns:a16="http://schemas.microsoft.com/office/drawing/2014/main" val="2336742192"/>
                    </a:ext>
                  </a:extLst>
                </a:gridCol>
              </a:tblGrid>
              <a:tr h="444124">
                <a:tc>
                  <a:txBody>
                    <a:bodyPr/>
                    <a:lstStyle/>
                    <a:p>
                      <a:pPr algn="ctr"/>
                      <a:r>
                        <a:rPr lang="ja-JP" altLang="en-US" sz="1600" dirty="0">
                          <a:latin typeface="BIZ UDPゴシック" panose="020B0400000000000000" pitchFamily="50" charset="-128"/>
                          <a:ea typeface="BIZ UDPゴシック" panose="020B0400000000000000" pitchFamily="50" charset="-128"/>
                        </a:rPr>
                        <a:t>普段の言い方</a:t>
                      </a:r>
                      <a:endParaRPr kumimoji="1" lang="ja-JP" altLang="en-US" sz="1600" b="1" dirty="0">
                        <a:solidFill>
                          <a:srgbClr val="6C8C8B"/>
                        </a:solidFill>
                        <a:latin typeface="BIZ UDPゴシック" panose="020B0400000000000000" pitchFamily="50" charset="-128"/>
                        <a:ea typeface="BIZ UDPゴシック" panose="020B0400000000000000" pitchFamily="50" charset="-128"/>
                      </a:endParaRPr>
                    </a:p>
                  </a:txBody>
                  <a:tcPr anchor="ctr">
                    <a:solidFill>
                      <a:srgbClr val="64A4A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dirty="0">
                          <a:latin typeface="BIZ UDPゴシック" panose="020B0400000000000000" pitchFamily="50" charset="-128"/>
                          <a:ea typeface="BIZ UDPゴシック" panose="020B0400000000000000" pitchFamily="50" charset="-128"/>
                        </a:rPr>
                        <a:t>丁寧な言い方</a:t>
                      </a:r>
                      <a:endParaRPr kumimoji="1" lang="en-US" altLang="ja-JP" sz="1600" b="1" i="0" u="none" strike="noStrike" kern="1200" cap="none" spc="0" normalizeH="0" baseline="0" noProof="0" dirty="0">
                        <a:ln>
                          <a:noFill/>
                        </a:ln>
                        <a:solidFill>
                          <a:srgbClr val="292B2B"/>
                        </a:solidFill>
                        <a:effectLst/>
                        <a:uLnTx/>
                        <a:uFillTx/>
                        <a:latin typeface="BIZ UDPゴシック" panose="020B0400000000000000" pitchFamily="50" charset="-128"/>
                        <a:ea typeface="BIZ UDPゴシック" panose="020B0400000000000000" pitchFamily="50" charset="-128"/>
                        <a:cs typeface="Source Han Sans JP Medium"/>
                        <a:sym typeface="Source Han Sans JP Medium"/>
                      </a:endParaRPr>
                    </a:p>
                  </a:txBody>
                  <a:tcPr anchor="ctr">
                    <a:solidFill>
                      <a:srgbClr val="64A4A3"/>
                    </a:solidFill>
                  </a:tcPr>
                </a:tc>
                <a:extLst>
                  <a:ext uri="{0D108BD9-81ED-4DB2-BD59-A6C34878D82A}">
                    <a16:rowId xmlns:a16="http://schemas.microsoft.com/office/drawing/2014/main" val="3315349305"/>
                  </a:ext>
                </a:extLst>
              </a:tr>
              <a:tr h="444124">
                <a:tc>
                  <a:txBody>
                    <a:bodyPr/>
                    <a:lstStyle/>
                    <a:p>
                      <a:pPr algn="l" fontAlgn="ctr"/>
                      <a:r>
                        <a:rPr lang="ja-JP" altLang="en-US" sz="1600" u="none" strike="noStrike" dirty="0">
                          <a:effectLst/>
                          <a:latin typeface="BIZ UDPゴシック" panose="020B0400000000000000" pitchFamily="50" charset="-128"/>
                          <a:ea typeface="BIZ UDPゴシック" panose="020B0400000000000000" pitchFamily="50" charset="-128"/>
                        </a:rPr>
                        <a:t>　これ使ってもいい？</a:t>
                      </a:r>
                      <a:endPar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fontAlgn="ctr"/>
                      <a:r>
                        <a:rPr lang="ja-JP" altLang="en-US" sz="1600" u="none" strike="noStrike" dirty="0">
                          <a:effectLst/>
                          <a:latin typeface="BIZ UDPゴシック" panose="020B0400000000000000" pitchFamily="50" charset="-128"/>
                          <a:ea typeface="BIZ UDPゴシック" panose="020B0400000000000000" pitchFamily="50" charset="-128"/>
                        </a:rPr>
                        <a:t>　これを使ってもよろしいですか？</a:t>
                      </a:r>
                      <a:endPar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450173639"/>
                  </a:ext>
                </a:extLst>
              </a:tr>
              <a:tr h="444124">
                <a:tc>
                  <a:txBody>
                    <a:bodyPr/>
                    <a:lstStyle/>
                    <a:p>
                      <a:pPr algn="l" fontAlgn="ctr"/>
                      <a:r>
                        <a:rPr lang="ja-JP" altLang="en-US" sz="1600" u="none" strike="noStrike" dirty="0">
                          <a:effectLst/>
                          <a:latin typeface="BIZ UDPゴシック" panose="020B0400000000000000" pitchFamily="50" charset="-128"/>
                          <a:ea typeface="BIZ UDPゴシック" panose="020B0400000000000000" pitchFamily="50" charset="-128"/>
                        </a:rPr>
                        <a:t>　教えて</a:t>
                      </a:r>
                      <a:r>
                        <a:rPr lang="en-US" altLang="ja-JP" sz="1600" u="none" strike="noStrike" dirty="0">
                          <a:effectLst/>
                          <a:latin typeface="BIZ UDPゴシック" panose="020B0400000000000000" pitchFamily="50" charset="-128"/>
                          <a:ea typeface="BIZ UDPゴシック" panose="020B0400000000000000" pitchFamily="50" charset="-128"/>
                        </a:rPr>
                        <a:t>〜</a:t>
                      </a:r>
                      <a:endPar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fontAlgn="ctr"/>
                      <a:r>
                        <a:rPr lang="ja-JP" altLang="en-US" sz="1600" u="none" strike="noStrike" dirty="0">
                          <a:effectLst/>
                          <a:latin typeface="BIZ UDPゴシック" panose="020B0400000000000000" pitchFamily="50" charset="-128"/>
                          <a:ea typeface="BIZ UDPゴシック" panose="020B0400000000000000" pitchFamily="50" charset="-128"/>
                        </a:rPr>
                        <a:t>　これはどうすればいいですか。／教えていただけますか。</a:t>
                      </a:r>
                      <a:endPar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2080710595"/>
                  </a:ext>
                </a:extLst>
              </a:tr>
              <a:tr h="444124">
                <a:tc>
                  <a:txBody>
                    <a:bodyPr/>
                    <a:lstStyle/>
                    <a:p>
                      <a:pPr algn="l" fontAlgn="ctr"/>
                      <a:r>
                        <a:rPr lang="ja-JP" altLang="en-US" sz="1600" u="none" strike="noStrike" dirty="0">
                          <a:effectLst/>
                          <a:latin typeface="BIZ UDPゴシック" panose="020B0400000000000000" pitchFamily="50" charset="-128"/>
                          <a:ea typeface="BIZ UDPゴシック" panose="020B0400000000000000" pitchFamily="50" charset="-128"/>
                        </a:rPr>
                        <a:t>　わかった</a:t>
                      </a:r>
                      <a:r>
                        <a:rPr lang="en-US" altLang="ja-JP" sz="1600" u="none" strike="noStrike" dirty="0">
                          <a:effectLst/>
                          <a:latin typeface="BIZ UDPゴシック" panose="020B0400000000000000" pitchFamily="50" charset="-128"/>
                          <a:ea typeface="BIZ UDPゴシック" panose="020B0400000000000000" pitchFamily="50" charset="-128"/>
                        </a:rPr>
                        <a:t>〜</a:t>
                      </a:r>
                      <a:endPar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fontAlgn="ctr"/>
                      <a:r>
                        <a:rPr lang="ja-JP" altLang="en-US" sz="1600" u="none" strike="noStrike" dirty="0">
                          <a:effectLst/>
                          <a:latin typeface="BIZ UDPゴシック" panose="020B0400000000000000" pitchFamily="50" charset="-128"/>
                          <a:ea typeface="BIZ UDPゴシック" panose="020B0400000000000000" pitchFamily="50" charset="-128"/>
                        </a:rPr>
                        <a:t>　はい、大丈夫です。／わかりました。</a:t>
                      </a:r>
                      <a:endPar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2092393191"/>
                  </a:ext>
                </a:extLst>
              </a:tr>
              <a:tr h="444124">
                <a:tc>
                  <a:txBody>
                    <a:bodyPr/>
                    <a:lstStyle/>
                    <a:p>
                      <a:pPr algn="l" fontAlgn="ctr"/>
                      <a:r>
                        <a:rPr lang="ja-JP" altLang="en-US" sz="1600" u="none" strike="noStrike" dirty="0">
                          <a:effectLst/>
                          <a:latin typeface="BIZ UDPゴシック" panose="020B0400000000000000" pitchFamily="50" charset="-128"/>
                          <a:ea typeface="BIZ UDPゴシック" panose="020B0400000000000000" pitchFamily="50" charset="-128"/>
                        </a:rPr>
                        <a:t>　ちょっといいですか？</a:t>
                      </a:r>
                      <a:endPar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fontAlgn="ctr"/>
                      <a:r>
                        <a:rPr lang="ja-JP" altLang="en-US" sz="1600" u="none" strike="noStrike" dirty="0">
                          <a:effectLst/>
                          <a:latin typeface="BIZ UDPゴシック" panose="020B0400000000000000" pitchFamily="50" charset="-128"/>
                          <a:ea typeface="BIZ UDPゴシック" panose="020B0400000000000000" pitchFamily="50" charset="-128"/>
                        </a:rPr>
                        <a:t>　今、お時間よろしいですか？</a:t>
                      </a:r>
                      <a:endPar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334774459"/>
                  </a:ext>
                </a:extLst>
              </a:tr>
              <a:tr h="444124">
                <a:tc>
                  <a:txBody>
                    <a:bodyPr/>
                    <a:lstStyle/>
                    <a:p>
                      <a:pPr algn="l" fontAlgn="ctr"/>
                      <a:r>
                        <a:rPr lang="ja-JP" altLang="en-US" sz="1600" u="none" strike="noStrike" dirty="0">
                          <a:effectLst/>
                          <a:latin typeface="BIZ UDPゴシック" panose="020B0400000000000000" pitchFamily="50" charset="-128"/>
                          <a:ea typeface="BIZ UDPゴシック" panose="020B0400000000000000" pitchFamily="50" charset="-128"/>
                        </a:rPr>
                        <a:t>　ごめん、忘れてしまった</a:t>
                      </a:r>
                      <a:endPar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fontAlgn="ctr"/>
                      <a:r>
                        <a:rPr lang="ja-JP" altLang="en-US" sz="1600" u="none" strike="noStrike" dirty="0">
                          <a:effectLst/>
                          <a:latin typeface="BIZ UDPゴシック" panose="020B0400000000000000" pitchFamily="50" charset="-128"/>
                          <a:ea typeface="BIZ UDPゴシック" panose="020B0400000000000000" pitchFamily="50" charset="-128"/>
                        </a:rPr>
                        <a:t>　すみません、忘れてしまいました。</a:t>
                      </a:r>
                      <a:endPar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43545956"/>
                  </a:ext>
                </a:extLst>
              </a:tr>
              <a:tr h="444124">
                <a:tc>
                  <a:txBody>
                    <a:bodyPr/>
                    <a:lstStyle/>
                    <a:p>
                      <a:pPr algn="l" fontAlgn="ctr"/>
                      <a:r>
                        <a:rPr lang="ja-JP" altLang="en-US" sz="1600" u="none" strike="noStrike" dirty="0">
                          <a:effectLst/>
                          <a:latin typeface="BIZ UDPゴシック" panose="020B0400000000000000" pitchFamily="50" charset="-128"/>
                          <a:ea typeface="BIZ UDPゴシック" panose="020B0400000000000000" pitchFamily="50" charset="-128"/>
                        </a:rPr>
                        <a:t>　これで合ってる？</a:t>
                      </a:r>
                      <a:endPar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fontAlgn="ctr"/>
                      <a:r>
                        <a:rPr lang="ja-JP" altLang="en-US" sz="1600" u="none" strike="noStrike" dirty="0">
                          <a:effectLst/>
                          <a:latin typeface="BIZ UDPゴシック" panose="020B0400000000000000" pitchFamily="50" charset="-128"/>
                          <a:ea typeface="BIZ UDPゴシック" panose="020B0400000000000000" pitchFamily="50" charset="-128"/>
                        </a:rPr>
                        <a:t>　これで合っていますか？</a:t>
                      </a:r>
                      <a:endPar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25440633"/>
                  </a:ext>
                </a:extLst>
              </a:tr>
              <a:tr h="444124">
                <a:tc>
                  <a:txBody>
                    <a:bodyPr/>
                    <a:lstStyle/>
                    <a:p>
                      <a:pPr algn="l" fontAlgn="ctr"/>
                      <a:r>
                        <a:rPr lang="ja-JP" altLang="en-US" sz="1600" u="none" strike="noStrike" dirty="0">
                          <a:effectLst/>
                          <a:latin typeface="BIZ UDPゴシック" panose="020B0400000000000000" pitchFamily="50" charset="-128"/>
                          <a:ea typeface="BIZ UDPゴシック" panose="020B0400000000000000" pitchFamily="50" charset="-128"/>
                        </a:rPr>
                        <a:t>　こっち？それともこっち？</a:t>
                      </a:r>
                      <a:endPar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fontAlgn="ctr"/>
                      <a:r>
                        <a:rPr lang="ja-JP" altLang="en-US" sz="1600" u="none" strike="noStrike" dirty="0">
                          <a:effectLst/>
                          <a:latin typeface="BIZ UDPゴシック" panose="020B0400000000000000" pitchFamily="50" charset="-128"/>
                          <a:ea typeface="BIZ UDPゴシック" panose="020B0400000000000000" pitchFamily="50" charset="-128"/>
                        </a:rPr>
                        <a:t>　どちらを使えばよいですか？／どちらが正しいですか？</a:t>
                      </a:r>
                      <a:endPar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1590522517"/>
                  </a:ext>
                </a:extLst>
              </a:tr>
              <a:tr h="444124">
                <a:tc>
                  <a:txBody>
                    <a:bodyPr/>
                    <a:lstStyle/>
                    <a:p>
                      <a:pPr algn="l" fontAlgn="ctr"/>
                      <a:r>
                        <a:rPr lang="ja-JP" altLang="en-US" sz="1600" u="none" strike="noStrike" dirty="0">
                          <a:effectLst/>
                          <a:latin typeface="BIZ UDPゴシック" panose="020B0400000000000000" pitchFamily="50" charset="-128"/>
                          <a:ea typeface="BIZ UDPゴシック" panose="020B0400000000000000" pitchFamily="50" charset="-128"/>
                        </a:rPr>
                        <a:t>　やばい（失敗）</a:t>
                      </a:r>
                      <a:endPar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fontAlgn="ctr"/>
                      <a:r>
                        <a:rPr lang="ja-JP" altLang="en-US" sz="1600" u="none" strike="noStrike" dirty="0">
                          <a:effectLst/>
                          <a:latin typeface="BIZ UDPゴシック" panose="020B0400000000000000" pitchFamily="50" charset="-128"/>
                          <a:ea typeface="BIZ UDPゴシック" panose="020B0400000000000000" pitchFamily="50" charset="-128"/>
                        </a:rPr>
                        <a:t>　すみません、間違えてしまいました。</a:t>
                      </a:r>
                      <a:endPar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2418602246"/>
                  </a:ext>
                </a:extLst>
              </a:tr>
              <a:tr h="444124">
                <a:tc>
                  <a:txBody>
                    <a:bodyPr/>
                    <a:lstStyle/>
                    <a:p>
                      <a:pPr algn="l" fontAlgn="ctr"/>
                      <a:r>
                        <a:rPr lang="ja-JP" altLang="en-US" sz="1600" u="none" strike="noStrike" dirty="0">
                          <a:effectLst/>
                          <a:latin typeface="BIZ UDPゴシック" panose="020B0400000000000000" pitchFamily="50" charset="-128"/>
                          <a:ea typeface="BIZ UDPゴシック" panose="020B0400000000000000" pitchFamily="50" charset="-128"/>
                        </a:rPr>
                        <a:t>　やばい（驚き、感動）</a:t>
                      </a:r>
                      <a:endPar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fontAlgn="ctr"/>
                      <a:r>
                        <a:rPr lang="ja-JP" altLang="en-US" sz="1600" u="none" strike="noStrike" dirty="0">
                          <a:effectLst/>
                          <a:latin typeface="BIZ UDPゴシック" panose="020B0400000000000000" pitchFamily="50" charset="-128"/>
                          <a:ea typeface="BIZ UDPゴシック" panose="020B0400000000000000" pitchFamily="50" charset="-128"/>
                        </a:rPr>
                        <a:t>　すごいですね！／とても素敵です！</a:t>
                      </a:r>
                      <a:endPar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2284508327"/>
                  </a:ext>
                </a:extLst>
              </a:tr>
            </a:tbl>
          </a:graphicData>
        </a:graphic>
      </p:graphicFrame>
      <p:sp>
        <p:nvSpPr>
          <p:cNvPr id="49" name="TextBox 23"/>
          <p:cNvSpPr txBox="1"/>
          <p:nvPr/>
        </p:nvSpPr>
        <p:spPr>
          <a:xfrm>
            <a:off x="1212248" y="381415"/>
            <a:ext cx="7520935" cy="500137"/>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丁寧な言葉づかいができていますか？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47"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51" name="TextBox 23"/>
          <p:cNvSpPr txBox="1"/>
          <p:nvPr/>
        </p:nvSpPr>
        <p:spPr>
          <a:xfrm>
            <a:off x="280499" y="898807"/>
            <a:ext cx="8603974" cy="419474"/>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言い方を少し変えるだけで、ぐっと丁寧になる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11</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59"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0"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3" name="Group 7"/>
            <p:cNvGrpSpPr/>
            <p:nvPr/>
          </p:nvGrpSpPr>
          <p:grpSpPr>
            <a:xfrm>
              <a:off x="7340600" y="0"/>
              <a:ext cx="7340600" cy="190500"/>
              <a:chOff x="0" y="0"/>
              <a:chExt cx="1449995" cy="37630"/>
            </a:xfrm>
          </p:grpSpPr>
          <p:sp>
            <p:nvSpPr>
              <p:cNvPr id="57"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8"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10"/>
            <p:cNvGrpSpPr/>
            <p:nvPr/>
          </p:nvGrpSpPr>
          <p:grpSpPr>
            <a:xfrm>
              <a:off x="14681200" y="0"/>
              <a:ext cx="7340600" cy="190500"/>
              <a:chOff x="0" y="0"/>
              <a:chExt cx="1449995" cy="37630"/>
            </a:xfrm>
          </p:grpSpPr>
          <p:sp>
            <p:nvSpPr>
              <p:cNvPr id="55"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6"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Tree>
    <p:extLst>
      <p:ext uri="{BB962C8B-B14F-4D97-AF65-F5344CB8AC3E}">
        <p14:creationId xmlns:p14="http://schemas.microsoft.com/office/powerpoint/2010/main" val="4273151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612359" y="1316960"/>
            <a:ext cx="7919279" cy="500137"/>
          </a:xfrm>
          <a:prstGeom prst="rect">
            <a:avLst/>
          </a:prstGeom>
        </p:spPr>
        <p:txBody>
          <a:bodyPr wrap="square" lIns="0" tIns="0" rIns="0" bIns="0" rtlCol="0" anchor="t">
            <a:spAutoFit/>
          </a:bodyPr>
          <a:lstStyle/>
          <a:p>
            <a:pPr algn="ctr">
              <a:lnSpc>
                <a:spcPts val="3920"/>
              </a:lnSpc>
              <a:spcBef>
                <a:spcPct val="0"/>
              </a:spcBef>
            </a:pPr>
            <a:r>
              <a:rPr lang="ja-JP" altLang="en-US" sz="3200" b="1" dirty="0">
                <a:solidFill>
                  <a:srgbClr val="292B2B"/>
                </a:solidFill>
                <a:latin typeface="BIZ UDPゴシック" panose="020B0400000000000000" pitchFamily="50" charset="-128"/>
                <a:ea typeface="BIZ UDPゴシック" panose="020B0400000000000000" pitchFamily="50" charset="-128"/>
                <a:cs typeface="Source Han Sans JP Medium"/>
                <a:sym typeface="Source Han Sans JP Medium"/>
              </a:rPr>
              <a:t>学ぶ姿勢</a:t>
            </a:r>
            <a:endParaRPr lang="en-US" sz="3200" b="1" dirty="0">
              <a:solidFill>
                <a:srgbClr val="292B2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4" name="TextBox 24"/>
          <p:cNvSpPr txBox="1"/>
          <p:nvPr/>
        </p:nvSpPr>
        <p:spPr>
          <a:xfrm>
            <a:off x="344763" y="410578"/>
            <a:ext cx="2240692" cy="802656"/>
          </a:xfrm>
          <a:prstGeom prst="rect">
            <a:avLst/>
          </a:prstGeom>
        </p:spPr>
        <p:txBody>
          <a:bodyPr wrap="square" lIns="0" tIns="0" rIns="0" bIns="0" rtlCol="0" anchor="ctr">
            <a:spAutoFit/>
          </a:bodyPr>
          <a:lstStyle/>
          <a:p>
            <a:pPr>
              <a:lnSpc>
                <a:spcPts val="7466"/>
              </a:lnSpc>
              <a:spcBef>
                <a:spcPct val="0"/>
              </a:spcBef>
            </a:pPr>
            <a:r>
              <a:rPr lang="ja-JP" alt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第</a:t>
            </a:r>
            <a:r>
              <a:rPr lang="en-US" altLang="ja-JP"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2</a:t>
            </a:r>
            <a:r>
              <a:rPr lang="ja-JP" alt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章</a:t>
            </a:r>
            <a:endParaRPr 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endParaRPr>
          </a:p>
        </p:txBody>
      </p:sp>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25" name="TextBox 27"/>
          <p:cNvSpPr txBox="1"/>
          <p:nvPr/>
        </p:nvSpPr>
        <p:spPr>
          <a:xfrm>
            <a:off x="503583" y="2324325"/>
            <a:ext cx="8189844" cy="3893374"/>
          </a:xfrm>
          <a:prstGeom prst="rect">
            <a:avLst/>
          </a:prstGeom>
        </p:spPr>
        <p:txBody>
          <a:bodyPr wrap="square" lIns="0" tIns="0" rIns="0" bIns="0" rtlCol="0" anchor="t">
            <a:spAutoFit/>
          </a:bodyPr>
          <a:lstStyle/>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インターンシップは「働くこと」や「社会のしくみ」を体験できる貴重な時間です。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この体験を通して、自分に合った仕事を見つけたり、自分の得意・不得意に気づいたりするチャンスでもあります。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しかし、すべてが楽しく、興味のあることばかりとは限りません。ときには苦手な作業や、意味がわかりにくいと感じる仕事に出会うこともあるでしょう。</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そんなときに問われるのが、「どんなふうに向き合うか」という学ぶ姿勢です。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1200"/>
              </a:spcBef>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第</a:t>
            </a: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2</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章では、目の前の仕事に対して前向きに取り組む力や、</a:t>
            </a:r>
            <a:b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b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工夫しながら学ぶ姿勢について、いくつかの視点から確認して</a:t>
            </a:r>
            <a:b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b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いきましょう。</a:t>
            </a:r>
          </a:p>
        </p:txBody>
      </p:sp>
      <p:pic>
        <p:nvPicPr>
          <p:cNvPr id="49" name="図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8481" y="4867396"/>
            <a:ext cx="1394946" cy="1565176"/>
          </a:xfrm>
          <a:prstGeom prst="rect">
            <a:avLst/>
          </a:prstGeom>
        </p:spPr>
      </p:pic>
      <p:sp>
        <p:nvSpPr>
          <p:cNvPr id="50" name="AutoShape 22"/>
          <p:cNvSpPr/>
          <p:nvPr/>
        </p:nvSpPr>
        <p:spPr>
          <a:xfrm flipV="1">
            <a:off x="172487" y="2075488"/>
            <a:ext cx="8820000" cy="0"/>
          </a:xfrm>
          <a:prstGeom prst="line">
            <a:avLst/>
          </a:prstGeom>
          <a:ln w="38100" cap="flat">
            <a:solidFill>
              <a:srgbClr val="999F9F"/>
            </a:solidFill>
            <a:prstDash val="solid"/>
            <a:headEnd type="none" w="sm" len="sm"/>
            <a:tailEnd type="none" w="sm" len="sm"/>
          </a:ln>
        </p:spPr>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12</a:t>
            </a:fld>
            <a:endParaRPr kumimoji="1" lang="ja-JP" altLang="en-US"/>
          </a:p>
        </p:txBody>
      </p:sp>
      <p:grpSp>
        <p:nvGrpSpPr>
          <p:cNvPr id="46" name="Group 3"/>
          <p:cNvGrpSpPr/>
          <p:nvPr/>
        </p:nvGrpSpPr>
        <p:grpSpPr>
          <a:xfrm>
            <a:off x="172487" y="6615128"/>
            <a:ext cx="8820000" cy="95250"/>
            <a:chOff x="0" y="0"/>
            <a:chExt cx="22021800" cy="190500"/>
          </a:xfrm>
        </p:grpSpPr>
        <p:grpSp>
          <p:nvGrpSpPr>
            <p:cNvPr id="47" name="Group 4"/>
            <p:cNvGrpSpPr/>
            <p:nvPr/>
          </p:nvGrpSpPr>
          <p:grpSpPr>
            <a:xfrm>
              <a:off x="0" y="0"/>
              <a:ext cx="7340600" cy="190500"/>
              <a:chOff x="0" y="0"/>
              <a:chExt cx="1449995" cy="37630"/>
            </a:xfrm>
          </p:grpSpPr>
          <p:sp>
            <p:nvSpPr>
              <p:cNvPr id="56"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48" name="Group 7"/>
            <p:cNvGrpSpPr/>
            <p:nvPr/>
          </p:nvGrpSpPr>
          <p:grpSpPr>
            <a:xfrm>
              <a:off x="7340600" y="0"/>
              <a:ext cx="7340600" cy="190500"/>
              <a:chOff x="0" y="0"/>
              <a:chExt cx="1449995" cy="37630"/>
            </a:xfrm>
          </p:grpSpPr>
          <p:sp>
            <p:nvSpPr>
              <p:cNvPr id="54"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5"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1" name="Group 10"/>
            <p:cNvGrpSpPr/>
            <p:nvPr/>
          </p:nvGrpSpPr>
          <p:grpSpPr>
            <a:xfrm>
              <a:off x="14681200" y="0"/>
              <a:ext cx="7340600" cy="190500"/>
              <a:chOff x="0" y="0"/>
              <a:chExt cx="1449995" cy="37630"/>
            </a:xfrm>
          </p:grpSpPr>
          <p:sp>
            <p:nvSpPr>
              <p:cNvPr id="52"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3"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Tree>
    <p:extLst>
      <p:ext uri="{BB962C8B-B14F-4D97-AF65-F5344CB8AC3E}">
        <p14:creationId xmlns:p14="http://schemas.microsoft.com/office/powerpoint/2010/main" val="569452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612359" y="1316960"/>
            <a:ext cx="7919279" cy="500137"/>
          </a:xfrm>
          <a:prstGeom prst="rect">
            <a:avLst/>
          </a:prstGeom>
        </p:spPr>
        <p:txBody>
          <a:bodyPr wrap="square" lIns="0" tIns="0" rIns="0" bIns="0" rtlCol="0" anchor="t">
            <a:spAutoFit/>
          </a:bodyPr>
          <a:lstStyle/>
          <a:p>
            <a:pPr algn="ctr">
              <a:lnSpc>
                <a:spcPts val="3920"/>
              </a:lnSpc>
              <a:spcBef>
                <a:spcPct val="0"/>
              </a:spcBef>
            </a:pPr>
            <a:r>
              <a:rPr lang="ja-JP" altLang="en-US" sz="3200" b="1" dirty="0">
                <a:solidFill>
                  <a:srgbClr val="292B2B"/>
                </a:solidFill>
                <a:latin typeface="BIZ UDPゴシック" panose="020B0400000000000000" pitchFamily="50" charset="-128"/>
                <a:ea typeface="BIZ UDPゴシック" panose="020B0400000000000000" pitchFamily="50" charset="-128"/>
                <a:cs typeface="Source Han Sans JP Medium"/>
                <a:sym typeface="Source Han Sans JP Medium"/>
              </a:rPr>
              <a:t>学ぶ姿勢</a:t>
            </a:r>
            <a:endParaRPr lang="en-US" sz="3200" b="1" dirty="0">
              <a:solidFill>
                <a:srgbClr val="292B2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4" name="TextBox 24"/>
          <p:cNvSpPr txBox="1"/>
          <p:nvPr/>
        </p:nvSpPr>
        <p:spPr>
          <a:xfrm>
            <a:off x="344763" y="410578"/>
            <a:ext cx="2240692" cy="802656"/>
          </a:xfrm>
          <a:prstGeom prst="rect">
            <a:avLst/>
          </a:prstGeom>
        </p:spPr>
        <p:txBody>
          <a:bodyPr wrap="square" lIns="0" tIns="0" rIns="0" bIns="0" rtlCol="0" anchor="ctr">
            <a:spAutoFit/>
          </a:bodyPr>
          <a:lstStyle/>
          <a:p>
            <a:pPr>
              <a:lnSpc>
                <a:spcPts val="7466"/>
              </a:lnSpc>
              <a:spcBef>
                <a:spcPct val="0"/>
              </a:spcBef>
            </a:pPr>
            <a:r>
              <a:rPr lang="ja-JP" alt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第</a:t>
            </a:r>
            <a:r>
              <a:rPr lang="en-US" altLang="ja-JP"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2</a:t>
            </a:r>
            <a:r>
              <a:rPr lang="ja-JP" alt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章</a:t>
            </a:r>
            <a:endParaRPr 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endParaRPr>
          </a:p>
        </p:txBody>
      </p:sp>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9" name="TextBox 23"/>
          <p:cNvSpPr txBox="1"/>
          <p:nvPr/>
        </p:nvSpPr>
        <p:spPr>
          <a:xfrm>
            <a:off x="1172492" y="2679948"/>
            <a:ext cx="7711981" cy="500137"/>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苦手な作業や、やりたくないことに向き合えていますか？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0" name="TextBox 23"/>
          <p:cNvSpPr txBox="1"/>
          <p:nvPr/>
        </p:nvSpPr>
        <p:spPr>
          <a:xfrm>
            <a:off x="280499" y="2730166"/>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2-1</a:t>
            </a:r>
          </a:p>
        </p:txBody>
      </p:sp>
      <p:sp>
        <p:nvSpPr>
          <p:cNvPr id="51" name="TextBox 23"/>
          <p:cNvSpPr txBox="1"/>
          <p:nvPr/>
        </p:nvSpPr>
        <p:spPr>
          <a:xfrm>
            <a:off x="1172492" y="3772213"/>
            <a:ext cx="7711981" cy="4194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自分で考えて動けていますか？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2" name="TextBox 23"/>
          <p:cNvSpPr txBox="1"/>
          <p:nvPr/>
        </p:nvSpPr>
        <p:spPr>
          <a:xfrm>
            <a:off x="280499" y="3822431"/>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2-2</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7047" y="4399216"/>
            <a:ext cx="1824591" cy="1938462"/>
          </a:xfrm>
          <a:prstGeom prst="rect">
            <a:avLst/>
          </a:prstGeom>
        </p:spPr>
      </p:pic>
      <p:sp>
        <p:nvSpPr>
          <p:cNvPr id="48" name="AutoShape 22"/>
          <p:cNvSpPr/>
          <p:nvPr/>
        </p:nvSpPr>
        <p:spPr>
          <a:xfrm flipV="1">
            <a:off x="172487" y="2075488"/>
            <a:ext cx="8820000" cy="0"/>
          </a:xfrm>
          <a:prstGeom prst="line">
            <a:avLst/>
          </a:prstGeom>
          <a:ln w="38100" cap="flat">
            <a:solidFill>
              <a:srgbClr val="999F9F"/>
            </a:solidFill>
            <a:prstDash val="solid"/>
            <a:headEnd type="none" w="sm" len="sm"/>
            <a:tailEnd type="none" w="sm" len="sm"/>
          </a:ln>
        </p:spPr>
      </p:sp>
      <p:sp>
        <p:nvSpPr>
          <p:cNvPr id="3" name="スライド番号プレースホルダー 2"/>
          <p:cNvSpPr>
            <a:spLocks noGrp="1"/>
          </p:cNvSpPr>
          <p:nvPr>
            <p:ph type="sldNum" sz="quarter" idx="12"/>
          </p:nvPr>
        </p:nvSpPr>
        <p:spPr/>
        <p:txBody>
          <a:bodyPr/>
          <a:lstStyle/>
          <a:p>
            <a:fld id="{D455B298-B733-4663-B995-911C2D7CD4EB}" type="slidenum">
              <a:rPr kumimoji="1" lang="ja-JP" altLang="en-US" smtClean="0"/>
              <a:t>13</a:t>
            </a:fld>
            <a:endParaRPr kumimoji="1" lang="ja-JP" altLang="en-US"/>
          </a:p>
        </p:txBody>
      </p:sp>
      <p:grpSp>
        <p:nvGrpSpPr>
          <p:cNvPr id="46" name="Group 3"/>
          <p:cNvGrpSpPr/>
          <p:nvPr/>
        </p:nvGrpSpPr>
        <p:grpSpPr>
          <a:xfrm>
            <a:off x="172487" y="6615128"/>
            <a:ext cx="8820000" cy="95250"/>
            <a:chOff x="0" y="0"/>
            <a:chExt cx="22021800" cy="190500"/>
          </a:xfrm>
        </p:grpSpPr>
        <p:grpSp>
          <p:nvGrpSpPr>
            <p:cNvPr id="47" name="Group 4"/>
            <p:cNvGrpSpPr/>
            <p:nvPr/>
          </p:nvGrpSpPr>
          <p:grpSpPr>
            <a:xfrm>
              <a:off x="0" y="0"/>
              <a:ext cx="7340600" cy="190500"/>
              <a:chOff x="0" y="0"/>
              <a:chExt cx="1449995" cy="37630"/>
            </a:xfrm>
          </p:grpSpPr>
          <p:sp>
            <p:nvSpPr>
              <p:cNvPr id="59"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0"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3" name="Group 7"/>
            <p:cNvGrpSpPr/>
            <p:nvPr/>
          </p:nvGrpSpPr>
          <p:grpSpPr>
            <a:xfrm>
              <a:off x="7340600" y="0"/>
              <a:ext cx="7340600" cy="190500"/>
              <a:chOff x="0" y="0"/>
              <a:chExt cx="1449995" cy="37630"/>
            </a:xfrm>
          </p:grpSpPr>
          <p:sp>
            <p:nvSpPr>
              <p:cNvPr id="57"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8"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10"/>
            <p:cNvGrpSpPr/>
            <p:nvPr/>
          </p:nvGrpSpPr>
          <p:grpSpPr>
            <a:xfrm>
              <a:off x="14681200" y="0"/>
              <a:ext cx="7340600" cy="190500"/>
              <a:chOff x="0" y="0"/>
              <a:chExt cx="1449995" cy="37630"/>
            </a:xfrm>
          </p:grpSpPr>
          <p:sp>
            <p:nvSpPr>
              <p:cNvPr id="55"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6"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Tree>
    <p:extLst>
      <p:ext uri="{BB962C8B-B14F-4D97-AF65-F5344CB8AC3E}">
        <p14:creationId xmlns:p14="http://schemas.microsoft.com/office/powerpoint/2010/main" val="397720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7" name="TextBox 23"/>
          <p:cNvSpPr txBox="1"/>
          <p:nvPr/>
        </p:nvSpPr>
        <p:spPr>
          <a:xfrm>
            <a:off x="1172492" y="381415"/>
            <a:ext cx="7711981" cy="500137"/>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苦手な作業や、やりたくないことに向き合えていますか？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1" name="TextBox 27"/>
          <p:cNvSpPr txBox="1"/>
          <p:nvPr/>
        </p:nvSpPr>
        <p:spPr>
          <a:xfrm>
            <a:off x="490331" y="1873756"/>
            <a:ext cx="8189844" cy="4154984"/>
          </a:xfrm>
          <a:prstGeom prst="rect">
            <a:avLst/>
          </a:prstGeom>
        </p:spPr>
        <p:txBody>
          <a:bodyPr wrap="square" lIns="0" tIns="0" rIns="0" bIns="0" rtlCol="0" anchor="t">
            <a:spAutoFit/>
          </a:bodyPr>
          <a:lstStyle/>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インターンシップでは、自分の得意なことや好きなことばかりができるわけではありません。ときには「ちょっと面倒だな」「苦手だな」と感じる作業もあるかもしれません。</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でも、社会では「やりたいこと」より「やるべきこと」に向き合うことの方が多くあります。そんなとき大切なのは、「できる・できない」ではなく、「やろうとする姿勢」です。黙々と作業に取り組む姿、わからないなりに工夫しようとする姿勢は、まわりにもしっかり伝わりま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誰かが見ていないときこそ、自分の姿勢が問われるチャンスです。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“やらされている”ではなく、“自分からやってみる”</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そんな意識を少しずつ持ってみましょう。</a:t>
            </a:r>
          </a:p>
        </p:txBody>
      </p:sp>
      <p:sp>
        <p:nvSpPr>
          <p:cNvPr id="52" name="TextBox 23"/>
          <p:cNvSpPr txBox="1"/>
          <p:nvPr/>
        </p:nvSpPr>
        <p:spPr>
          <a:xfrm>
            <a:off x="280499" y="43163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2-1</a:t>
            </a:r>
          </a:p>
        </p:txBody>
      </p:sp>
      <p:pic>
        <p:nvPicPr>
          <p:cNvPr id="49" name="図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3653" y="5153224"/>
            <a:ext cx="1868139" cy="1260000"/>
          </a:xfrm>
          <a:prstGeom prst="rect">
            <a:avLst/>
          </a:prstGeom>
        </p:spPr>
      </p:pic>
      <p:sp>
        <p:nvSpPr>
          <p:cNvPr id="48"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898807"/>
            <a:ext cx="8603974" cy="419474"/>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やってみようという姿勢が、自分を成長させるカギ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14</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Tree>
    <p:extLst>
      <p:ext uri="{BB962C8B-B14F-4D97-AF65-F5344CB8AC3E}">
        <p14:creationId xmlns:p14="http://schemas.microsoft.com/office/powerpoint/2010/main" val="4250025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7" name="TextBox 23"/>
          <p:cNvSpPr txBox="1"/>
          <p:nvPr/>
        </p:nvSpPr>
        <p:spPr>
          <a:xfrm>
            <a:off x="1172492" y="381415"/>
            <a:ext cx="7711981" cy="500137"/>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苦手な作業や、やりたくないことに向き合えていますか？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1" name="TextBox 27"/>
          <p:cNvSpPr txBox="1"/>
          <p:nvPr/>
        </p:nvSpPr>
        <p:spPr>
          <a:xfrm>
            <a:off x="490331" y="1913512"/>
            <a:ext cx="8189844" cy="4185761"/>
          </a:xfrm>
          <a:prstGeom prst="rect">
            <a:avLst/>
          </a:prstGeom>
        </p:spPr>
        <p:txBody>
          <a:bodyPr wrap="square" lIns="0" tIns="0" rIns="0" bIns="0" rtlCol="0" anchor="t">
            <a:spAutoFit/>
          </a:bodyPr>
          <a:lstStyle/>
          <a:p>
            <a:pPr>
              <a:lnSpc>
                <a:spcPct val="150000"/>
              </a:lnSpc>
            </a:pP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ヒント①</a:t>
            </a: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「これは練習」と思ってやってみる</a:t>
            </a:r>
            <a:endPar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すぐにうまくできなくても大丈夫！まずは経験値を増やすつもりで、一歩踏み出してみる。</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1200"/>
              </a:spcBef>
            </a:pP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ヒント②</a:t>
            </a: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「自分のやり方」を見つけてみる</a:t>
            </a:r>
            <a:endPar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与えられた作業に、自分なりの工夫を加えてみると、「興味ないこと」も少しおもしろくなるかも。</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1200"/>
              </a:spcBef>
            </a:pP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ヒント③</a:t>
            </a: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「誰かの役に立っている」と考える</a:t>
            </a:r>
            <a:endPar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単純な作業も、誰かの支えになっている。そう考えると、自分の行動に意味を見いだせる。</a:t>
            </a:r>
          </a:p>
        </p:txBody>
      </p:sp>
      <p:sp>
        <p:nvSpPr>
          <p:cNvPr id="52" name="TextBox 23"/>
          <p:cNvSpPr txBox="1"/>
          <p:nvPr/>
        </p:nvSpPr>
        <p:spPr>
          <a:xfrm>
            <a:off x="280499" y="43163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2-1</a:t>
            </a:r>
          </a:p>
        </p:txBody>
      </p:sp>
      <p:sp>
        <p:nvSpPr>
          <p:cNvPr id="48"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49" name="TextBox 23"/>
          <p:cNvSpPr txBox="1"/>
          <p:nvPr/>
        </p:nvSpPr>
        <p:spPr>
          <a:xfrm>
            <a:off x="280499" y="898807"/>
            <a:ext cx="8603974" cy="419474"/>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前向きに取り組むための</a:t>
            </a:r>
            <a:r>
              <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rPr>
              <a:t>3</a:t>
            </a:r>
            <a:r>
              <a:rPr lang="ja-JP" altLang="en-US" sz="2000" b="1" dirty="0" err="1">
                <a:latin typeface="BIZ UDPゴシック" panose="020B0400000000000000" pitchFamily="50" charset="-128"/>
                <a:ea typeface="BIZ UDPゴシック" panose="020B0400000000000000" pitchFamily="50" charset="-128"/>
                <a:cs typeface="Source Han Sans JP Medium"/>
                <a:sym typeface="Source Han Sans JP Medium"/>
              </a:rPr>
              <a:t>つの</a:t>
            </a: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ヒント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15</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59"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0"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3" name="Group 7"/>
            <p:cNvGrpSpPr/>
            <p:nvPr/>
          </p:nvGrpSpPr>
          <p:grpSpPr>
            <a:xfrm>
              <a:off x="7340600" y="0"/>
              <a:ext cx="7340600" cy="190500"/>
              <a:chOff x="0" y="0"/>
              <a:chExt cx="1449995" cy="37630"/>
            </a:xfrm>
          </p:grpSpPr>
          <p:sp>
            <p:nvSpPr>
              <p:cNvPr id="57"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8"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10"/>
            <p:cNvGrpSpPr/>
            <p:nvPr/>
          </p:nvGrpSpPr>
          <p:grpSpPr>
            <a:xfrm>
              <a:off x="14681200" y="0"/>
              <a:ext cx="7340600" cy="190500"/>
              <a:chOff x="0" y="0"/>
              <a:chExt cx="1449995" cy="37630"/>
            </a:xfrm>
          </p:grpSpPr>
          <p:sp>
            <p:nvSpPr>
              <p:cNvPr id="55"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6"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Tree>
    <p:extLst>
      <p:ext uri="{BB962C8B-B14F-4D97-AF65-F5344CB8AC3E}">
        <p14:creationId xmlns:p14="http://schemas.microsoft.com/office/powerpoint/2010/main" val="538125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7" name="TextBox 23"/>
          <p:cNvSpPr txBox="1"/>
          <p:nvPr/>
        </p:nvSpPr>
        <p:spPr>
          <a:xfrm>
            <a:off x="1172492" y="381415"/>
            <a:ext cx="7711981" cy="500137"/>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苦手な作業や、やりたくないことに向き合えていますか？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2" name="TextBox 23"/>
          <p:cNvSpPr txBox="1"/>
          <p:nvPr/>
        </p:nvSpPr>
        <p:spPr>
          <a:xfrm>
            <a:off x="280499" y="43163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2-1</a:t>
            </a:r>
          </a:p>
        </p:txBody>
      </p:sp>
      <p:sp>
        <p:nvSpPr>
          <p:cNvPr id="49" name="TextBox 27"/>
          <p:cNvSpPr txBox="1"/>
          <p:nvPr/>
        </p:nvSpPr>
        <p:spPr>
          <a:xfrm>
            <a:off x="503583" y="1860504"/>
            <a:ext cx="8189844" cy="2215991"/>
          </a:xfrm>
          <a:prstGeom prst="rect">
            <a:avLst/>
          </a:prstGeom>
        </p:spPr>
        <p:txBody>
          <a:bodyPr wrap="square" lIns="0" tIns="0" rIns="0" bIns="0" rtlCol="0" anchor="t">
            <a:spAutoFit/>
          </a:bodyPr>
          <a:lstStyle/>
          <a:p>
            <a:pPr>
              <a:lnSpc>
                <a:spcPct val="20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普段の学校生活での自分を振り返ってみよう。</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200000"/>
              </a:lnSpc>
            </a:pP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苦手なことでも、「やってみよう」と自分から取り組んでいる？</a:t>
            </a:r>
          </a:p>
          <a:p>
            <a:pPr>
              <a:lnSpc>
                <a:spcPct val="200000"/>
              </a:lnSpc>
            </a:pP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作業の意味や目的を考えながら、丁寧に取り組んでいる？</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200000"/>
              </a:lnSpc>
            </a:pP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まわりの人の役に立てるよう、前向きに動こうとしている？</a:t>
            </a:r>
          </a:p>
        </p:txBody>
      </p:sp>
      <p:sp>
        <p:nvSpPr>
          <p:cNvPr id="54" name="TextBox 27"/>
          <p:cNvSpPr txBox="1"/>
          <p:nvPr/>
        </p:nvSpPr>
        <p:spPr>
          <a:xfrm>
            <a:off x="487564" y="4514825"/>
            <a:ext cx="8189844" cy="1661993"/>
          </a:xfrm>
          <a:prstGeom prst="rect">
            <a:avLst/>
          </a:prstGeom>
        </p:spPr>
        <p:txBody>
          <a:bodyPr wrap="square" lIns="0" tIns="0" rIns="0" bIns="0" rtlCol="0" anchor="t">
            <a:spAutoFit/>
          </a:bodyPr>
          <a:lstStyle/>
          <a:p>
            <a:pPr>
              <a:lnSpc>
                <a:spcPct val="150000"/>
              </a:lnSpc>
            </a:pPr>
            <a:r>
              <a:rPr lang="ja-JP" altLang="en-US" b="1"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ワンポイントアドバイス</a:t>
            </a:r>
            <a:endParaRPr lang="en-US" altLang="ja-JP" b="1"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前向きな姿勢は、技術よりも大切な“力”です。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「やらされる」から「自分からやってみる」へ。</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ほんの少しの意識の変化が、大きな信頼につながります。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p:txBody>
      </p:sp>
      <p:pic>
        <p:nvPicPr>
          <p:cNvPr id="55" name="図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51" y="4480185"/>
            <a:ext cx="288472" cy="432000"/>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2688" y="2571075"/>
            <a:ext cx="1243788" cy="1192546"/>
          </a:xfrm>
          <a:prstGeom prst="rect">
            <a:avLst/>
          </a:prstGeom>
        </p:spPr>
      </p:pic>
      <p:sp>
        <p:nvSpPr>
          <p:cNvPr id="48"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51" name="TextBox 23"/>
          <p:cNvSpPr txBox="1"/>
          <p:nvPr/>
        </p:nvSpPr>
        <p:spPr>
          <a:xfrm>
            <a:off x="280499" y="898807"/>
            <a:ext cx="8603974" cy="419474"/>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セルフチェックしてみよう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3" name="スライド番号プレースホルダー 2"/>
          <p:cNvSpPr>
            <a:spLocks noGrp="1"/>
          </p:cNvSpPr>
          <p:nvPr>
            <p:ph type="sldNum" sz="quarter" idx="12"/>
          </p:nvPr>
        </p:nvSpPr>
        <p:spPr/>
        <p:txBody>
          <a:bodyPr/>
          <a:lstStyle/>
          <a:p>
            <a:fld id="{D455B298-B733-4663-B995-911C2D7CD4EB}" type="slidenum">
              <a:rPr kumimoji="1" lang="ja-JP" altLang="en-US" smtClean="0"/>
              <a:t>16</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1"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2"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3" name="Group 7"/>
            <p:cNvGrpSpPr/>
            <p:nvPr/>
          </p:nvGrpSpPr>
          <p:grpSpPr>
            <a:xfrm>
              <a:off x="7340600" y="0"/>
              <a:ext cx="7340600" cy="190500"/>
              <a:chOff x="0" y="0"/>
              <a:chExt cx="1449995" cy="37630"/>
            </a:xfrm>
          </p:grpSpPr>
          <p:sp>
            <p:nvSpPr>
              <p:cNvPr id="59"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60"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6" name="Group 10"/>
            <p:cNvGrpSpPr/>
            <p:nvPr/>
          </p:nvGrpSpPr>
          <p:grpSpPr>
            <a:xfrm>
              <a:off x="14681200" y="0"/>
              <a:ext cx="7340600" cy="190500"/>
              <a:chOff x="0" y="0"/>
              <a:chExt cx="1449995" cy="37630"/>
            </a:xfrm>
          </p:grpSpPr>
          <p:sp>
            <p:nvSpPr>
              <p:cNvPr id="57"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8"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Tree>
    <p:extLst>
      <p:ext uri="{BB962C8B-B14F-4D97-AF65-F5344CB8AC3E}">
        <p14:creationId xmlns:p14="http://schemas.microsoft.com/office/powerpoint/2010/main" val="30627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7" name="TextBox 23"/>
          <p:cNvSpPr txBox="1"/>
          <p:nvPr/>
        </p:nvSpPr>
        <p:spPr>
          <a:xfrm>
            <a:off x="1198996" y="381415"/>
            <a:ext cx="7711981" cy="4194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自分で考えて動けていますか？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1" name="TextBox 27"/>
          <p:cNvSpPr txBox="1"/>
          <p:nvPr/>
        </p:nvSpPr>
        <p:spPr>
          <a:xfrm>
            <a:off x="490331" y="1887008"/>
            <a:ext cx="8189844" cy="3631763"/>
          </a:xfrm>
          <a:prstGeom prst="rect">
            <a:avLst/>
          </a:prstGeom>
        </p:spPr>
        <p:txBody>
          <a:bodyPr wrap="square" lIns="0" tIns="0" rIns="0" bIns="0" rtlCol="0" anchor="t">
            <a:spAutoFit/>
          </a:bodyPr>
          <a:lstStyle/>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インターンシップの最初は、指示を受けて動くことが多いと思います。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でも、仕事の中で少しずつ状況を見て、自分から動いてみることも大切です。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「次は何をすればいいかな？」「このやり方、もっとスムーズにできないかな？」と</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考えてみる。</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そうした小さな工夫や気づきが、仕事への意欲や信頼にもつながっていきます。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1200"/>
              </a:spcBef>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たとえうまくいかなくても、「やってみよう」と思ったこと自体が立派な一歩です。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1200"/>
              </a:spcBef>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失敗を恐れず、小さなアイデアを形にしていく経験が、将来の</a:t>
            </a:r>
            <a:b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b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大きな成長につながります。</a:t>
            </a:r>
          </a:p>
        </p:txBody>
      </p:sp>
      <p:sp>
        <p:nvSpPr>
          <p:cNvPr id="52" name="TextBox 23"/>
          <p:cNvSpPr txBox="1"/>
          <p:nvPr/>
        </p:nvSpPr>
        <p:spPr>
          <a:xfrm>
            <a:off x="280499" y="43163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2-2</a:t>
            </a:r>
          </a:p>
        </p:txBody>
      </p:sp>
      <p:pic>
        <p:nvPicPr>
          <p:cNvPr id="53" name="図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6228" y="4991299"/>
            <a:ext cx="1988489" cy="1341172"/>
          </a:xfrm>
          <a:prstGeom prst="rect">
            <a:avLst/>
          </a:prstGeom>
        </p:spPr>
      </p:pic>
      <p:sp>
        <p:nvSpPr>
          <p:cNvPr id="48"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49" name="TextBox 23"/>
          <p:cNvSpPr txBox="1"/>
          <p:nvPr/>
        </p:nvSpPr>
        <p:spPr>
          <a:xfrm>
            <a:off x="280499" y="898807"/>
            <a:ext cx="8603974" cy="419474"/>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“言われたことだけ”から“もう一歩先”へ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17</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Tree>
    <p:extLst>
      <p:ext uri="{BB962C8B-B14F-4D97-AF65-F5344CB8AC3E}">
        <p14:creationId xmlns:p14="http://schemas.microsoft.com/office/powerpoint/2010/main" val="2064353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51" name="TextBox 27"/>
          <p:cNvSpPr txBox="1"/>
          <p:nvPr/>
        </p:nvSpPr>
        <p:spPr>
          <a:xfrm>
            <a:off x="490331" y="1860504"/>
            <a:ext cx="8189844" cy="2231380"/>
          </a:xfrm>
          <a:prstGeom prst="rect">
            <a:avLst/>
          </a:prstGeom>
        </p:spPr>
        <p:txBody>
          <a:bodyPr wrap="square" lIns="0" tIns="0" rIns="0" bIns="0" rtlCol="0" anchor="t">
            <a:spAutoFit/>
          </a:bodyPr>
          <a:lstStyle/>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あなた自身が、「言われたことをやるだけ」ではなく、自分で考えて動いたり、工夫したりした経験はありますか？</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これまでの自分をふり返ってみましょう。</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1200"/>
              </a:spcBef>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ワーク／思い出して書いてみよう</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p:txBody>
      </p:sp>
      <p:sp>
        <p:nvSpPr>
          <p:cNvPr id="55" name="正方形/長方形 54"/>
          <p:cNvSpPr/>
          <p:nvPr/>
        </p:nvSpPr>
        <p:spPr>
          <a:xfrm>
            <a:off x="424486" y="4135103"/>
            <a:ext cx="8316000" cy="190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BIZ UDPゴシック" panose="020B0400000000000000" pitchFamily="50" charset="-128"/>
                <a:ea typeface="BIZ UDPゴシック" panose="020B0400000000000000" pitchFamily="50" charset="-128"/>
              </a:rPr>
              <a:t>■場面や活動の内容は？ </a:t>
            </a:r>
            <a:r>
              <a:rPr lang="ja-JP" altLang="en-US" sz="1400" dirty="0">
                <a:solidFill>
                  <a:schemeClr val="tx1"/>
                </a:solidFill>
                <a:latin typeface="BIZ UDPゴシック" panose="020B0400000000000000" pitchFamily="50" charset="-128"/>
                <a:ea typeface="BIZ UDPゴシック" panose="020B0400000000000000" pitchFamily="50" charset="-128"/>
              </a:rPr>
              <a:t>（例：文化祭準備、掃除当番、部活の片づけ など）</a:t>
            </a:r>
          </a:p>
          <a:p>
            <a:r>
              <a:rPr lang="ja-JP" altLang="en-US" sz="1400" dirty="0">
                <a:solidFill>
                  <a:schemeClr val="tx1"/>
                </a:solidFill>
                <a:latin typeface="BIZ UDPゴシック" panose="020B0400000000000000" pitchFamily="50" charset="-128"/>
                <a:ea typeface="BIZ UDPゴシック" panose="020B0400000000000000" pitchFamily="50" charset="-128"/>
              </a:rPr>
              <a:t>　</a:t>
            </a:r>
          </a:p>
          <a:p>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pic>
        <p:nvPicPr>
          <p:cNvPr id="57" name="図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331" y="3649699"/>
            <a:ext cx="485940" cy="361780"/>
          </a:xfrm>
          <a:prstGeom prst="rect">
            <a:avLst/>
          </a:prstGeom>
        </p:spPr>
      </p:pic>
      <p:sp>
        <p:nvSpPr>
          <p:cNvPr id="47" name="TextBox 23"/>
          <p:cNvSpPr txBox="1"/>
          <p:nvPr/>
        </p:nvSpPr>
        <p:spPr>
          <a:xfrm>
            <a:off x="1198996" y="381415"/>
            <a:ext cx="7711981" cy="4194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自分で考えて動けていますか？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48" name="TextBox 23"/>
          <p:cNvSpPr txBox="1"/>
          <p:nvPr/>
        </p:nvSpPr>
        <p:spPr>
          <a:xfrm>
            <a:off x="280499" y="43163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2-2</a:t>
            </a: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1734" y="2533987"/>
            <a:ext cx="1196650" cy="1369160"/>
          </a:xfrm>
          <a:prstGeom prst="rect">
            <a:avLst/>
          </a:prstGeom>
        </p:spPr>
      </p:pic>
      <p:sp>
        <p:nvSpPr>
          <p:cNvPr id="49"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50" name="TextBox 23"/>
          <p:cNvSpPr txBox="1"/>
          <p:nvPr/>
        </p:nvSpPr>
        <p:spPr>
          <a:xfrm>
            <a:off x="280499" y="898807"/>
            <a:ext cx="8603974" cy="419474"/>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自分で考えて動いた経験をふり返ってみよう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3" name="スライド番号プレースホルダー 2"/>
          <p:cNvSpPr>
            <a:spLocks noGrp="1"/>
          </p:cNvSpPr>
          <p:nvPr>
            <p:ph type="sldNum" sz="quarter" idx="12"/>
          </p:nvPr>
        </p:nvSpPr>
        <p:spPr/>
        <p:txBody>
          <a:bodyPr/>
          <a:lstStyle/>
          <a:p>
            <a:fld id="{D455B298-B733-4663-B995-911C2D7CD4EB}" type="slidenum">
              <a:rPr kumimoji="1" lang="ja-JP" altLang="en-US" smtClean="0"/>
              <a:t>18</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2" name="Group 4"/>
            <p:cNvGrpSpPr/>
            <p:nvPr/>
          </p:nvGrpSpPr>
          <p:grpSpPr>
            <a:xfrm>
              <a:off x="0" y="0"/>
              <a:ext cx="7340600" cy="190500"/>
              <a:chOff x="0" y="0"/>
              <a:chExt cx="1449995" cy="37630"/>
            </a:xfrm>
          </p:grpSpPr>
          <p:sp>
            <p:nvSpPr>
              <p:cNvPr id="61"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2"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3" name="Group 7"/>
            <p:cNvGrpSpPr/>
            <p:nvPr/>
          </p:nvGrpSpPr>
          <p:grpSpPr>
            <a:xfrm>
              <a:off x="7340600" y="0"/>
              <a:ext cx="7340600" cy="190500"/>
              <a:chOff x="0" y="0"/>
              <a:chExt cx="1449995" cy="37630"/>
            </a:xfrm>
          </p:grpSpPr>
          <p:sp>
            <p:nvSpPr>
              <p:cNvPr id="59"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60"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8"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Tree>
    <p:extLst>
      <p:ext uri="{BB962C8B-B14F-4D97-AF65-F5344CB8AC3E}">
        <p14:creationId xmlns:p14="http://schemas.microsoft.com/office/powerpoint/2010/main" val="371043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
          <p:cNvGrpSpPr/>
          <p:nvPr/>
        </p:nvGrpSpPr>
        <p:grpSpPr>
          <a:xfrm>
            <a:off x="172487" y="6615128"/>
            <a:ext cx="8820000" cy="95250"/>
            <a:chOff x="0" y="0"/>
            <a:chExt cx="22021800" cy="190500"/>
          </a:xfrm>
        </p:grpSpPr>
        <p:grpSp>
          <p:nvGrpSpPr>
            <p:cNvPr id="13" name="Group 4"/>
            <p:cNvGrpSpPr/>
            <p:nvPr/>
          </p:nvGrpSpPr>
          <p:grpSpPr>
            <a:xfrm>
              <a:off x="0" y="0"/>
              <a:ext cx="7340600" cy="190500"/>
              <a:chOff x="0" y="0"/>
              <a:chExt cx="1449995" cy="37630"/>
            </a:xfrm>
          </p:grpSpPr>
          <p:sp>
            <p:nvSpPr>
              <p:cNvPr id="2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2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14" name="Group 7"/>
            <p:cNvGrpSpPr/>
            <p:nvPr/>
          </p:nvGrpSpPr>
          <p:grpSpPr>
            <a:xfrm>
              <a:off x="7340600" y="0"/>
              <a:ext cx="7340600" cy="190500"/>
              <a:chOff x="0" y="0"/>
              <a:chExt cx="1449995" cy="37630"/>
            </a:xfrm>
          </p:grpSpPr>
          <p:sp>
            <p:nvSpPr>
              <p:cNvPr id="1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1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15" name="Group 10"/>
            <p:cNvGrpSpPr/>
            <p:nvPr/>
          </p:nvGrpSpPr>
          <p:grpSpPr>
            <a:xfrm>
              <a:off x="14681200" y="0"/>
              <a:ext cx="7340600" cy="190500"/>
              <a:chOff x="0" y="0"/>
              <a:chExt cx="1449995" cy="37630"/>
            </a:xfrm>
          </p:grpSpPr>
          <p:sp>
            <p:nvSpPr>
              <p:cNvPr id="1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1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
        <p:nvSpPr>
          <p:cNvPr id="23" name="TextBox 24"/>
          <p:cNvSpPr txBox="1"/>
          <p:nvPr/>
        </p:nvSpPr>
        <p:spPr>
          <a:xfrm>
            <a:off x="384519" y="751379"/>
            <a:ext cx="7918555" cy="961802"/>
          </a:xfrm>
          <a:prstGeom prst="rect">
            <a:avLst/>
          </a:prstGeom>
        </p:spPr>
        <p:txBody>
          <a:bodyPr wrap="square" lIns="0" tIns="0" rIns="0" bIns="0" rtlCol="0" anchor="t">
            <a:spAutoFit/>
          </a:bodyPr>
          <a:lstStyle/>
          <a:p>
            <a:pPr>
              <a:lnSpc>
                <a:spcPts val="7466"/>
              </a:lnSpc>
              <a:spcBef>
                <a:spcPct val="0"/>
              </a:spcBef>
            </a:pPr>
            <a:r>
              <a:rPr lang="en-US" altLang="ja-JP" sz="4000" b="1" dirty="0">
                <a:solidFill>
                  <a:srgbClr val="64A4A3"/>
                </a:solidFill>
                <a:latin typeface="BIZ UDPゴシック" panose="020B0400000000000000" pitchFamily="50" charset="-128"/>
                <a:ea typeface="BIZ UDPゴシック" panose="020B0400000000000000" pitchFamily="50" charset="-128"/>
                <a:cs typeface="Now Medium"/>
                <a:sym typeface="Now Medium"/>
              </a:rPr>
              <a:t>TABLE</a:t>
            </a:r>
            <a:r>
              <a:rPr lang="en-US" sz="4000" b="1" dirty="0">
                <a:solidFill>
                  <a:srgbClr val="64A4A3"/>
                </a:solidFill>
                <a:latin typeface="BIZ UDPゴシック" panose="020B0400000000000000" pitchFamily="50" charset="-128"/>
                <a:ea typeface="BIZ UDPゴシック" panose="020B0400000000000000" pitchFamily="50" charset="-128"/>
                <a:cs typeface="Now Medium"/>
                <a:sym typeface="Now Medium"/>
              </a:rPr>
              <a:t> </a:t>
            </a:r>
            <a:r>
              <a:rPr lang="en-US" altLang="ja-JP" sz="4000" b="1" dirty="0">
                <a:solidFill>
                  <a:srgbClr val="64A4A3"/>
                </a:solidFill>
                <a:latin typeface="BIZ UDPゴシック" panose="020B0400000000000000" pitchFamily="50" charset="-128"/>
                <a:ea typeface="BIZ UDPゴシック" panose="020B0400000000000000" pitchFamily="50" charset="-128"/>
                <a:cs typeface="Now Medium"/>
                <a:sym typeface="Now Medium"/>
              </a:rPr>
              <a:t>OF</a:t>
            </a:r>
            <a:r>
              <a:rPr lang="en-US" sz="4000" b="1" dirty="0">
                <a:solidFill>
                  <a:srgbClr val="64A4A3"/>
                </a:solidFill>
                <a:latin typeface="BIZ UDPゴシック" panose="020B0400000000000000" pitchFamily="50" charset="-128"/>
                <a:ea typeface="BIZ UDPゴシック" panose="020B0400000000000000" pitchFamily="50" charset="-128"/>
                <a:cs typeface="Now Medium"/>
                <a:sym typeface="Now Medium"/>
              </a:rPr>
              <a:t> </a:t>
            </a:r>
            <a:r>
              <a:rPr lang="en-US" altLang="ja-JP" sz="4000" b="1" dirty="0">
                <a:solidFill>
                  <a:srgbClr val="64A4A3"/>
                </a:solidFill>
                <a:latin typeface="BIZ UDPゴシック" panose="020B0400000000000000" pitchFamily="50" charset="-128"/>
                <a:ea typeface="BIZ UDPゴシック" panose="020B0400000000000000" pitchFamily="50" charset="-128"/>
                <a:cs typeface="Now Medium"/>
                <a:sym typeface="Now Medium"/>
              </a:rPr>
              <a:t>CONTENTS</a:t>
            </a:r>
            <a:endParaRPr lang="en-US" sz="4000" b="1" dirty="0">
              <a:solidFill>
                <a:srgbClr val="64A4A3"/>
              </a:solidFill>
              <a:latin typeface="BIZ UDPゴシック" panose="020B0400000000000000" pitchFamily="50" charset="-128"/>
              <a:ea typeface="BIZ UDPゴシック" panose="020B0400000000000000" pitchFamily="50" charset="-128"/>
              <a:cs typeface="Now Medium"/>
              <a:sym typeface="Now Medium"/>
            </a:endParaRPr>
          </a:p>
        </p:txBody>
      </p:sp>
      <p:graphicFrame>
        <p:nvGraphicFramePr>
          <p:cNvPr id="24" name="表 23"/>
          <p:cNvGraphicFramePr>
            <a:graphicFrameLocks noGrp="1"/>
          </p:cNvGraphicFramePr>
          <p:nvPr>
            <p:extLst>
              <p:ext uri="{D42A27DB-BD31-4B8C-83A1-F6EECF244321}">
                <p14:modId xmlns:p14="http://schemas.microsoft.com/office/powerpoint/2010/main" val="1283025609"/>
              </p:ext>
            </p:extLst>
          </p:nvPr>
        </p:nvGraphicFramePr>
        <p:xfrm>
          <a:off x="401529" y="2381846"/>
          <a:ext cx="8361916" cy="4008501"/>
        </p:xfrm>
        <a:graphic>
          <a:graphicData uri="http://schemas.openxmlformats.org/drawingml/2006/table">
            <a:tbl>
              <a:tblPr firstRow="1" bandRow="1">
                <a:tableStyleId>{2D5ABB26-0587-4C30-8999-92F81FD0307C}</a:tableStyleId>
              </a:tblPr>
              <a:tblGrid>
                <a:gridCol w="1395658">
                  <a:extLst>
                    <a:ext uri="{9D8B030D-6E8A-4147-A177-3AD203B41FA5}">
                      <a16:colId xmlns:a16="http://schemas.microsoft.com/office/drawing/2014/main" val="4269989272"/>
                    </a:ext>
                  </a:extLst>
                </a:gridCol>
                <a:gridCol w="6966258">
                  <a:extLst>
                    <a:ext uri="{9D8B030D-6E8A-4147-A177-3AD203B41FA5}">
                      <a16:colId xmlns:a16="http://schemas.microsoft.com/office/drawing/2014/main" val="2336742192"/>
                    </a:ext>
                  </a:extLst>
                </a:gridCol>
              </a:tblGrid>
              <a:tr h="57264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Bold"/>
                          <a:sym typeface="Source Han Sans JP Bold"/>
                        </a:rPr>
                        <a:t>高等専修学校におけるインターンシップ体験教育プログラム</a:t>
                      </a:r>
                      <a:endParaRPr kumimoji="1" lang="en-US" altLang="ja-JP" sz="2400" b="1" i="0" u="none" strike="noStrike" kern="1200" cap="none" spc="0" normalizeH="0" baseline="0" noProof="0" dirty="0">
                        <a:ln>
                          <a:noFill/>
                        </a:ln>
                        <a:solidFill>
                          <a:srgbClr val="6C8C8B"/>
                        </a:solidFill>
                        <a:effectLst/>
                        <a:uLnTx/>
                        <a:uFillTx/>
                        <a:latin typeface="BIZ UDPゴシック" panose="020B0400000000000000" pitchFamily="50" charset="-128"/>
                        <a:ea typeface="BIZ UDPゴシック" panose="020B0400000000000000" pitchFamily="50" charset="-128"/>
                        <a:cs typeface="Source Han Sans JP Medium"/>
                        <a:sym typeface="Source Han Sans JP Medium"/>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700" b="1" i="0" u="none" strike="noStrike" kern="1200" cap="none" spc="0" normalizeH="0" baseline="0" noProof="0" dirty="0">
                        <a:ln>
                          <a:noFill/>
                        </a:ln>
                        <a:solidFill>
                          <a:srgbClr val="292B2B"/>
                        </a:solidFill>
                        <a:effectLst/>
                        <a:uLnTx/>
                        <a:uFillTx/>
                        <a:latin typeface="BIZ UDPゴシック" panose="020B0400000000000000" pitchFamily="50" charset="-128"/>
                        <a:ea typeface="BIZ UDPゴシック" panose="020B0400000000000000" pitchFamily="50" charset="-128"/>
                        <a:cs typeface="Source Han Sans JP Medium"/>
                        <a:sym typeface="Source Han Sans JP Medium"/>
                      </a:endParaRPr>
                    </a:p>
                  </a:txBody>
                  <a:tcPr/>
                </a:tc>
                <a:extLst>
                  <a:ext uri="{0D108BD9-81ED-4DB2-BD59-A6C34878D82A}">
                    <a16:rowId xmlns:a16="http://schemas.microsoft.com/office/drawing/2014/main" val="3505839904"/>
                  </a:ext>
                </a:extLst>
              </a:tr>
              <a:tr h="572643">
                <a:tc>
                  <a:txBody>
                    <a:bodyPr/>
                    <a:lstStyle/>
                    <a:p>
                      <a:r>
                        <a:rPr lang="ja-JP" altLang="en-US" sz="2700" b="1" dirty="0">
                          <a:solidFill>
                            <a:srgbClr val="6C8C8B"/>
                          </a:solidFill>
                          <a:latin typeface="BIZ UDPゴシック" panose="020B0400000000000000" pitchFamily="50" charset="-128"/>
                          <a:ea typeface="BIZ UDPゴシック" panose="020B0400000000000000" pitchFamily="50" charset="-128"/>
                          <a:cs typeface="Now Medium"/>
                          <a:sym typeface="Now Medium"/>
                        </a:rPr>
                        <a:t>第</a:t>
                      </a:r>
                      <a:r>
                        <a:rPr lang="en-US" altLang="ja-JP" sz="2700" b="1" dirty="0">
                          <a:solidFill>
                            <a:srgbClr val="6C8C8B"/>
                          </a:solidFill>
                          <a:latin typeface="BIZ UDPゴシック" panose="020B0400000000000000" pitchFamily="50" charset="-128"/>
                          <a:ea typeface="BIZ UDPゴシック" panose="020B0400000000000000" pitchFamily="50" charset="-128"/>
                          <a:cs typeface="Now Medium"/>
                          <a:sym typeface="Now Medium"/>
                        </a:rPr>
                        <a:t>1</a:t>
                      </a:r>
                      <a:r>
                        <a:rPr lang="ja-JP" altLang="en-US" sz="2700" b="1" dirty="0">
                          <a:solidFill>
                            <a:srgbClr val="6C8C8B"/>
                          </a:solidFill>
                          <a:latin typeface="BIZ UDPゴシック" panose="020B0400000000000000" pitchFamily="50" charset="-128"/>
                          <a:ea typeface="BIZ UDPゴシック" panose="020B0400000000000000" pitchFamily="50" charset="-128"/>
                          <a:cs typeface="Now Medium"/>
                          <a:sym typeface="Now Medium"/>
                        </a:rPr>
                        <a:t>章</a:t>
                      </a:r>
                      <a:endParaRPr kumimoji="1" lang="ja-JP" altLang="en-US" sz="2700" b="1" dirty="0">
                        <a:solidFill>
                          <a:srgbClr val="6C8C8B"/>
                        </a:solidFill>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700" b="1" i="0" u="none" strike="noStrike" kern="1200" cap="none" spc="0" normalizeH="0" baseline="0" noProof="0" dirty="0">
                          <a:ln>
                            <a:noFill/>
                          </a:ln>
                          <a:solidFill>
                            <a:srgbClr val="292B2B"/>
                          </a:solidFill>
                          <a:effectLst/>
                          <a:uLnTx/>
                          <a:uFillTx/>
                          <a:latin typeface="BIZ UDPゴシック" panose="020B0400000000000000" pitchFamily="50" charset="-128"/>
                          <a:ea typeface="BIZ UDPゴシック" panose="020B0400000000000000" pitchFamily="50" charset="-128"/>
                          <a:cs typeface="Source Han Sans JP Medium"/>
                          <a:sym typeface="Source Han Sans JP Medium"/>
                        </a:rPr>
                        <a:t>基本行動・マナー</a:t>
                      </a:r>
                      <a:endParaRPr kumimoji="1" lang="en-US" altLang="ja-JP" sz="2700" b="1" i="0" u="none" strike="noStrike" kern="1200" cap="none" spc="0" normalizeH="0" baseline="0" noProof="0" dirty="0">
                        <a:ln>
                          <a:noFill/>
                        </a:ln>
                        <a:solidFill>
                          <a:srgbClr val="292B2B"/>
                        </a:solidFill>
                        <a:effectLst/>
                        <a:uLnTx/>
                        <a:uFillTx/>
                        <a:latin typeface="BIZ UDPゴシック" panose="020B0400000000000000" pitchFamily="50" charset="-128"/>
                        <a:ea typeface="BIZ UDPゴシック" panose="020B0400000000000000" pitchFamily="50" charset="-128"/>
                        <a:cs typeface="Source Han Sans JP Medium"/>
                        <a:sym typeface="Source Han Sans JP Medium"/>
                      </a:endParaRPr>
                    </a:p>
                  </a:txBody>
                  <a:tcPr/>
                </a:tc>
                <a:extLst>
                  <a:ext uri="{0D108BD9-81ED-4DB2-BD59-A6C34878D82A}">
                    <a16:rowId xmlns:a16="http://schemas.microsoft.com/office/drawing/2014/main" val="3315349305"/>
                  </a:ext>
                </a:extLst>
              </a:tr>
              <a:tr h="572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700" b="1" dirty="0">
                          <a:solidFill>
                            <a:srgbClr val="6C8C8B"/>
                          </a:solidFill>
                          <a:latin typeface="BIZ UDPゴシック" panose="020B0400000000000000" pitchFamily="50" charset="-128"/>
                          <a:ea typeface="BIZ UDPゴシック" panose="020B0400000000000000" pitchFamily="50" charset="-128"/>
                          <a:cs typeface="Now Medium"/>
                          <a:sym typeface="Now Medium"/>
                        </a:rPr>
                        <a:t>第</a:t>
                      </a:r>
                      <a:r>
                        <a:rPr lang="en-US" altLang="ja-JP" sz="2700" b="1" dirty="0">
                          <a:solidFill>
                            <a:srgbClr val="6C8C8B"/>
                          </a:solidFill>
                          <a:latin typeface="BIZ UDPゴシック" panose="020B0400000000000000" pitchFamily="50" charset="-128"/>
                          <a:ea typeface="BIZ UDPゴシック" panose="020B0400000000000000" pitchFamily="50" charset="-128"/>
                          <a:cs typeface="Now Medium"/>
                          <a:sym typeface="Now Medium"/>
                        </a:rPr>
                        <a:t>2</a:t>
                      </a:r>
                      <a:r>
                        <a:rPr lang="ja-JP" altLang="en-US" sz="2700" b="1" dirty="0">
                          <a:solidFill>
                            <a:srgbClr val="6C8C8B"/>
                          </a:solidFill>
                          <a:latin typeface="BIZ UDPゴシック" panose="020B0400000000000000" pitchFamily="50" charset="-128"/>
                          <a:ea typeface="BIZ UDPゴシック" panose="020B0400000000000000" pitchFamily="50" charset="-128"/>
                          <a:cs typeface="Now Medium"/>
                          <a:sym typeface="Now Medium"/>
                        </a:rPr>
                        <a:t>章</a:t>
                      </a:r>
                      <a:endParaRPr kumimoji="1" lang="ja-JP" altLang="en-US" sz="2700" b="1" dirty="0">
                        <a:solidFill>
                          <a:srgbClr val="6C8C8B"/>
                        </a:solidFill>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700" b="1" dirty="0">
                          <a:solidFill>
                            <a:srgbClr val="292B2B"/>
                          </a:solidFill>
                          <a:latin typeface="BIZ UDPゴシック" panose="020B0400000000000000" pitchFamily="50" charset="-128"/>
                          <a:ea typeface="BIZ UDPゴシック" panose="020B0400000000000000" pitchFamily="50" charset="-128"/>
                          <a:cs typeface="Source Han Sans JP Medium"/>
                          <a:sym typeface="Source Han Sans JP Medium"/>
                        </a:rPr>
                        <a:t>学ぶ姿勢</a:t>
                      </a:r>
                      <a:endParaRPr lang="en-US" altLang="ja-JP" sz="2700" b="1" dirty="0">
                        <a:solidFill>
                          <a:srgbClr val="292B2B"/>
                        </a:solidFill>
                        <a:latin typeface="BIZ UDPゴシック" panose="020B0400000000000000" pitchFamily="50" charset="-128"/>
                        <a:ea typeface="BIZ UDPゴシック" panose="020B0400000000000000" pitchFamily="50" charset="-128"/>
                        <a:cs typeface="Source Han Sans JP Medium"/>
                        <a:sym typeface="Source Han Sans JP Medium"/>
                      </a:endParaRPr>
                    </a:p>
                  </a:txBody>
                  <a:tcPr/>
                </a:tc>
                <a:extLst>
                  <a:ext uri="{0D108BD9-81ED-4DB2-BD59-A6C34878D82A}">
                    <a16:rowId xmlns:a16="http://schemas.microsoft.com/office/drawing/2014/main" val="450173639"/>
                  </a:ext>
                </a:extLst>
              </a:tr>
              <a:tr h="572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700" b="1" dirty="0">
                          <a:solidFill>
                            <a:srgbClr val="6C8C8B"/>
                          </a:solidFill>
                          <a:latin typeface="BIZ UDPゴシック" panose="020B0400000000000000" pitchFamily="50" charset="-128"/>
                          <a:ea typeface="BIZ UDPゴシック" panose="020B0400000000000000" pitchFamily="50" charset="-128"/>
                          <a:cs typeface="Now Medium"/>
                          <a:sym typeface="Now Medium"/>
                        </a:rPr>
                        <a:t>第</a:t>
                      </a:r>
                      <a:r>
                        <a:rPr lang="en-US" altLang="ja-JP" sz="2700" b="1" dirty="0">
                          <a:solidFill>
                            <a:srgbClr val="6C8C8B"/>
                          </a:solidFill>
                          <a:latin typeface="BIZ UDPゴシック" panose="020B0400000000000000" pitchFamily="50" charset="-128"/>
                          <a:ea typeface="BIZ UDPゴシック" panose="020B0400000000000000" pitchFamily="50" charset="-128"/>
                          <a:cs typeface="Now Medium"/>
                          <a:sym typeface="Now Medium"/>
                        </a:rPr>
                        <a:t>3</a:t>
                      </a:r>
                      <a:r>
                        <a:rPr lang="ja-JP" altLang="en-US" sz="2700" b="1" dirty="0">
                          <a:solidFill>
                            <a:srgbClr val="6C8C8B"/>
                          </a:solidFill>
                          <a:latin typeface="BIZ UDPゴシック" panose="020B0400000000000000" pitchFamily="50" charset="-128"/>
                          <a:ea typeface="BIZ UDPゴシック" panose="020B0400000000000000" pitchFamily="50" charset="-128"/>
                          <a:cs typeface="Now Medium"/>
                          <a:sym typeface="Now Medium"/>
                        </a:rPr>
                        <a:t>章</a:t>
                      </a:r>
                      <a:endParaRPr kumimoji="1" lang="ja-JP" altLang="en-US" sz="2700" b="1" dirty="0">
                        <a:solidFill>
                          <a:srgbClr val="6C8C8B"/>
                        </a:solidFill>
                        <a:latin typeface="BIZ UDPゴシック" panose="020B0400000000000000" pitchFamily="50" charset="-128"/>
                        <a:ea typeface="BIZ UDPゴシック" panose="020B0400000000000000" pitchFamily="50" charset="-128"/>
                      </a:endParaRPr>
                    </a:p>
                  </a:txBody>
                  <a:tcPr/>
                </a:tc>
                <a:tc>
                  <a:txBody>
                    <a:bodyPr/>
                    <a:lstStyle/>
                    <a:p>
                      <a:r>
                        <a:rPr kumimoji="1" lang="ja-JP" altLang="en-US" sz="2700" b="1" dirty="0">
                          <a:latin typeface="BIZ UDPゴシック" panose="020B0400000000000000" pitchFamily="50" charset="-128"/>
                          <a:ea typeface="BIZ UDPゴシック" panose="020B0400000000000000" pitchFamily="50" charset="-128"/>
                        </a:rPr>
                        <a:t>協働性・コミュニケーション</a:t>
                      </a:r>
                    </a:p>
                  </a:txBody>
                  <a:tcPr/>
                </a:tc>
                <a:extLst>
                  <a:ext uri="{0D108BD9-81ED-4DB2-BD59-A6C34878D82A}">
                    <a16:rowId xmlns:a16="http://schemas.microsoft.com/office/drawing/2014/main" val="2092393191"/>
                  </a:ext>
                </a:extLst>
              </a:tr>
              <a:tr h="572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700" b="1" dirty="0">
                          <a:solidFill>
                            <a:srgbClr val="6C8C8B"/>
                          </a:solidFill>
                          <a:latin typeface="BIZ UDPゴシック" panose="020B0400000000000000" pitchFamily="50" charset="-128"/>
                          <a:ea typeface="BIZ UDPゴシック" panose="020B0400000000000000" pitchFamily="50" charset="-128"/>
                          <a:cs typeface="Now Medium"/>
                          <a:sym typeface="Now Medium"/>
                        </a:rPr>
                        <a:t>第</a:t>
                      </a:r>
                      <a:r>
                        <a:rPr lang="en-US" altLang="ja-JP" sz="2700" b="1" dirty="0">
                          <a:solidFill>
                            <a:srgbClr val="6C8C8B"/>
                          </a:solidFill>
                          <a:latin typeface="BIZ UDPゴシック" panose="020B0400000000000000" pitchFamily="50" charset="-128"/>
                          <a:ea typeface="BIZ UDPゴシック" panose="020B0400000000000000" pitchFamily="50" charset="-128"/>
                          <a:cs typeface="Now Medium"/>
                          <a:sym typeface="Now Medium"/>
                        </a:rPr>
                        <a:t>4</a:t>
                      </a:r>
                      <a:r>
                        <a:rPr lang="ja-JP" altLang="en-US" sz="2700" b="1" dirty="0">
                          <a:solidFill>
                            <a:srgbClr val="6C8C8B"/>
                          </a:solidFill>
                          <a:latin typeface="BIZ UDPゴシック" panose="020B0400000000000000" pitchFamily="50" charset="-128"/>
                          <a:ea typeface="BIZ UDPゴシック" panose="020B0400000000000000" pitchFamily="50" charset="-128"/>
                          <a:cs typeface="Now Medium"/>
                          <a:sym typeface="Now Medium"/>
                        </a:rPr>
                        <a:t>章</a:t>
                      </a:r>
                      <a:endParaRPr kumimoji="1" lang="ja-JP" altLang="en-US" sz="2700" b="1" dirty="0">
                        <a:solidFill>
                          <a:srgbClr val="6C8C8B"/>
                        </a:solidFill>
                        <a:latin typeface="BIZ UDPゴシック" panose="020B0400000000000000" pitchFamily="50" charset="-128"/>
                        <a:ea typeface="BIZ UDPゴシック" panose="020B0400000000000000" pitchFamily="50" charset="-128"/>
                      </a:endParaRPr>
                    </a:p>
                  </a:txBody>
                  <a:tcPr/>
                </a:tc>
                <a:tc>
                  <a:txBody>
                    <a:bodyPr/>
                    <a:lstStyle/>
                    <a:p>
                      <a:r>
                        <a:rPr kumimoji="1" lang="ja-JP" altLang="en-US" sz="2700" b="1" dirty="0">
                          <a:latin typeface="BIZ UDPゴシック" panose="020B0400000000000000" pitchFamily="50" charset="-128"/>
                          <a:ea typeface="BIZ UDPゴシック" panose="020B0400000000000000" pitchFamily="50" charset="-128"/>
                        </a:rPr>
                        <a:t>感謝と謙虚な態度</a:t>
                      </a:r>
                    </a:p>
                  </a:txBody>
                  <a:tcPr/>
                </a:tc>
                <a:extLst>
                  <a:ext uri="{0D108BD9-81ED-4DB2-BD59-A6C34878D82A}">
                    <a16:rowId xmlns:a16="http://schemas.microsoft.com/office/drawing/2014/main" val="343545956"/>
                  </a:ext>
                </a:extLst>
              </a:tr>
              <a:tr h="572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700" b="1" dirty="0">
                          <a:solidFill>
                            <a:srgbClr val="6C8C8B"/>
                          </a:solidFill>
                          <a:latin typeface="BIZ UDPゴシック" panose="020B0400000000000000" pitchFamily="50" charset="-128"/>
                          <a:ea typeface="BIZ UDPゴシック" panose="020B0400000000000000" pitchFamily="50" charset="-128"/>
                          <a:cs typeface="Now Medium"/>
                          <a:sym typeface="Now Medium"/>
                        </a:rPr>
                        <a:t>第</a:t>
                      </a:r>
                      <a:r>
                        <a:rPr lang="en-US" altLang="ja-JP" sz="2700" b="1" dirty="0">
                          <a:solidFill>
                            <a:srgbClr val="6C8C8B"/>
                          </a:solidFill>
                          <a:latin typeface="BIZ UDPゴシック" panose="020B0400000000000000" pitchFamily="50" charset="-128"/>
                          <a:ea typeface="BIZ UDPゴシック" panose="020B0400000000000000" pitchFamily="50" charset="-128"/>
                          <a:cs typeface="Now Medium"/>
                          <a:sym typeface="Now Medium"/>
                        </a:rPr>
                        <a:t>5</a:t>
                      </a:r>
                      <a:r>
                        <a:rPr lang="ja-JP" altLang="en-US" sz="2700" b="1" dirty="0">
                          <a:solidFill>
                            <a:srgbClr val="6C8C8B"/>
                          </a:solidFill>
                          <a:latin typeface="BIZ UDPゴシック" panose="020B0400000000000000" pitchFamily="50" charset="-128"/>
                          <a:ea typeface="BIZ UDPゴシック" panose="020B0400000000000000" pitchFamily="50" charset="-128"/>
                          <a:cs typeface="Now Medium"/>
                          <a:sym typeface="Now Medium"/>
                        </a:rPr>
                        <a:t>章</a:t>
                      </a:r>
                      <a:endParaRPr kumimoji="1" lang="ja-JP" altLang="en-US" sz="2700" b="1" dirty="0">
                        <a:solidFill>
                          <a:srgbClr val="6C8C8B"/>
                        </a:solidFill>
                        <a:latin typeface="BIZ UDPゴシック" panose="020B0400000000000000" pitchFamily="50" charset="-128"/>
                        <a:ea typeface="BIZ UDPゴシック" panose="020B0400000000000000" pitchFamily="50" charset="-128"/>
                      </a:endParaRPr>
                    </a:p>
                  </a:txBody>
                  <a:tcPr/>
                </a:tc>
                <a:tc>
                  <a:txBody>
                    <a:bodyPr/>
                    <a:lstStyle/>
                    <a:p>
                      <a:r>
                        <a:rPr kumimoji="1" lang="ja-JP" altLang="en-US" sz="2700" b="1" dirty="0">
                          <a:latin typeface="BIZ UDPゴシック" panose="020B0400000000000000" pitchFamily="50" charset="-128"/>
                          <a:ea typeface="BIZ UDPゴシック" panose="020B0400000000000000" pitchFamily="50" charset="-128"/>
                        </a:rPr>
                        <a:t>責任感とは</a:t>
                      </a:r>
                    </a:p>
                  </a:txBody>
                  <a:tcPr/>
                </a:tc>
                <a:extLst>
                  <a:ext uri="{0D108BD9-81ED-4DB2-BD59-A6C34878D82A}">
                    <a16:rowId xmlns:a16="http://schemas.microsoft.com/office/drawing/2014/main" val="25440633"/>
                  </a:ext>
                </a:extLst>
              </a:tr>
              <a:tr h="572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700" b="1" dirty="0">
                          <a:solidFill>
                            <a:srgbClr val="6C8C8B"/>
                          </a:solidFill>
                          <a:latin typeface="BIZ UDPゴシック" panose="020B0400000000000000" pitchFamily="50" charset="-128"/>
                          <a:ea typeface="BIZ UDPゴシック" panose="020B0400000000000000" pitchFamily="50" charset="-128"/>
                        </a:rPr>
                        <a:t>まとめ</a:t>
                      </a:r>
                    </a:p>
                  </a:txBody>
                  <a:tcPr/>
                </a:tc>
                <a:tc>
                  <a:txBody>
                    <a:bodyPr/>
                    <a:lstStyle/>
                    <a:p>
                      <a:r>
                        <a:rPr kumimoji="1" lang="ja-JP" altLang="en-US" sz="2700" b="1" dirty="0">
                          <a:latin typeface="BIZ UDPゴシック" panose="020B0400000000000000" pitchFamily="50" charset="-128"/>
                          <a:ea typeface="BIZ UDPゴシック" panose="020B0400000000000000" pitchFamily="50" charset="-128"/>
                        </a:rPr>
                        <a:t>全体を振り返って</a:t>
                      </a:r>
                    </a:p>
                  </a:txBody>
                  <a:tcPr/>
                </a:tc>
                <a:extLst>
                  <a:ext uri="{0D108BD9-81ED-4DB2-BD59-A6C34878D82A}">
                    <a16:rowId xmlns:a16="http://schemas.microsoft.com/office/drawing/2014/main" val="1231885780"/>
                  </a:ext>
                </a:extLst>
              </a:tr>
            </a:tbl>
          </a:graphicData>
        </a:graphic>
      </p:graphicFrame>
      <p:sp>
        <p:nvSpPr>
          <p:cNvPr id="26" name="AutoShape 22"/>
          <p:cNvSpPr/>
          <p:nvPr/>
        </p:nvSpPr>
        <p:spPr>
          <a:xfrm flipV="1">
            <a:off x="172487" y="2075488"/>
            <a:ext cx="8820000" cy="0"/>
          </a:xfrm>
          <a:prstGeom prst="line">
            <a:avLst/>
          </a:prstGeom>
          <a:ln w="38100" cap="flat">
            <a:solidFill>
              <a:srgbClr val="999F9F"/>
            </a:solidFill>
            <a:prstDash val="solid"/>
            <a:headEnd type="none" w="sm" len="sm"/>
            <a:tailEnd type="none" w="sm" len="sm"/>
          </a:ln>
        </p:spPr>
      </p:sp>
      <p:sp>
        <p:nvSpPr>
          <p:cNvPr id="22" name="スライド番号プレースホルダー 21"/>
          <p:cNvSpPr>
            <a:spLocks noGrp="1"/>
          </p:cNvSpPr>
          <p:nvPr>
            <p:ph type="sldNum" sz="quarter" idx="12"/>
          </p:nvPr>
        </p:nvSpPr>
        <p:spPr/>
        <p:txBody>
          <a:bodyPr/>
          <a:lstStyle/>
          <a:p>
            <a:fld id="{D455B298-B733-4663-B995-911C2D7CD4EB}" type="slidenum">
              <a:rPr kumimoji="1" lang="ja-JP" altLang="en-US" smtClean="0"/>
              <a:t>1</a:t>
            </a:fld>
            <a:endParaRPr kumimoji="1" lang="ja-JP" altLang="en-US" dirty="0"/>
          </a:p>
        </p:txBody>
      </p:sp>
      <p:grpSp>
        <p:nvGrpSpPr>
          <p:cNvPr id="37" name="Group 3"/>
          <p:cNvGrpSpPr/>
          <p:nvPr/>
        </p:nvGrpSpPr>
        <p:grpSpPr>
          <a:xfrm>
            <a:off x="172487" y="227562"/>
            <a:ext cx="8820000" cy="95250"/>
            <a:chOff x="0" y="0"/>
            <a:chExt cx="22021800" cy="190500"/>
          </a:xfrm>
        </p:grpSpPr>
        <p:grpSp>
          <p:nvGrpSpPr>
            <p:cNvPr id="38" name="Group 4"/>
            <p:cNvGrpSpPr/>
            <p:nvPr/>
          </p:nvGrpSpPr>
          <p:grpSpPr>
            <a:xfrm>
              <a:off x="0" y="0"/>
              <a:ext cx="7340600" cy="190500"/>
              <a:chOff x="0" y="0"/>
              <a:chExt cx="1449995" cy="37630"/>
            </a:xfrm>
          </p:grpSpPr>
          <p:sp>
            <p:nvSpPr>
              <p:cNvPr id="45"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46"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39" name="Group 7"/>
            <p:cNvGrpSpPr/>
            <p:nvPr/>
          </p:nvGrpSpPr>
          <p:grpSpPr>
            <a:xfrm>
              <a:off x="7340600" y="0"/>
              <a:ext cx="7340600" cy="190500"/>
              <a:chOff x="0" y="0"/>
              <a:chExt cx="1449995" cy="37630"/>
            </a:xfrm>
          </p:grpSpPr>
          <p:sp>
            <p:nvSpPr>
              <p:cNvPr id="43"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44"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40" name="Group 10"/>
            <p:cNvGrpSpPr/>
            <p:nvPr/>
          </p:nvGrpSpPr>
          <p:grpSpPr>
            <a:xfrm>
              <a:off x="14681200" y="0"/>
              <a:ext cx="7340600" cy="190500"/>
              <a:chOff x="0" y="0"/>
              <a:chExt cx="1449995" cy="37630"/>
            </a:xfrm>
          </p:grpSpPr>
          <p:sp>
            <p:nvSpPr>
              <p:cNvPr id="41"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42"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Tree>
    <p:extLst>
      <p:ext uri="{BB962C8B-B14F-4D97-AF65-F5344CB8AC3E}">
        <p14:creationId xmlns:p14="http://schemas.microsoft.com/office/powerpoint/2010/main" val="2061891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51" name="TextBox 27"/>
          <p:cNvSpPr txBox="1"/>
          <p:nvPr/>
        </p:nvSpPr>
        <p:spPr>
          <a:xfrm>
            <a:off x="490331" y="1688228"/>
            <a:ext cx="8189844" cy="344838"/>
          </a:xfrm>
          <a:prstGeom prst="rect">
            <a:avLst/>
          </a:prstGeom>
        </p:spPr>
        <p:txBody>
          <a:bodyPr wrap="square" lIns="0" tIns="0" rIns="0" bIns="0" rtlCol="0" anchor="t">
            <a:spAutoFit/>
          </a:bodyPr>
          <a:lstStyle/>
          <a:p>
            <a:pPr>
              <a:lnSpc>
                <a:spcPct val="150000"/>
              </a:lnSpc>
              <a:spcBef>
                <a:spcPts val="600"/>
              </a:spcBef>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ワーク／思い出して書いてみよう</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p:txBody>
      </p:sp>
      <p:sp>
        <p:nvSpPr>
          <p:cNvPr id="55" name="正方形/長方形 54"/>
          <p:cNvSpPr/>
          <p:nvPr/>
        </p:nvSpPr>
        <p:spPr>
          <a:xfrm>
            <a:off x="424486" y="2215477"/>
            <a:ext cx="8316000" cy="190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dirty="0">
                <a:solidFill>
                  <a:schemeClr val="tx1"/>
                </a:solidFill>
                <a:latin typeface="BIZ UDPゴシック" panose="020B0400000000000000" pitchFamily="50" charset="-128"/>
                <a:ea typeface="BIZ UDPゴシック" panose="020B0400000000000000" pitchFamily="50" charset="-128"/>
              </a:rPr>
              <a:t>■ </a:t>
            </a:r>
            <a:r>
              <a:rPr lang="ja-JP" altLang="en-US" sz="1400" b="1" dirty="0">
                <a:solidFill>
                  <a:schemeClr val="tx1"/>
                </a:solidFill>
                <a:latin typeface="BIZ UDPゴシック" panose="020B0400000000000000" pitchFamily="50" charset="-128"/>
                <a:ea typeface="BIZ UDPゴシック" panose="020B0400000000000000" pitchFamily="50" charset="-128"/>
              </a:rPr>
              <a:t>自分で考えて行動したこと、工夫したことは？ </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（例：こうした方が効率的だと思って～、誰かが困っていたから～）</a:t>
            </a:r>
          </a:p>
          <a:p>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pic>
        <p:nvPicPr>
          <p:cNvPr id="57" name="図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331" y="1673776"/>
            <a:ext cx="485940" cy="361780"/>
          </a:xfrm>
          <a:prstGeom prst="rect">
            <a:avLst/>
          </a:prstGeom>
        </p:spPr>
      </p:pic>
      <p:sp>
        <p:nvSpPr>
          <p:cNvPr id="47" name="TextBox 23"/>
          <p:cNvSpPr txBox="1"/>
          <p:nvPr/>
        </p:nvSpPr>
        <p:spPr>
          <a:xfrm>
            <a:off x="1198996" y="381415"/>
            <a:ext cx="7711981" cy="4194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自分で考えて動けていますか？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48" name="TextBox 23"/>
          <p:cNvSpPr txBox="1"/>
          <p:nvPr/>
        </p:nvSpPr>
        <p:spPr>
          <a:xfrm>
            <a:off x="280499" y="43163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2-2</a:t>
            </a:r>
          </a:p>
        </p:txBody>
      </p:sp>
      <p:sp>
        <p:nvSpPr>
          <p:cNvPr id="49" name="正方形/長方形 48"/>
          <p:cNvSpPr/>
          <p:nvPr/>
        </p:nvSpPr>
        <p:spPr>
          <a:xfrm>
            <a:off x="424486" y="4441529"/>
            <a:ext cx="8316000" cy="190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BIZ UDPゴシック" panose="020B0400000000000000" pitchFamily="50" charset="-128"/>
                <a:ea typeface="BIZ UDPゴシック" panose="020B0400000000000000" pitchFamily="50" charset="-128"/>
              </a:rPr>
              <a:t>■そのとき、どんな気持ちだった？</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（例：うまくいってうれしかった／少し不安だったけどやってよかった</a:t>
            </a:r>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など）　</a:t>
            </a:r>
          </a:p>
          <a:p>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50"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52" name="TextBox 23"/>
          <p:cNvSpPr txBox="1"/>
          <p:nvPr/>
        </p:nvSpPr>
        <p:spPr>
          <a:xfrm>
            <a:off x="280499" y="898807"/>
            <a:ext cx="8603974" cy="419474"/>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自分で考えて動いた経験をふり返ってみよう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19</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3" name="Group 4"/>
            <p:cNvGrpSpPr/>
            <p:nvPr/>
          </p:nvGrpSpPr>
          <p:grpSpPr>
            <a:xfrm>
              <a:off x="0" y="0"/>
              <a:ext cx="7340600" cy="190500"/>
              <a:chOff x="0" y="0"/>
              <a:chExt cx="1449995" cy="37630"/>
            </a:xfrm>
          </p:grpSpPr>
          <p:sp>
            <p:nvSpPr>
              <p:cNvPr id="62"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3"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60"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61"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6" name="Group 10"/>
            <p:cNvGrpSpPr/>
            <p:nvPr/>
          </p:nvGrpSpPr>
          <p:grpSpPr>
            <a:xfrm>
              <a:off x="14681200" y="0"/>
              <a:ext cx="7340600" cy="190500"/>
              <a:chOff x="0" y="0"/>
              <a:chExt cx="1449995" cy="37630"/>
            </a:xfrm>
          </p:grpSpPr>
          <p:sp>
            <p:nvSpPr>
              <p:cNvPr id="58"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9"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Tree>
    <p:extLst>
      <p:ext uri="{BB962C8B-B14F-4D97-AF65-F5344CB8AC3E}">
        <p14:creationId xmlns:p14="http://schemas.microsoft.com/office/powerpoint/2010/main" val="1874457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4"/>
          <p:cNvSpPr txBox="1"/>
          <p:nvPr/>
        </p:nvSpPr>
        <p:spPr>
          <a:xfrm>
            <a:off x="344763" y="410578"/>
            <a:ext cx="2240692" cy="802656"/>
          </a:xfrm>
          <a:prstGeom prst="rect">
            <a:avLst/>
          </a:prstGeom>
        </p:spPr>
        <p:txBody>
          <a:bodyPr wrap="square" lIns="0" tIns="0" rIns="0" bIns="0" rtlCol="0" anchor="ctr">
            <a:spAutoFit/>
          </a:bodyPr>
          <a:lstStyle/>
          <a:p>
            <a:pPr>
              <a:lnSpc>
                <a:spcPts val="7466"/>
              </a:lnSpc>
              <a:spcBef>
                <a:spcPct val="0"/>
              </a:spcBef>
            </a:pPr>
            <a:r>
              <a:rPr lang="ja-JP" alt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第</a:t>
            </a:r>
            <a:r>
              <a:rPr lang="en-US" altLang="ja-JP"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3</a:t>
            </a:r>
            <a:r>
              <a:rPr lang="ja-JP" alt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章</a:t>
            </a:r>
            <a:endParaRPr 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endParaRPr>
          </a:p>
        </p:txBody>
      </p:sp>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25" name="TextBox 27"/>
          <p:cNvSpPr txBox="1"/>
          <p:nvPr/>
        </p:nvSpPr>
        <p:spPr>
          <a:xfrm>
            <a:off x="503583" y="2284569"/>
            <a:ext cx="8189844" cy="4154984"/>
          </a:xfrm>
          <a:prstGeom prst="rect">
            <a:avLst/>
          </a:prstGeom>
        </p:spPr>
        <p:txBody>
          <a:bodyPr wrap="square" lIns="0" tIns="0" rIns="0" bIns="0" rtlCol="0" anchor="t">
            <a:spAutoFit/>
          </a:bodyPr>
          <a:lstStyle/>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インターンシップでは、一人で完結する仕事ばかりではなく、まわりと協力したり、確認しながら進めたりする場面が多くあります。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そんなときに大切なのが、「協働性」と「コミュニケーション」です。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たとえば、声をかけ合って作業を進めることや、わからないことを自分から質問して確認することは、職場で信頼される行動であると同時に、自分自身が安心して取り組むためにも大切なことです。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第</a:t>
            </a: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3</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章では、「まわりの人と協力して行動できているか」</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「わからないことを早めに自分から質問・確認できているか」という</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2</a:t>
            </a:r>
            <a:r>
              <a:rPr lang="ja-JP" altLang="en-US" dirty="0" err="1">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つの</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視点から、協働やコミュニケーションの力をふり返って</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いきましょう。</a:t>
            </a:r>
          </a:p>
        </p:txBody>
      </p:sp>
      <p:pic>
        <p:nvPicPr>
          <p:cNvPr id="49" name="図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8481" y="4867396"/>
            <a:ext cx="1394946" cy="1565176"/>
          </a:xfrm>
          <a:prstGeom prst="rect">
            <a:avLst/>
          </a:prstGeom>
        </p:spPr>
      </p:pic>
      <p:sp>
        <p:nvSpPr>
          <p:cNvPr id="50" name="AutoShape 22"/>
          <p:cNvSpPr/>
          <p:nvPr/>
        </p:nvSpPr>
        <p:spPr>
          <a:xfrm flipV="1">
            <a:off x="172487" y="2075488"/>
            <a:ext cx="8820000" cy="0"/>
          </a:xfrm>
          <a:prstGeom prst="line">
            <a:avLst/>
          </a:prstGeom>
          <a:ln w="38100" cap="flat">
            <a:solidFill>
              <a:srgbClr val="999F9F"/>
            </a:solidFill>
            <a:prstDash val="solid"/>
            <a:headEnd type="none" w="sm" len="sm"/>
            <a:tailEnd type="none" w="sm" len="sm"/>
          </a:ln>
        </p:spPr>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20</a:t>
            </a:fld>
            <a:endParaRPr kumimoji="1" lang="ja-JP" altLang="en-US"/>
          </a:p>
        </p:txBody>
      </p:sp>
      <p:grpSp>
        <p:nvGrpSpPr>
          <p:cNvPr id="46" name="Group 3"/>
          <p:cNvGrpSpPr/>
          <p:nvPr/>
        </p:nvGrpSpPr>
        <p:grpSpPr>
          <a:xfrm>
            <a:off x="172487" y="6615128"/>
            <a:ext cx="8820000" cy="95250"/>
            <a:chOff x="0" y="0"/>
            <a:chExt cx="22021800" cy="190500"/>
          </a:xfrm>
        </p:grpSpPr>
        <p:grpSp>
          <p:nvGrpSpPr>
            <p:cNvPr id="47" name="Group 4"/>
            <p:cNvGrpSpPr/>
            <p:nvPr/>
          </p:nvGrpSpPr>
          <p:grpSpPr>
            <a:xfrm>
              <a:off x="0" y="0"/>
              <a:ext cx="7340600" cy="190500"/>
              <a:chOff x="0" y="0"/>
              <a:chExt cx="1449995" cy="37630"/>
            </a:xfrm>
          </p:grpSpPr>
          <p:sp>
            <p:nvSpPr>
              <p:cNvPr id="56"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48" name="Group 7"/>
            <p:cNvGrpSpPr/>
            <p:nvPr/>
          </p:nvGrpSpPr>
          <p:grpSpPr>
            <a:xfrm>
              <a:off x="7340600" y="0"/>
              <a:ext cx="7340600" cy="190500"/>
              <a:chOff x="0" y="0"/>
              <a:chExt cx="1449995" cy="37630"/>
            </a:xfrm>
          </p:grpSpPr>
          <p:sp>
            <p:nvSpPr>
              <p:cNvPr id="54"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5"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1" name="Group 10"/>
            <p:cNvGrpSpPr/>
            <p:nvPr/>
          </p:nvGrpSpPr>
          <p:grpSpPr>
            <a:xfrm>
              <a:off x="14681200" y="0"/>
              <a:ext cx="7340600" cy="190500"/>
              <a:chOff x="0" y="0"/>
              <a:chExt cx="1449995" cy="37630"/>
            </a:xfrm>
          </p:grpSpPr>
          <p:sp>
            <p:nvSpPr>
              <p:cNvPr id="52"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3"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
        <p:nvSpPr>
          <p:cNvPr id="36" name="TextBox 23"/>
          <p:cNvSpPr txBox="1"/>
          <p:nvPr/>
        </p:nvSpPr>
        <p:spPr>
          <a:xfrm>
            <a:off x="612359" y="1316960"/>
            <a:ext cx="7919279" cy="434286"/>
          </a:xfrm>
          <a:prstGeom prst="rect">
            <a:avLst/>
          </a:prstGeom>
        </p:spPr>
        <p:txBody>
          <a:bodyPr wrap="square" lIns="0" tIns="0" rIns="0" bIns="0" rtlCol="0" anchor="t">
            <a:spAutoFit/>
          </a:bodyPr>
          <a:lstStyle/>
          <a:p>
            <a:pPr algn="ctr">
              <a:lnSpc>
                <a:spcPts val="3920"/>
              </a:lnSpc>
              <a:spcBef>
                <a:spcPct val="0"/>
              </a:spcBef>
            </a:pPr>
            <a:r>
              <a:rPr kumimoji="1" lang="ja-JP" altLang="en-US" sz="3200" b="1" dirty="0">
                <a:latin typeface="BIZ UDPゴシック" panose="020B0400000000000000" pitchFamily="50" charset="-128"/>
                <a:ea typeface="BIZ UDPゴシック" panose="020B0400000000000000" pitchFamily="50" charset="-128"/>
              </a:rPr>
              <a:t>協働性・コミュニケーション</a:t>
            </a:r>
            <a:endParaRPr lang="en-US" sz="3200" b="1" dirty="0">
              <a:solidFill>
                <a:srgbClr val="292B2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Tree>
    <p:extLst>
      <p:ext uri="{BB962C8B-B14F-4D97-AF65-F5344CB8AC3E}">
        <p14:creationId xmlns:p14="http://schemas.microsoft.com/office/powerpoint/2010/main" val="437014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612359" y="1316960"/>
            <a:ext cx="7919279" cy="434286"/>
          </a:xfrm>
          <a:prstGeom prst="rect">
            <a:avLst/>
          </a:prstGeom>
        </p:spPr>
        <p:txBody>
          <a:bodyPr wrap="square" lIns="0" tIns="0" rIns="0" bIns="0" rtlCol="0" anchor="t">
            <a:spAutoFit/>
          </a:bodyPr>
          <a:lstStyle/>
          <a:p>
            <a:pPr algn="ctr">
              <a:lnSpc>
                <a:spcPts val="3920"/>
              </a:lnSpc>
              <a:spcBef>
                <a:spcPct val="0"/>
              </a:spcBef>
            </a:pPr>
            <a:r>
              <a:rPr kumimoji="1" lang="ja-JP" altLang="en-US" sz="3200" b="1" dirty="0">
                <a:latin typeface="BIZ UDPゴシック" panose="020B0400000000000000" pitchFamily="50" charset="-128"/>
                <a:ea typeface="BIZ UDPゴシック" panose="020B0400000000000000" pitchFamily="50" charset="-128"/>
              </a:rPr>
              <a:t>協働性・コミュニケーション</a:t>
            </a:r>
            <a:endParaRPr lang="en-US" sz="3200" b="1" dirty="0">
              <a:solidFill>
                <a:srgbClr val="292B2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4" name="TextBox 24"/>
          <p:cNvSpPr txBox="1"/>
          <p:nvPr/>
        </p:nvSpPr>
        <p:spPr>
          <a:xfrm>
            <a:off x="344763" y="410578"/>
            <a:ext cx="2240692" cy="802656"/>
          </a:xfrm>
          <a:prstGeom prst="rect">
            <a:avLst/>
          </a:prstGeom>
        </p:spPr>
        <p:txBody>
          <a:bodyPr wrap="square" lIns="0" tIns="0" rIns="0" bIns="0" rtlCol="0" anchor="ctr">
            <a:spAutoFit/>
          </a:bodyPr>
          <a:lstStyle/>
          <a:p>
            <a:pPr>
              <a:lnSpc>
                <a:spcPts val="7466"/>
              </a:lnSpc>
              <a:spcBef>
                <a:spcPct val="0"/>
              </a:spcBef>
            </a:pPr>
            <a:r>
              <a:rPr lang="ja-JP" alt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第</a:t>
            </a:r>
            <a:r>
              <a:rPr lang="en-US" altLang="ja-JP"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3</a:t>
            </a:r>
            <a:r>
              <a:rPr lang="ja-JP" alt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章</a:t>
            </a:r>
            <a:endParaRPr 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endParaRPr>
          </a:p>
        </p:txBody>
      </p:sp>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9" name="TextBox 23"/>
          <p:cNvSpPr txBox="1"/>
          <p:nvPr/>
        </p:nvSpPr>
        <p:spPr>
          <a:xfrm>
            <a:off x="1212249" y="2679948"/>
            <a:ext cx="7043856" cy="500137"/>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まわりの人と協力して行動できていますか？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0" name="TextBox 23"/>
          <p:cNvSpPr txBox="1"/>
          <p:nvPr/>
        </p:nvSpPr>
        <p:spPr>
          <a:xfrm>
            <a:off x="280499" y="2730166"/>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3-1</a:t>
            </a:r>
          </a:p>
        </p:txBody>
      </p:sp>
      <p:sp>
        <p:nvSpPr>
          <p:cNvPr id="51" name="TextBox 23"/>
          <p:cNvSpPr txBox="1"/>
          <p:nvPr/>
        </p:nvSpPr>
        <p:spPr>
          <a:xfrm>
            <a:off x="1212249" y="3772213"/>
            <a:ext cx="7342858" cy="10002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わからないことがあったときに、早めに自分から</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質問や確認ができていますか？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2" name="TextBox 23"/>
          <p:cNvSpPr txBox="1"/>
          <p:nvPr/>
        </p:nvSpPr>
        <p:spPr>
          <a:xfrm>
            <a:off x="280499" y="3822431"/>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3-2</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7047" y="4399216"/>
            <a:ext cx="1824591" cy="1938462"/>
          </a:xfrm>
          <a:prstGeom prst="rect">
            <a:avLst/>
          </a:prstGeom>
        </p:spPr>
      </p:pic>
      <p:sp>
        <p:nvSpPr>
          <p:cNvPr id="48" name="AutoShape 22"/>
          <p:cNvSpPr/>
          <p:nvPr/>
        </p:nvSpPr>
        <p:spPr>
          <a:xfrm flipV="1">
            <a:off x="172487" y="2075488"/>
            <a:ext cx="8820000" cy="0"/>
          </a:xfrm>
          <a:prstGeom prst="line">
            <a:avLst/>
          </a:prstGeom>
          <a:ln w="38100" cap="flat">
            <a:solidFill>
              <a:srgbClr val="999F9F"/>
            </a:solidFill>
            <a:prstDash val="solid"/>
            <a:headEnd type="none" w="sm" len="sm"/>
            <a:tailEnd type="none" w="sm" len="sm"/>
          </a:ln>
        </p:spPr>
      </p:sp>
      <p:sp>
        <p:nvSpPr>
          <p:cNvPr id="3" name="スライド番号プレースホルダー 2"/>
          <p:cNvSpPr>
            <a:spLocks noGrp="1"/>
          </p:cNvSpPr>
          <p:nvPr>
            <p:ph type="sldNum" sz="quarter" idx="12"/>
          </p:nvPr>
        </p:nvSpPr>
        <p:spPr/>
        <p:txBody>
          <a:bodyPr/>
          <a:lstStyle/>
          <a:p>
            <a:fld id="{D455B298-B733-4663-B995-911C2D7CD4EB}" type="slidenum">
              <a:rPr kumimoji="1" lang="ja-JP" altLang="en-US" smtClean="0"/>
              <a:t>21</a:t>
            </a:fld>
            <a:endParaRPr kumimoji="1" lang="ja-JP" altLang="en-US"/>
          </a:p>
        </p:txBody>
      </p:sp>
      <p:grpSp>
        <p:nvGrpSpPr>
          <p:cNvPr id="46" name="Group 3"/>
          <p:cNvGrpSpPr/>
          <p:nvPr/>
        </p:nvGrpSpPr>
        <p:grpSpPr>
          <a:xfrm>
            <a:off x="172487" y="6615128"/>
            <a:ext cx="8820000" cy="95250"/>
            <a:chOff x="0" y="0"/>
            <a:chExt cx="22021800" cy="190500"/>
          </a:xfrm>
        </p:grpSpPr>
        <p:grpSp>
          <p:nvGrpSpPr>
            <p:cNvPr id="47" name="Group 4"/>
            <p:cNvGrpSpPr/>
            <p:nvPr/>
          </p:nvGrpSpPr>
          <p:grpSpPr>
            <a:xfrm>
              <a:off x="0" y="0"/>
              <a:ext cx="7340600" cy="190500"/>
              <a:chOff x="0" y="0"/>
              <a:chExt cx="1449995" cy="37630"/>
            </a:xfrm>
          </p:grpSpPr>
          <p:sp>
            <p:nvSpPr>
              <p:cNvPr id="59"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0"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3" name="Group 7"/>
            <p:cNvGrpSpPr/>
            <p:nvPr/>
          </p:nvGrpSpPr>
          <p:grpSpPr>
            <a:xfrm>
              <a:off x="7340600" y="0"/>
              <a:ext cx="7340600" cy="190500"/>
              <a:chOff x="0" y="0"/>
              <a:chExt cx="1449995" cy="37630"/>
            </a:xfrm>
          </p:grpSpPr>
          <p:sp>
            <p:nvSpPr>
              <p:cNvPr id="57"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8"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10"/>
            <p:cNvGrpSpPr/>
            <p:nvPr/>
          </p:nvGrpSpPr>
          <p:grpSpPr>
            <a:xfrm>
              <a:off x="14681200" y="0"/>
              <a:ext cx="7340600" cy="190500"/>
              <a:chOff x="0" y="0"/>
              <a:chExt cx="1449995" cy="37630"/>
            </a:xfrm>
          </p:grpSpPr>
          <p:sp>
            <p:nvSpPr>
              <p:cNvPr id="55"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6"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Tree>
    <p:extLst>
      <p:ext uri="{BB962C8B-B14F-4D97-AF65-F5344CB8AC3E}">
        <p14:creationId xmlns:p14="http://schemas.microsoft.com/office/powerpoint/2010/main" val="1012042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7" name="TextBox 23"/>
          <p:cNvSpPr txBox="1"/>
          <p:nvPr/>
        </p:nvSpPr>
        <p:spPr>
          <a:xfrm>
            <a:off x="1172492" y="381415"/>
            <a:ext cx="7711981" cy="4194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まわりの人と協力して行動できていますか？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1" name="TextBox 27"/>
          <p:cNvSpPr txBox="1"/>
          <p:nvPr/>
        </p:nvSpPr>
        <p:spPr>
          <a:xfrm>
            <a:off x="490331" y="1834000"/>
            <a:ext cx="8189844" cy="4355038"/>
          </a:xfrm>
          <a:prstGeom prst="rect">
            <a:avLst/>
          </a:prstGeom>
        </p:spPr>
        <p:txBody>
          <a:bodyPr wrap="square" lIns="0" tIns="0" rIns="0" bIns="0" rtlCol="0" anchor="t">
            <a:spAutoFit/>
          </a:bodyPr>
          <a:lstStyle/>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インターンシップでは、まわりと声をかけ合いながら仕事を進める場面がたくさんあります。こうした「力を合わせて取り組むこと」を協働といいます。</a:t>
            </a:r>
          </a:p>
          <a:p>
            <a:pPr>
              <a:lnSpc>
                <a:spcPct val="150000"/>
              </a:lnSpc>
              <a:spcBef>
                <a:spcPts val="1200"/>
              </a:spcBef>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協働とは</a:t>
            </a:r>
            <a:endPar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a:t>
            </a: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ただ一緒にいるだけではなく、目的に向かって役割を果たすこと</a:t>
            </a:r>
          </a:p>
          <a:p>
            <a:pPr>
              <a:lnSpc>
                <a:spcPct val="150000"/>
              </a:lnSpc>
            </a:pP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a:t>
            </a: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自分の仕事だけではなく、まわりの動きにも目を向けること</a:t>
            </a:r>
          </a:p>
          <a:p>
            <a:pPr>
              <a:lnSpc>
                <a:spcPct val="150000"/>
              </a:lnSpc>
            </a:pP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a:t>
            </a: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困っている人がいれば、声をかけたり手を差し伸べたりすること</a:t>
            </a:r>
            <a:endPar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「協働」は、信頼を築くだけでなく、</a:t>
            </a:r>
            <a:endParaRPr lang="en-US" altLang="ja-JP"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自分自身が安心して働ける空気をつくる力</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でもあります。</a:t>
            </a:r>
          </a:p>
        </p:txBody>
      </p:sp>
      <p:sp>
        <p:nvSpPr>
          <p:cNvPr id="52" name="TextBox 23"/>
          <p:cNvSpPr txBox="1"/>
          <p:nvPr/>
        </p:nvSpPr>
        <p:spPr>
          <a:xfrm>
            <a:off x="280499" y="43163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3-1</a:t>
            </a:r>
          </a:p>
        </p:txBody>
      </p:sp>
      <p:sp>
        <p:nvSpPr>
          <p:cNvPr id="48"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898807"/>
            <a:ext cx="8603974" cy="500137"/>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協働とはどういうこと？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22</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Tree>
    <p:extLst>
      <p:ext uri="{BB962C8B-B14F-4D97-AF65-F5344CB8AC3E}">
        <p14:creationId xmlns:p14="http://schemas.microsoft.com/office/powerpoint/2010/main" val="3223501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7" name="TextBox 23"/>
          <p:cNvSpPr txBox="1"/>
          <p:nvPr/>
        </p:nvSpPr>
        <p:spPr>
          <a:xfrm>
            <a:off x="1172492" y="381415"/>
            <a:ext cx="7711981" cy="4194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まわりの人と協力して行動できていますか？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1" name="TextBox 27"/>
          <p:cNvSpPr txBox="1"/>
          <p:nvPr/>
        </p:nvSpPr>
        <p:spPr>
          <a:xfrm>
            <a:off x="490331" y="1767740"/>
            <a:ext cx="8189844" cy="4724370"/>
          </a:xfrm>
          <a:prstGeom prst="rect">
            <a:avLst/>
          </a:prstGeom>
        </p:spPr>
        <p:txBody>
          <a:bodyPr wrap="square" lIns="0" tIns="0" rIns="0" bIns="0" rtlCol="0" anchor="t">
            <a:spAutoFit/>
          </a:bodyPr>
          <a:lstStyle/>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インターンシップ先では、「言われたこと」以外にも、</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まわりを見て気づき、動ける場面がたくさんあります。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1200"/>
              </a:spcBef>
            </a:pP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よくある場面</a:t>
            </a: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「作業に手間取っている人がいる」</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「誰かが荷物を運ぼうとしている」</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「終わっていない仕事が机に残っている」</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こうしたとき、ただ見ているだけではなく、</a:t>
            </a:r>
          </a:p>
          <a:p>
            <a:pPr>
              <a:lnSpc>
                <a:spcPct val="150000"/>
              </a:lnSpc>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「自分にできることはあるかな？」と気づいて動いてみることが協働の第一歩です。</a:t>
            </a:r>
          </a:p>
          <a:p>
            <a:pPr>
              <a:lnSpc>
                <a:spcPct val="150000"/>
              </a:lnSpc>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「気づき → 行動」の流れを少しずつ意識してみましょう。</a:t>
            </a:r>
          </a:p>
        </p:txBody>
      </p:sp>
      <p:sp>
        <p:nvSpPr>
          <p:cNvPr id="52" name="TextBox 23"/>
          <p:cNvSpPr txBox="1"/>
          <p:nvPr/>
        </p:nvSpPr>
        <p:spPr>
          <a:xfrm>
            <a:off x="280499" y="43163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3-1</a:t>
            </a:r>
          </a:p>
        </p:txBody>
      </p:sp>
      <p:sp>
        <p:nvSpPr>
          <p:cNvPr id="48"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898807"/>
            <a:ext cx="8603974" cy="412036"/>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気づいて、動いてみることからはじめよう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23</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pic>
        <p:nvPicPr>
          <p:cNvPr id="36" name="図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7443" y="2754749"/>
            <a:ext cx="932257" cy="1682502"/>
          </a:xfrm>
          <a:prstGeom prst="rect">
            <a:avLst/>
          </a:prstGeom>
        </p:spPr>
      </p:pic>
    </p:spTree>
    <p:extLst>
      <p:ext uri="{BB962C8B-B14F-4D97-AF65-F5344CB8AC3E}">
        <p14:creationId xmlns:p14="http://schemas.microsoft.com/office/powerpoint/2010/main" val="544251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7" name="TextBox 23"/>
          <p:cNvSpPr txBox="1"/>
          <p:nvPr/>
        </p:nvSpPr>
        <p:spPr>
          <a:xfrm>
            <a:off x="1172492" y="381415"/>
            <a:ext cx="7711981" cy="4194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まわりの人と協力して行動できていますか？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1" name="TextBox 27"/>
          <p:cNvSpPr txBox="1"/>
          <p:nvPr/>
        </p:nvSpPr>
        <p:spPr>
          <a:xfrm>
            <a:off x="490331" y="1701480"/>
            <a:ext cx="8189844" cy="4878259"/>
          </a:xfrm>
          <a:prstGeom prst="rect">
            <a:avLst/>
          </a:prstGeom>
        </p:spPr>
        <p:txBody>
          <a:bodyPr wrap="square" lIns="0" tIns="0" rIns="0" bIns="0" rtlCol="0" anchor="t">
            <a:spAutoFit/>
          </a:bodyPr>
          <a:lstStyle/>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協働は、「まわりを思いやる声かけ」から始まります。</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インターンシップの現場でも、こんな一言が職場をスムーズにします。</a:t>
            </a:r>
          </a:p>
          <a:p>
            <a:pPr>
              <a:lnSpc>
                <a:spcPct val="150000"/>
              </a:lnSpc>
              <a:spcBef>
                <a:spcPts val="1200"/>
              </a:spcBef>
            </a:pP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協働の姿勢が感じられる一言</a:t>
            </a: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「この作業、私も手伝いましょうか」</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「他に手伝えることがあれば教えてください」</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「終わりました。このあと、何か私にできることありますか？」</a:t>
            </a:r>
          </a:p>
          <a:p>
            <a:pPr>
              <a:lnSpc>
                <a:spcPct val="150000"/>
              </a:lnSpc>
              <a:spcBef>
                <a:spcPts val="1200"/>
              </a:spcBef>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こうした声かけは、</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相手に安心感を与えるだけでなく、</a:t>
            </a:r>
          </a:p>
          <a:p>
            <a:pPr>
              <a:lnSpc>
                <a:spcPct val="150000"/>
              </a:lnSpc>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自分も「この場に必要とされている」と感じることができる</a:t>
            </a:r>
            <a:endParaRPr lang="en-US" altLang="ja-JP"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言動です。</a:t>
            </a:r>
          </a:p>
        </p:txBody>
      </p:sp>
      <p:sp>
        <p:nvSpPr>
          <p:cNvPr id="52" name="TextBox 23"/>
          <p:cNvSpPr txBox="1"/>
          <p:nvPr/>
        </p:nvSpPr>
        <p:spPr>
          <a:xfrm>
            <a:off x="280499" y="43163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3-1</a:t>
            </a:r>
          </a:p>
        </p:txBody>
      </p:sp>
      <p:sp>
        <p:nvSpPr>
          <p:cNvPr id="48"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898807"/>
            <a:ext cx="8603974" cy="412036"/>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インターンシップの現場でも、声かけがカギになる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24</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pic>
        <p:nvPicPr>
          <p:cNvPr id="37" name="図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2347" y="3440014"/>
            <a:ext cx="2093845" cy="1444502"/>
          </a:xfrm>
          <a:prstGeom prst="rect">
            <a:avLst/>
          </a:prstGeom>
        </p:spPr>
      </p:pic>
    </p:spTree>
    <p:extLst>
      <p:ext uri="{BB962C8B-B14F-4D97-AF65-F5344CB8AC3E}">
        <p14:creationId xmlns:p14="http://schemas.microsoft.com/office/powerpoint/2010/main" val="4040604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7" name="TextBox 23"/>
          <p:cNvSpPr txBox="1"/>
          <p:nvPr/>
        </p:nvSpPr>
        <p:spPr>
          <a:xfrm>
            <a:off x="1198996" y="354911"/>
            <a:ext cx="7507683" cy="1000274"/>
          </a:xfrm>
          <a:prstGeom prst="rect">
            <a:avLst/>
          </a:prstGeom>
        </p:spPr>
        <p:txBody>
          <a:bodyPr wrap="square" lIns="0" tIns="0" rIns="0" bIns="0" rtlCol="0" anchor="t">
            <a:spAutoFit/>
          </a:bodyPr>
          <a:lstStyle/>
          <a:p>
            <a:pPr>
              <a:lnSpc>
                <a:spcPts val="3920"/>
              </a:lnSpc>
              <a:spcBef>
                <a:spcPct val="0"/>
              </a:spcBef>
            </a:pPr>
            <a:r>
              <a:rPr lang="ja-JP" altLang="en-US" sz="2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わからないことがあったときに、早めに自分から質問や</a:t>
            </a:r>
            <a:br>
              <a:rPr lang="en-US" altLang="ja-JP" sz="2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br>
            <a:r>
              <a:rPr lang="ja-JP" altLang="en-US" sz="2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確認ができていますか？</a:t>
            </a:r>
            <a:endParaRPr lang="en-US" altLang="ja-JP" sz="2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1" name="TextBox 27"/>
          <p:cNvSpPr txBox="1"/>
          <p:nvPr/>
        </p:nvSpPr>
        <p:spPr>
          <a:xfrm>
            <a:off x="490331" y="2204175"/>
            <a:ext cx="8189844" cy="4016484"/>
          </a:xfrm>
          <a:prstGeom prst="rect">
            <a:avLst/>
          </a:prstGeom>
        </p:spPr>
        <p:txBody>
          <a:bodyPr wrap="square" lIns="0" tIns="0" rIns="0" bIns="0" rtlCol="0" anchor="t">
            <a:spAutoFit/>
          </a:bodyPr>
          <a:lstStyle/>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「こんなこと聞いたら変かな</a:t>
            </a: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」と不安になることもあります。</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でも実は、質問や確認ができる人こそ、自分にも相手にも誠実な人です。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endPar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自分が安心して取り組むためにも、早めに確認することが大切</a:t>
            </a:r>
          </a:p>
          <a:p>
            <a:pPr>
              <a:lnSpc>
                <a:spcPct val="150000"/>
              </a:lnSpc>
            </a:pP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わからないまま進めると、かえって迷惑をかけてしまうことも</a:t>
            </a:r>
          </a:p>
          <a:p>
            <a:pPr>
              <a:lnSpc>
                <a:spcPct val="150000"/>
              </a:lnSpc>
            </a:pP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聞ける人は、信頼される人です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endPar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「聞くこと」は、“できないから”ではなく、</a:t>
            </a:r>
            <a:endParaRPr lang="en-US" altLang="ja-JP"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“良くしたいから”する行動です。</a:t>
            </a:r>
          </a:p>
        </p:txBody>
      </p:sp>
      <p:sp>
        <p:nvSpPr>
          <p:cNvPr id="52" name="TextBox 23"/>
          <p:cNvSpPr txBox="1"/>
          <p:nvPr/>
        </p:nvSpPr>
        <p:spPr>
          <a:xfrm>
            <a:off x="280499" y="43163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3-2</a:t>
            </a:r>
          </a:p>
        </p:txBody>
      </p:sp>
      <p:sp>
        <p:nvSpPr>
          <p:cNvPr id="48" name="AutoShape 22"/>
          <p:cNvSpPr/>
          <p:nvPr/>
        </p:nvSpPr>
        <p:spPr>
          <a:xfrm flipV="1">
            <a:off x="172487" y="1838063"/>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1297481"/>
            <a:ext cx="8603974" cy="500137"/>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「聞くこと」は、弱さではなく“力”です❖</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25</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pic>
        <p:nvPicPr>
          <p:cNvPr id="37" name="図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637" y="4707491"/>
            <a:ext cx="2101989" cy="1346356"/>
          </a:xfrm>
          <a:prstGeom prst="rect">
            <a:avLst/>
          </a:prstGeom>
        </p:spPr>
      </p:pic>
    </p:spTree>
    <p:extLst>
      <p:ext uri="{BB962C8B-B14F-4D97-AF65-F5344CB8AC3E}">
        <p14:creationId xmlns:p14="http://schemas.microsoft.com/office/powerpoint/2010/main" val="3528304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7" name="TextBox 23"/>
          <p:cNvSpPr txBox="1"/>
          <p:nvPr/>
        </p:nvSpPr>
        <p:spPr>
          <a:xfrm>
            <a:off x="1198996" y="354911"/>
            <a:ext cx="7507683" cy="1000274"/>
          </a:xfrm>
          <a:prstGeom prst="rect">
            <a:avLst/>
          </a:prstGeom>
        </p:spPr>
        <p:txBody>
          <a:bodyPr wrap="square" lIns="0" tIns="0" rIns="0" bIns="0" rtlCol="0" anchor="t">
            <a:spAutoFit/>
          </a:bodyPr>
          <a:lstStyle/>
          <a:p>
            <a:pPr>
              <a:lnSpc>
                <a:spcPts val="3920"/>
              </a:lnSpc>
              <a:spcBef>
                <a:spcPct val="0"/>
              </a:spcBef>
            </a:pPr>
            <a:r>
              <a:rPr lang="ja-JP" altLang="en-US" sz="2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わからないことがあったときに、早めに自分から質問や</a:t>
            </a:r>
            <a:br>
              <a:rPr lang="en-US" altLang="ja-JP" sz="2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br>
            <a:r>
              <a:rPr lang="ja-JP" altLang="en-US" sz="2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確認ができていますか？</a:t>
            </a:r>
            <a:endParaRPr lang="en-US" altLang="ja-JP" sz="2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1" name="TextBox 27"/>
          <p:cNvSpPr txBox="1"/>
          <p:nvPr/>
        </p:nvSpPr>
        <p:spPr>
          <a:xfrm>
            <a:off x="490331" y="2045151"/>
            <a:ext cx="8189844" cy="4370427"/>
          </a:xfrm>
          <a:prstGeom prst="rect">
            <a:avLst/>
          </a:prstGeom>
        </p:spPr>
        <p:txBody>
          <a:bodyPr wrap="square" lIns="0" tIns="0" rIns="0" bIns="0" rtlCol="0" anchor="t">
            <a:spAutoFit/>
          </a:bodyPr>
          <a:lstStyle/>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質問するときは、「いつ・どんなふうに聞くか」も大切です。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endPar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タイミング</a:t>
            </a: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p>
          <a:p>
            <a:pPr>
              <a:lnSpc>
                <a:spcPct val="150000"/>
              </a:lnSpc>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 相手が忙しそうなときは少し待つ／手が空いたときに声をかける</a:t>
            </a:r>
          </a:p>
          <a:p>
            <a:pPr>
              <a:lnSpc>
                <a:spcPct val="150000"/>
              </a:lnSpc>
              <a:spcBef>
                <a:spcPts val="1200"/>
              </a:spcBef>
            </a:pP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伝え方</a:t>
            </a: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p>
          <a:p>
            <a:pPr>
              <a:lnSpc>
                <a:spcPct val="150000"/>
              </a:lnSpc>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 「今、お時間よろしいですか？」</a:t>
            </a:r>
          </a:p>
          <a:p>
            <a:pPr>
              <a:lnSpc>
                <a:spcPct val="150000"/>
              </a:lnSpc>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 「このやり方で合っていますか？」など、相手が答えやすい聞き方を</a:t>
            </a:r>
            <a:endPar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意識しよう</a:t>
            </a:r>
          </a:p>
          <a:p>
            <a:pPr>
              <a:lnSpc>
                <a:spcPct val="150000"/>
              </a:lnSpc>
              <a:spcBef>
                <a:spcPts val="1200"/>
              </a:spcBef>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丁寧に聞けば、きっと丁寧に返してもらえます。</a:t>
            </a:r>
          </a:p>
        </p:txBody>
      </p:sp>
      <p:sp>
        <p:nvSpPr>
          <p:cNvPr id="52" name="TextBox 23"/>
          <p:cNvSpPr txBox="1"/>
          <p:nvPr/>
        </p:nvSpPr>
        <p:spPr>
          <a:xfrm>
            <a:off x="280499" y="43163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3-2</a:t>
            </a:r>
          </a:p>
        </p:txBody>
      </p:sp>
      <p:sp>
        <p:nvSpPr>
          <p:cNvPr id="48" name="AutoShape 22"/>
          <p:cNvSpPr/>
          <p:nvPr/>
        </p:nvSpPr>
        <p:spPr>
          <a:xfrm flipV="1">
            <a:off x="172487" y="1838063"/>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1297481"/>
            <a:ext cx="8603974" cy="412036"/>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タイミングと伝え方を意識してみよう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26</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Tree>
    <p:extLst>
      <p:ext uri="{BB962C8B-B14F-4D97-AF65-F5344CB8AC3E}">
        <p14:creationId xmlns:p14="http://schemas.microsoft.com/office/powerpoint/2010/main" val="498320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7" name="TextBox 23"/>
          <p:cNvSpPr txBox="1"/>
          <p:nvPr/>
        </p:nvSpPr>
        <p:spPr>
          <a:xfrm>
            <a:off x="1198996" y="354911"/>
            <a:ext cx="7507683" cy="1000274"/>
          </a:xfrm>
          <a:prstGeom prst="rect">
            <a:avLst/>
          </a:prstGeom>
        </p:spPr>
        <p:txBody>
          <a:bodyPr wrap="square" lIns="0" tIns="0" rIns="0" bIns="0" rtlCol="0" anchor="t">
            <a:spAutoFit/>
          </a:bodyPr>
          <a:lstStyle/>
          <a:p>
            <a:pPr>
              <a:lnSpc>
                <a:spcPts val="3920"/>
              </a:lnSpc>
              <a:spcBef>
                <a:spcPct val="0"/>
              </a:spcBef>
            </a:pPr>
            <a:r>
              <a:rPr lang="ja-JP" altLang="en-US" sz="2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わからないことがあったときに、早めに自分から質問や</a:t>
            </a:r>
            <a:br>
              <a:rPr lang="en-US" altLang="ja-JP" sz="2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br>
            <a:r>
              <a:rPr lang="ja-JP" altLang="en-US" sz="2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確認ができていますか？</a:t>
            </a:r>
            <a:endParaRPr lang="en-US" altLang="ja-JP" sz="2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1" name="TextBox 27"/>
          <p:cNvSpPr txBox="1"/>
          <p:nvPr/>
        </p:nvSpPr>
        <p:spPr>
          <a:xfrm>
            <a:off x="490331" y="2204175"/>
            <a:ext cx="8189844" cy="4016484"/>
          </a:xfrm>
          <a:prstGeom prst="rect">
            <a:avLst/>
          </a:prstGeom>
        </p:spPr>
        <p:txBody>
          <a:bodyPr wrap="square" lIns="0" tIns="0" rIns="0" bIns="0" rtlCol="0" anchor="t">
            <a:spAutoFit/>
          </a:bodyPr>
          <a:lstStyle/>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質問や確認ができるようになると、仕事がもっとやりやすくなります。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endPar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200000"/>
              </a:lnSpc>
            </a:pP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自信をもって作業に取り組めるようになる</a:t>
            </a:r>
          </a:p>
          <a:p>
            <a:pPr>
              <a:lnSpc>
                <a:spcPct val="200000"/>
              </a:lnSpc>
            </a:pP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ミスややり直しが減る</a:t>
            </a:r>
          </a:p>
          <a:p>
            <a:pPr>
              <a:lnSpc>
                <a:spcPct val="200000"/>
              </a:lnSpc>
            </a:pP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「自分から動ける人だな」と信頼される</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endPar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わからないことを聞くことは、自分を守る力であり、</a:t>
            </a:r>
            <a:endParaRPr lang="en-US" altLang="ja-JP"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成長のチャンスでもあります。</a:t>
            </a:r>
          </a:p>
        </p:txBody>
      </p:sp>
      <p:sp>
        <p:nvSpPr>
          <p:cNvPr id="52" name="TextBox 23"/>
          <p:cNvSpPr txBox="1"/>
          <p:nvPr/>
        </p:nvSpPr>
        <p:spPr>
          <a:xfrm>
            <a:off x="280499" y="43163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3-2</a:t>
            </a:r>
          </a:p>
        </p:txBody>
      </p:sp>
      <p:sp>
        <p:nvSpPr>
          <p:cNvPr id="48" name="AutoShape 22"/>
          <p:cNvSpPr/>
          <p:nvPr/>
        </p:nvSpPr>
        <p:spPr>
          <a:xfrm flipV="1">
            <a:off x="172487" y="1838063"/>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1297481"/>
            <a:ext cx="8603974" cy="412036"/>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質問できると、安心して行動できる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27</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5563" y="3122126"/>
            <a:ext cx="1878910" cy="1787827"/>
          </a:xfrm>
          <a:prstGeom prst="rect">
            <a:avLst/>
          </a:prstGeom>
        </p:spPr>
      </p:pic>
    </p:spTree>
    <p:extLst>
      <p:ext uri="{BB962C8B-B14F-4D97-AF65-F5344CB8AC3E}">
        <p14:creationId xmlns:p14="http://schemas.microsoft.com/office/powerpoint/2010/main" val="1423046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7" name="TextBox 23"/>
          <p:cNvSpPr txBox="1"/>
          <p:nvPr/>
        </p:nvSpPr>
        <p:spPr>
          <a:xfrm>
            <a:off x="1198996" y="354911"/>
            <a:ext cx="7507683" cy="1000274"/>
          </a:xfrm>
          <a:prstGeom prst="rect">
            <a:avLst/>
          </a:prstGeom>
        </p:spPr>
        <p:txBody>
          <a:bodyPr wrap="square" lIns="0" tIns="0" rIns="0" bIns="0" rtlCol="0" anchor="t">
            <a:spAutoFit/>
          </a:bodyPr>
          <a:lstStyle/>
          <a:p>
            <a:pPr>
              <a:lnSpc>
                <a:spcPts val="3920"/>
              </a:lnSpc>
              <a:spcBef>
                <a:spcPct val="0"/>
              </a:spcBef>
            </a:pPr>
            <a:r>
              <a:rPr lang="ja-JP" altLang="en-US" sz="2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わからないことがあったときに、早めに自分から質問や</a:t>
            </a:r>
            <a:br>
              <a:rPr lang="en-US" altLang="ja-JP" sz="2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br>
            <a:r>
              <a:rPr lang="ja-JP" altLang="en-US" sz="2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確認ができていますか？</a:t>
            </a:r>
            <a:endParaRPr lang="en-US" altLang="ja-JP" sz="2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2" name="TextBox 23"/>
          <p:cNvSpPr txBox="1"/>
          <p:nvPr/>
        </p:nvSpPr>
        <p:spPr>
          <a:xfrm>
            <a:off x="280499" y="43163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3-2</a:t>
            </a:r>
          </a:p>
        </p:txBody>
      </p:sp>
      <p:sp>
        <p:nvSpPr>
          <p:cNvPr id="48" name="AutoShape 22"/>
          <p:cNvSpPr/>
          <p:nvPr/>
        </p:nvSpPr>
        <p:spPr>
          <a:xfrm flipV="1">
            <a:off x="172487" y="1838063"/>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1297481"/>
            <a:ext cx="8603974" cy="412036"/>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失敗から学ぶコミュニケーション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28</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
        <p:nvSpPr>
          <p:cNvPr id="36" name="TextBox 27"/>
          <p:cNvSpPr txBox="1"/>
          <p:nvPr/>
        </p:nvSpPr>
        <p:spPr>
          <a:xfrm>
            <a:off x="490331" y="2165301"/>
            <a:ext cx="8189844" cy="3893374"/>
          </a:xfrm>
          <a:prstGeom prst="rect">
            <a:avLst/>
          </a:prstGeom>
        </p:spPr>
        <p:txBody>
          <a:bodyPr wrap="square" lIns="0" tIns="0" rIns="0" bIns="0" rtlCol="0" anchor="t">
            <a:spAutoFit/>
          </a:bodyPr>
          <a:lstStyle/>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ワーク／事例を読んで考えよう</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1200"/>
              </a:spcBef>
            </a:pP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事例</a:t>
            </a: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p>
          <a:p>
            <a:pPr>
              <a:lnSpc>
                <a:spcPct val="150000"/>
              </a:lnSpc>
            </a:pP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さんは、店舗の棚に商品を並べる作業を任されました。</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担当の人から「この順番で並べてね」と言われましたが、</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商品の並べ方がよくわからず、「たぶんこっちだろう」と自分なりに判断して並べてしまいました。</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作業が終わったあと、並べ方が間違っていてやり直すことに。</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担当の人から「聞いてくれてよかったのに」と言われ、</a:t>
            </a: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a:t>
            </a:r>
            <a:r>
              <a:rPr lang="ja-JP" altLang="en-US" dirty="0" err="1">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さんは</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少し落ち込んでしまいました。     　</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p:txBody>
      </p:sp>
      <p:pic>
        <p:nvPicPr>
          <p:cNvPr id="38" name="図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83" y="2160210"/>
            <a:ext cx="485940" cy="361780"/>
          </a:xfrm>
          <a:prstGeom prst="rect">
            <a:avLst/>
          </a:prstGeom>
        </p:spPr>
      </p:pic>
      <p:pic>
        <p:nvPicPr>
          <p:cNvPr id="39" name="図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3525" y="2212360"/>
            <a:ext cx="1196650" cy="1369160"/>
          </a:xfrm>
          <a:prstGeom prst="rect">
            <a:avLst/>
          </a:prstGeom>
        </p:spPr>
      </p:pic>
    </p:spTree>
    <p:extLst>
      <p:ext uri="{BB962C8B-B14F-4D97-AF65-F5344CB8AC3E}">
        <p14:creationId xmlns:p14="http://schemas.microsoft.com/office/powerpoint/2010/main" val="915041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612359" y="1316960"/>
            <a:ext cx="7919279" cy="500137"/>
          </a:xfrm>
          <a:prstGeom prst="rect">
            <a:avLst/>
          </a:prstGeom>
        </p:spPr>
        <p:txBody>
          <a:bodyPr wrap="square" lIns="0" tIns="0" rIns="0" bIns="0" rtlCol="0" anchor="t">
            <a:spAutoFit/>
          </a:bodyPr>
          <a:lstStyle/>
          <a:p>
            <a:pPr algn="ctr">
              <a:lnSpc>
                <a:spcPts val="3920"/>
              </a:lnSpc>
              <a:spcBef>
                <a:spcPct val="0"/>
              </a:spcBef>
            </a:pPr>
            <a:r>
              <a:rPr lang="ja-JP" altLang="en-US" sz="3200" b="1" dirty="0">
                <a:solidFill>
                  <a:srgbClr val="292B2B"/>
                </a:solidFill>
                <a:latin typeface="BIZ UDPゴシック" panose="020B0400000000000000" pitchFamily="50" charset="-128"/>
                <a:ea typeface="BIZ UDPゴシック" panose="020B0400000000000000" pitchFamily="50" charset="-128"/>
                <a:cs typeface="Source Han Sans JP Medium"/>
                <a:sym typeface="Source Han Sans JP Medium"/>
              </a:rPr>
              <a:t>基本行動・マナー</a:t>
            </a:r>
            <a:endParaRPr lang="en-US" sz="3200" b="1" dirty="0">
              <a:solidFill>
                <a:srgbClr val="292B2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4" name="TextBox 24"/>
          <p:cNvSpPr txBox="1"/>
          <p:nvPr/>
        </p:nvSpPr>
        <p:spPr>
          <a:xfrm>
            <a:off x="344763" y="410578"/>
            <a:ext cx="2240692" cy="802656"/>
          </a:xfrm>
          <a:prstGeom prst="rect">
            <a:avLst/>
          </a:prstGeom>
        </p:spPr>
        <p:txBody>
          <a:bodyPr wrap="square" lIns="0" tIns="0" rIns="0" bIns="0" rtlCol="0" anchor="ctr">
            <a:spAutoFit/>
          </a:bodyPr>
          <a:lstStyle/>
          <a:p>
            <a:pPr>
              <a:lnSpc>
                <a:spcPts val="7466"/>
              </a:lnSpc>
              <a:spcBef>
                <a:spcPct val="0"/>
              </a:spcBef>
            </a:pPr>
            <a:r>
              <a:rPr lang="ja-JP" alt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第</a:t>
            </a:r>
            <a:r>
              <a:rPr 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1</a:t>
            </a:r>
            <a:r>
              <a:rPr lang="ja-JP" alt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章</a:t>
            </a:r>
            <a:endParaRPr 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endParaRPr>
          </a:p>
        </p:txBody>
      </p:sp>
      <p:sp>
        <p:nvSpPr>
          <p:cNvPr id="25" name="TextBox 27"/>
          <p:cNvSpPr txBox="1"/>
          <p:nvPr/>
        </p:nvSpPr>
        <p:spPr>
          <a:xfrm>
            <a:off x="503583" y="2456845"/>
            <a:ext cx="8189844" cy="3062377"/>
          </a:xfrm>
          <a:prstGeom prst="rect">
            <a:avLst/>
          </a:prstGeom>
        </p:spPr>
        <p:txBody>
          <a:bodyPr wrap="square" lIns="0" tIns="0" rIns="0" bIns="0" rtlCol="0" anchor="t">
            <a:spAutoFit/>
          </a:bodyPr>
          <a:lstStyle/>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インターンシップは普段の学校生活とは違い、社会の現場で実際に人と関わりながら学ぶ特別な経験です。初めて会う人たちと過ごす中で、どんなふうに見られているのか、自分では気づきにくいものです。</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その中でも、最初の挨拶や時間の使い方、話し方などは、「この生徒はどんなふうに取り組むのだろう？」という印象につながりやすいポイントです。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1200"/>
              </a:spcBef>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第</a:t>
            </a: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1</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章では、インターンシップ初日から安心して関係を築けるように、</a:t>
            </a:r>
            <a:b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b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基本的な行動・振る舞いを</a:t>
            </a: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3</a:t>
            </a:r>
            <a:r>
              <a:rPr lang="ja-JP" altLang="en-US" dirty="0" err="1">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つの</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視点から確認してみましょう。</a:t>
            </a:r>
          </a:p>
        </p:txBody>
      </p:sp>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8481" y="4734876"/>
            <a:ext cx="1394946" cy="1565176"/>
          </a:xfrm>
          <a:prstGeom prst="rect">
            <a:avLst/>
          </a:prstGeom>
        </p:spPr>
      </p:pic>
      <p:sp>
        <p:nvSpPr>
          <p:cNvPr id="47" name="AutoShape 22"/>
          <p:cNvSpPr/>
          <p:nvPr/>
        </p:nvSpPr>
        <p:spPr>
          <a:xfrm flipV="1">
            <a:off x="172487" y="2075488"/>
            <a:ext cx="8820000" cy="0"/>
          </a:xfrm>
          <a:prstGeom prst="line">
            <a:avLst/>
          </a:prstGeom>
          <a:ln w="38100" cap="flat">
            <a:solidFill>
              <a:srgbClr val="999F9F"/>
            </a:solidFill>
            <a:prstDash val="solid"/>
            <a:headEnd type="none" w="sm" len="sm"/>
            <a:tailEnd type="none" w="sm" len="sm"/>
          </a:ln>
        </p:spPr>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2</a:t>
            </a:fld>
            <a:endParaRPr kumimoji="1" lang="ja-JP" altLang="en-US"/>
          </a:p>
        </p:txBody>
      </p:sp>
      <p:grpSp>
        <p:nvGrpSpPr>
          <p:cNvPr id="46" name="Group 3"/>
          <p:cNvGrpSpPr/>
          <p:nvPr/>
        </p:nvGrpSpPr>
        <p:grpSpPr>
          <a:xfrm>
            <a:off x="172487" y="6615128"/>
            <a:ext cx="8820000" cy="95250"/>
            <a:chOff x="0" y="0"/>
            <a:chExt cx="22021800" cy="190500"/>
          </a:xfrm>
        </p:grpSpPr>
        <p:grpSp>
          <p:nvGrpSpPr>
            <p:cNvPr id="48" name="Group 4"/>
            <p:cNvGrpSpPr/>
            <p:nvPr/>
          </p:nvGrpSpPr>
          <p:grpSpPr>
            <a:xfrm>
              <a:off x="0" y="0"/>
              <a:ext cx="7340600" cy="190500"/>
              <a:chOff x="0" y="0"/>
              <a:chExt cx="1449995" cy="37630"/>
            </a:xfrm>
          </p:grpSpPr>
          <p:sp>
            <p:nvSpPr>
              <p:cNvPr id="55"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6"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49" name="Group 7"/>
            <p:cNvGrpSpPr/>
            <p:nvPr/>
          </p:nvGrpSpPr>
          <p:grpSpPr>
            <a:xfrm>
              <a:off x="7340600" y="0"/>
              <a:ext cx="7340600" cy="190500"/>
              <a:chOff x="0" y="0"/>
              <a:chExt cx="1449995" cy="37630"/>
            </a:xfrm>
          </p:grpSpPr>
          <p:sp>
            <p:nvSpPr>
              <p:cNvPr id="53"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4"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0" name="Group 10"/>
            <p:cNvGrpSpPr/>
            <p:nvPr/>
          </p:nvGrpSpPr>
          <p:grpSpPr>
            <a:xfrm>
              <a:off x="14681200" y="0"/>
              <a:ext cx="7340600" cy="190500"/>
              <a:chOff x="0" y="0"/>
              <a:chExt cx="1449995" cy="37630"/>
            </a:xfrm>
          </p:grpSpPr>
          <p:sp>
            <p:nvSpPr>
              <p:cNvPr id="51"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2"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Tree>
    <p:extLst>
      <p:ext uri="{BB962C8B-B14F-4D97-AF65-F5344CB8AC3E}">
        <p14:creationId xmlns:p14="http://schemas.microsoft.com/office/powerpoint/2010/main" val="875573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7" name="TextBox 23"/>
          <p:cNvSpPr txBox="1"/>
          <p:nvPr/>
        </p:nvSpPr>
        <p:spPr>
          <a:xfrm>
            <a:off x="1198996" y="354911"/>
            <a:ext cx="7507683" cy="1000274"/>
          </a:xfrm>
          <a:prstGeom prst="rect">
            <a:avLst/>
          </a:prstGeom>
        </p:spPr>
        <p:txBody>
          <a:bodyPr wrap="square" lIns="0" tIns="0" rIns="0" bIns="0" rtlCol="0" anchor="t">
            <a:spAutoFit/>
          </a:bodyPr>
          <a:lstStyle/>
          <a:p>
            <a:pPr>
              <a:lnSpc>
                <a:spcPts val="3920"/>
              </a:lnSpc>
              <a:spcBef>
                <a:spcPct val="0"/>
              </a:spcBef>
            </a:pPr>
            <a:r>
              <a:rPr lang="ja-JP" altLang="en-US" sz="2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わからないことがあったときに、早めに自分から質問や</a:t>
            </a:r>
            <a:br>
              <a:rPr lang="en-US" altLang="ja-JP" sz="2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br>
            <a:r>
              <a:rPr lang="ja-JP" altLang="en-US" sz="2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確認ができていますか？</a:t>
            </a:r>
            <a:endParaRPr lang="en-US" altLang="ja-JP" sz="2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2" name="TextBox 23"/>
          <p:cNvSpPr txBox="1"/>
          <p:nvPr/>
        </p:nvSpPr>
        <p:spPr>
          <a:xfrm>
            <a:off x="280499" y="43163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3-2</a:t>
            </a:r>
          </a:p>
        </p:txBody>
      </p:sp>
      <p:sp>
        <p:nvSpPr>
          <p:cNvPr id="48" name="AutoShape 22"/>
          <p:cNvSpPr/>
          <p:nvPr/>
        </p:nvSpPr>
        <p:spPr>
          <a:xfrm flipV="1">
            <a:off x="172487" y="1838063"/>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1297481"/>
            <a:ext cx="8603974" cy="412036"/>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失敗から学ぶコミュニケーション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29</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
        <p:nvSpPr>
          <p:cNvPr id="36" name="TextBox 27"/>
          <p:cNvSpPr txBox="1"/>
          <p:nvPr/>
        </p:nvSpPr>
        <p:spPr>
          <a:xfrm>
            <a:off x="490331" y="2125545"/>
            <a:ext cx="8189844" cy="344838"/>
          </a:xfrm>
          <a:prstGeom prst="rect">
            <a:avLst/>
          </a:prstGeom>
        </p:spPr>
        <p:txBody>
          <a:bodyPr wrap="square" lIns="0" tIns="0" rIns="0" bIns="0" rtlCol="0" anchor="t">
            <a:spAutoFit/>
          </a:bodyPr>
          <a:lstStyle/>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ワーク／事例を読んで考えよう</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p:txBody>
      </p:sp>
      <p:pic>
        <p:nvPicPr>
          <p:cNvPr id="38" name="図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83" y="2120454"/>
            <a:ext cx="485940" cy="361780"/>
          </a:xfrm>
          <a:prstGeom prst="rect">
            <a:avLst/>
          </a:prstGeom>
        </p:spPr>
      </p:pic>
      <p:sp>
        <p:nvSpPr>
          <p:cNvPr id="40" name="正方形/長方形 39"/>
          <p:cNvSpPr/>
          <p:nvPr/>
        </p:nvSpPr>
        <p:spPr>
          <a:xfrm>
            <a:off x="424486" y="4640309"/>
            <a:ext cx="8316000" cy="172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BIZ UDPゴシック" panose="020B0400000000000000" pitchFamily="50" charset="-128"/>
                <a:ea typeface="BIZ UDPゴシック" panose="020B0400000000000000" pitchFamily="50" charset="-128"/>
              </a:rPr>
              <a:t>■わからないことを早めに聞くことは、どんなメリットがあると思いますか？</a:t>
            </a:r>
            <a:endParaRPr lang="ja-JP" altLang="en-US" sz="14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41" name="正方形/長方形 40"/>
          <p:cNvSpPr/>
          <p:nvPr/>
        </p:nvSpPr>
        <p:spPr>
          <a:xfrm>
            <a:off x="424486" y="2703197"/>
            <a:ext cx="8316000" cy="172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BIZ UDPゴシック" panose="020B0400000000000000" pitchFamily="50" charset="-128"/>
                <a:ea typeface="BIZ UDPゴシック" panose="020B0400000000000000" pitchFamily="50" charset="-128"/>
              </a:rPr>
              <a:t>■あなたが</a:t>
            </a:r>
            <a:r>
              <a:rPr lang="en-US" altLang="ja-JP" sz="1400" b="1" dirty="0">
                <a:solidFill>
                  <a:schemeClr val="tx1"/>
                </a:solidFill>
                <a:latin typeface="BIZ UDPゴシック" panose="020B0400000000000000" pitchFamily="50" charset="-128"/>
                <a:ea typeface="BIZ UDPゴシック" panose="020B0400000000000000" pitchFamily="50" charset="-128"/>
              </a:rPr>
              <a:t>A</a:t>
            </a:r>
            <a:r>
              <a:rPr lang="ja-JP" altLang="en-US" sz="1400" b="1" dirty="0" err="1">
                <a:solidFill>
                  <a:schemeClr val="tx1"/>
                </a:solidFill>
                <a:latin typeface="BIZ UDPゴシック" panose="020B0400000000000000" pitchFamily="50" charset="-128"/>
                <a:ea typeface="BIZ UDPゴシック" panose="020B0400000000000000" pitchFamily="50" charset="-128"/>
              </a:rPr>
              <a:t>さんの</a:t>
            </a:r>
            <a:r>
              <a:rPr lang="ja-JP" altLang="en-US" sz="1400" b="1" dirty="0">
                <a:solidFill>
                  <a:schemeClr val="tx1"/>
                </a:solidFill>
                <a:latin typeface="BIZ UDPゴシック" panose="020B0400000000000000" pitchFamily="50" charset="-128"/>
                <a:ea typeface="BIZ UDPゴシック" panose="020B0400000000000000" pitchFamily="50" charset="-128"/>
              </a:rPr>
              <a:t>立場だったら、どう行動すればよかったと思いますか？</a:t>
            </a:r>
            <a:endParaRPr lang="ja-JP" altLang="en-US" sz="14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69666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4"/>
          <p:cNvSpPr txBox="1"/>
          <p:nvPr/>
        </p:nvSpPr>
        <p:spPr>
          <a:xfrm>
            <a:off x="344763" y="410578"/>
            <a:ext cx="2240692" cy="802656"/>
          </a:xfrm>
          <a:prstGeom prst="rect">
            <a:avLst/>
          </a:prstGeom>
        </p:spPr>
        <p:txBody>
          <a:bodyPr wrap="square" lIns="0" tIns="0" rIns="0" bIns="0" rtlCol="0" anchor="ctr">
            <a:spAutoFit/>
          </a:bodyPr>
          <a:lstStyle/>
          <a:p>
            <a:pPr>
              <a:lnSpc>
                <a:spcPts val="7466"/>
              </a:lnSpc>
              <a:spcBef>
                <a:spcPct val="0"/>
              </a:spcBef>
            </a:pPr>
            <a:r>
              <a:rPr lang="ja-JP" alt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第</a:t>
            </a:r>
            <a:r>
              <a:rPr lang="en-US" altLang="ja-JP"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4</a:t>
            </a:r>
            <a:r>
              <a:rPr lang="ja-JP" alt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章</a:t>
            </a:r>
            <a:endParaRPr 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endParaRPr>
          </a:p>
        </p:txBody>
      </p:sp>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25" name="TextBox 27"/>
          <p:cNvSpPr txBox="1"/>
          <p:nvPr/>
        </p:nvSpPr>
        <p:spPr>
          <a:xfrm>
            <a:off x="503583" y="2443593"/>
            <a:ext cx="8189844" cy="3477875"/>
          </a:xfrm>
          <a:prstGeom prst="rect">
            <a:avLst/>
          </a:prstGeom>
        </p:spPr>
        <p:txBody>
          <a:bodyPr wrap="square" lIns="0" tIns="0" rIns="0" bIns="0" rtlCol="0" anchor="t">
            <a:spAutoFit/>
          </a:bodyPr>
          <a:lstStyle/>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誰かに何かをしてもらったとき、あるいは助言を受けたときに、感謝の気持ちを持つことや素直に受け止める姿勢は、人と信頼関係を築くうえでとても大切です。</a:t>
            </a:r>
            <a:b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b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ありがとう」の一言が相手をうれしくさせ、自分の印象を良くすることにもつながります。また、自分に向けられた助言を前向きに受け止められる人は、成長が早く、まわりからの信頼も得られやすくなりま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1200"/>
              </a:spcBef>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第</a:t>
            </a: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4</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章では、感謝の気持ちは言葉や行動で伝えてこそ相手に届く</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ということ、そして、助言を前向きに受け止めることで、自分の</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成長につなげられるということを学びます。</a:t>
            </a:r>
          </a:p>
        </p:txBody>
      </p:sp>
      <p:pic>
        <p:nvPicPr>
          <p:cNvPr id="49" name="図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8481" y="4867396"/>
            <a:ext cx="1394946" cy="1565176"/>
          </a:xfrm>
          <a:prstGeom prst="rect">
            <a:avLst/>
          </a:prstGeom>
        </p:spPr>
      </p:pic>
      <p:sp>
        <p:nvSpPr>
          <p:cNvPr id="50" name="AutoShape 22"/>
          <p:cNvSpPr/>
          <p:nvPr/>
        </p:nvSpPr>
        <p:spPr>
          <a:xfrm flipV="1">
            <a:off x="172487" y="2075488"/>
            <a:ext cx="8820000" cy="0"/>
          </a:xfrm>
          <a:prstGeom prst="line">
            <a:avLst/>
          </a:prstGeom>
          <a:ln w="38100" cap="flat">
            <a:solidFill>
              <a:srgbClr val="999F9F"/>
            </a:solidFill>
            <a:prstDash val="solid"/>
            <a:headEnd type="none" w="sm" len="sm"/>
            <a:tailEnd type="none" w="sm" len="sm"/>
          </a:ln>
        </p:spPr>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30</a:t>
            </a:fld>
            <a:endParaRPr kumimoji="1" lang="ja-JP" altLang="en-US"/>
          </a:p>
        </p:txBody>
      </p:sp>
      <p:grpSp>
        <p:nvGrpSpPr>
          <p:cNvPr id="46" name="Group 3"/>
          <p:cNvGrpSpPr/>
          <p:nvPr/>
        </p:nvGrpSpPr>
        <p:grpSpPr>
          <a:xfrm>
            <a:off x="172487" y="6615128"/>
            <a:ext cx="8820000" cy="95250"/>
            <a:chOff x="0" y="0"/>
            <a:chExt cx="22021800" cy="190500"/>
          </a:xfrm>
        </p:grpSpPr>
        <p:grpSp>
          <p:nvGrpSpPr>
            <p:cNvPr id="47" name="Group 4"/>
            <p:cNvGrpSpPr/>
            <p:nvPr/>
          </p:nvGrpSpPr>
          <p:grpSpPr>
            <a:xfrm>
              <a:off x="0" y="0"/>
              <a:ext cx="7340600" cy="190500"/>
              <a:chOff x="0" y="0"/>
              <a:chExt cx="1449995" cy="37630"/>
            </a:xfrm>
          </p:grpSpPr>
          <p:sp>
            <p:nvSpPr>
              <p:cNvPr id="56"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48" name="Group 7"/>
            <p:cNvGrpSpPr/>
            <p:nvPr/>
          </p:nvGrpSpPr>
          <p:grpSpPr>
            <a:xfrm>
              <a:off x="7340600" y="0"/>
              <a:ext cx="7340600" cy="190500"/>
              <a:chOff x="0" y="0"/>
              <a:chExt cx="1449995" cy="37630"/>
            </a:xfrm>
          </p:grpSpPr>
          <p:sp>
            <p:nvSpPr>
              <p:cNvPr id="54"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5"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1" name="Group 10"/>
            <p:cNvGrpSpPr/>
            <p:nvPr/>
          </p:nvGrpSpPr>
          <p:grpSpPr>
            <a:xfrm>
              <a:off x="14681200" y="0"/>
              <a:ext cx="7340600" cy="190500"/>
              <a:chOff x="0" y="0"/>
              <a:chExt cx="1449995" cy="37630"/>
            </a:xfrm>
          </p:grpSpPr>
          <p:sp>
            <p:nvSpPr>
              <p:cNvPr id="52"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3"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
        <p:nvSpPr>
          <p:cNvPr id="36" name="TextBox 23"/>
          <p:cNvSpPr txBox="1"/>
          <p:nvPr/>
        </p:nvSpPr>
        <p:spPr>
          <a:xfrm>
            <a:off x="612359" y="1316960"/>
            <a:ext cx="7919279" cy="434286"/>
          </a:xfrm>
          <a:prstGeom prst="rect">
            <a:avLst/>
          </a:prstGeom>
        </p:spPr>
        <p:txBody>
          <a:bodyPr wrap="square" lIns="0" tIns="0" rIns="0" bIns="0" rtlCol="0" anchor="t">
            <a:spAutoFit/>
          </a:bodyPr>
          <a:lstStyle/>
          <a:p>
            <a:pPr algn="ctr">
              <a:lnSpc>
                <a:spcPts val="3920"/>
              </a:lnSpc>
              <a:spcBef>
                <a:spcPct val="0"/>
              </a:spcBef>
            </a:pPr>
            <a:r>
              <a:rPr lang="ja-JP" altLang="en-US" sz="3200" b="1" dirty="0">
                <a:solidFill>
                  <a:srgbClr val="292B2B"/>
                </a:solidFill>
                <a:latin typeface="BIZ UDPゴシック" panose="020B0400000000000000" pitchFamily="50" charset="-128"/>
                <a:ea typeface="BIZ UDPゴシック" panose="020B0400000000000000" pitchFamily="50" charset="-128"/>
                <a:cs typeface="Source Han Sans JP Medium"/>
                <a:sym typeface="Source Han Sans JP Medium"/>
              </a:rPr>
              <a:t>感謝と謙虚な態度</a:t>
            </a:r>
            <a:endParaRPr lang="en-US" sz="3200" b="1" dirty="0">
              <a:solidFill>
                <a:srgbClr val="292B2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Tree>
    <p:extLst>
      <p:ext uri="{BB962C8B-B14F-4D97-AF65-F5344CB8AC3E}">
        <p14:creationId xmlns:p14="http://schemas.microsoft.com/office/powerpoint/2010/main" val="2684041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9" name="TextBox 23"/>
          <p:cNvSpPr txBox="1"/>
          <p:nvPr/>
        </p:nvSpPr>
        <p:spPr>
          <a:xfrm>
            <a:off x="1212249" y="2679948"/>
            <a:ext cx="7043856" cy="4194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感謝の気持ちを言葉や行動で伝えられていますか？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0" name="TextBox 23"/>
          <p:cNvSpPr txBox="1"/>
          <p:nvPr/>
        </p:nvSpPr>
        <p:spPr>
          <a:xfrm>
            <a:off x="280499" y="2730166"/>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4-1</a:t>
            </a:r>
          </a:p>
        </p:txBody>
      </p:sp>
      <p:sp>
        <p:nvSpPr>
          <p:cNvPr id="51" name="TextBox 23"/>
          <p:cNvSpPr txBox="1"/>
          <p:nvPr/>
        </p:nvSpPr>
        <p:spPr>
          <a:xfrm>
            <a:off x="1212249" y="3772213"/>
            <a:ext cx="7342858" cy="4194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指導や助言を素直に受け止められていますか？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2" name="TextBox 23"/>
          <p:cNvSpPr txBox="1"/>
          <p:nvPr/>
        </p:nvSpPr>
        <p:spPr>
          <a:xfrm>
            <a:off x="280499" y="3822431"/>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4-2</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7047" y="4399216"/>
            <a:ext cx="1824591" cy="1938462"/>
          </a:xfrm>
          <a:prstGeom prst="rect">
            <a:avLst/>
          </a:prstGeom>
        </p:spPr>
      </p:pic>
      <p:sp>
        <p:nvSpPr>
          <p:cNvPr id="48" name="AutoShape 22"/>
          <p:cNvSpPr/>
          <p:nvPr/>
        </p:nvSpPr>
        <p:spPr>
          <a:xfrm flipV="1">
            <a:off x="172487" y="2075488"/>
            <a:ext cx="8820000" cy="0"/>
          </a:xfrm>
          <a:prstGeom prst="line">
            <a:avLst/>
          </a:prstGeom>
          <a:ln w="38100" cap="flat">
            <a:solidFill>
              <a:srgbClr val="999F9F"/>
            </a:solidFill>
            <a:prstDash val="solid"/>
            <a:headEnd type="none" w="sm" len="sm"/>
            <a:tailEnd type="none" w="sm" len="sm"/>
          </a:ln>
        </p:spPr>
      </p:sp>
      <p:sp>
        <p:nvSpPr>
          <p:cNvPr id="3" name="スライド番号プレースホルダー 2"/>
          <p:cNvSpPr>
            <a:spLocks noGrp="1"/>
          </p:cNvSpPr>
          <p:nvPr>
            <p:ph type="sldNum" sz="quarter" idx="12"/>
          </p:nvPr>
        </p:nvSpPr>
        <p:spPr/>
        <p:txBody>
          <a:bodyPr/>
          <a:lstStyle/>
          <a:p>
            <a:fld id="{D455B298-B733-4663-B995-911C2D7CD4EB}" type="slidenum">
              <a:rPr kumimoji="1" lang="ja-JP" altLang="en-US" smtClean="0"/>
              <a:t>31</a:t>
            </a:fld>
            <a:endParaRPr kumimoji="1" lang="ja-JP" altLang="en-US" dirty="0"/>
          </a:p>
        </p:txBody>
      </p:sp>
      <p:grpSp>
        <p:nvGrpSpPr>
          <p:cNvPr id="46" name="Group 3"/>
          <p:cNvGrpSpPr/>
          <p:nvPr/>
        </p:nvGrpSpPr>
        <p:grpSpPr>
          <a:xfrm>
            <a:off x="172487" y="6615128"/>
            <a:ext cx="8820000" cy="95250"/>
            <a:chOff x="0" y="0"/>
            <a:chExt cx="22021800" cy="190500"/>
          </a:xfrm>
        </p:grpSpPr>
        <p:grpSp>
          <p:nvGrpSpPr>
            <p:cNvPr id="47" name="Group 4"/>
            <p:cNvGrpSpPr/>
            <p:nvPr/>
          </p:nvGrpSpPr>
          <p:grpSpPr>
            <a:xfrm>
              <a:off x="0" y="0"/>
              <a:ext cx="7340600" cy="190500"/>
              <a:chOff x="0" y="0"/>
              <a:chExt cx="1449995" cy="37630"/>
            </a:xfrm>
          </p:grpSpPr>
          <p:sp>
            <p:nvSpPr>
              <p:cNvPr id="59"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0"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3" name="Group 7"/>
            <p:cNvGrpSpPr/>
            <p:nvPr/>
          </p:nvGrpSpPr>
          <p:grpSpPr>
            <a:xfrm>
              <a:off x="7340600" y="0"/>
              <a:ext cx="7340600" cy="190500"/>
              <a:chOff x="0" y="0"/>
              <a:chExt cx="1449995" cy="37630"/>
            </a:xfrm>
          </p:grpSpPr>
          <p:sp>
            <p:nvSpPr>
              <p:cNvPr id="57"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8"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10"/>
            <p:cNvGrpSpPr/>
            <p:nvPr/>
          </p:nvGrpSpPr>
          <p:grpSpPr>
            <a:xfrm>
              <a:off x="14681200" y="0"/>
              <a:ext cx="7340600" cy="190500"/>
              <a:chOff x="0" y="0"/>
              <a:chExt cx="1449995" cy="37630"/>
            </a:xfrm>
          </p:grpSpPr>
          <p:sp>
            <p:nvSpPr>
              <p:cNvPr id="55"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6"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
        <p:nvSpPr>
          <p:cNvPr id="36" name="TextBox 24"/>
          <p:cNvSpPr txBox="1"/>
          <p:nvPr/>
        </p:nvSpPr>
        <p:spPr>
          <a:xfrm>
            <a:off x="344763" y="410578"/>
            <a:ext cx="2240692" cy="802656"/>
          </a:xfrm>
          <a:prstGeom prst="rect">
            <a:avLst/>
          </a:prstGeom>
        </p:spPr>
        <p:txBody>
          <a:bodyPr wrap="square" lIns="0" tIns="0" rIns="0" bIns="0" rtlCol="0" anchor="ctr">
            <a:spAutoFit/>
          </a:bodyPr>
          <a:lstStyle/>
          <a:p>
            <a:pPr>
              <a:lnSpc>
                <a:spcPts val="7466"/>
              </a:lnSpc>
              <a:spcBef>
                <a:spcPct val="0"/>
              </a:spcBef>
            </a:pPr>
            <a:r>
              <a:rPr lang="ja-JP" alt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第</a:t>
            </a:r>
            <a:r>
              <a:rPr lang="en-US" altLang="ja-JP"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4</a:t>
            </a:r>
            <a:r>
              <a:rPr lang="ja-JP" alt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章</a:t>
            </a:r>
            <a:endParaRPr 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endParaRPr>
          </a:p>
        </p:txBody>
      </p:sp>
      <p:sp>
        <p:nvSpPr>
          <p:cNvPr id="37" name="TextBox 23"/>
          <p:cNvSpPr txBox="1"/>
          <p:nvPr/>
        </p:nvSpPr>
        <p:spPr>
          <a:xfrm>
            <a:off x="612359" y="1316960"/>
            <a:ext cx="7919279" cy="434286"/>
          </a:xfrm>
          <a:prstGeom prst="rect">
            <a:avLst/>
          </a:prstGeom>
        </p:spPr>
        <p:txBody>
          <a:bodyPr wrap="square" lIns="0" tIns="0" rIns="0" bIns="0" rtlCol="0" anchor="t">
            <a:spAutoFit/>
          </a:bodyPr>
          <a:lstStyle/>
          <a:p>
            <a:pPr algn="ctr">
              <a:lnSpc>
                <a:spcPts val="3920"/>
              </a:lnSpc>
              <a:spcBef>
                <a:spcPct val="0"/>
              </a:spcBef>
            </a:pPr>
            <a:r>
              <a:rPr lang="ja-JP" altLang="en-US" sz="3200" b="1" dirty="0">
                <a:solidFill>
                  <a:srgbClr val="292B2B"/>
                </a:solidFill>
                <a:latin typeface="BIZ UDPゴシック" panose="020B0400000000000000" pitchFamily="50" charset="-128"/>
                <a:ea typeface="BIZ UDPゴシック" panose="020B0400000000000000" pitchFamily="50" charset="-128"/>
                <a:cs typeface="Source Han Sans JP Medium"/>
                <a:sym typeface="Source Han Sans JP Medium"/>
              </a:rPr>
              <a:t>感謝と謙虚な態度</a:t>
            </a:r>
            <a:endParaRPr lang="en-US" sz="3200" b="1" dirty="0">
              <a:solidFill>
                <a:srgbClr val="292B2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Tree>
    <p:extLst>
      <p:ext uri="{BB962C8B-B14F-4D97-AF65-F5344CB8AC3E}">
        <p14:creationId xmlns:p14="http://schemas.microsoft.com/office/powerpoint/2010/main" val="3420893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7" name="TextBox 23"/>
          <p:cNvSpPr txBox="1"/>
          <p:nvPr/>
        </p:nvSpPr>
        <p:spPr>
          <a:xfrm>
            <a:off x="1172492" y="381415"/>
            <a:ext cx="7711981" cy="4194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感謝の気持ちを言葉や行動で伝えられていますか？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1" name="TextBox 27"/>
          <p:cNvSpPr txBox="1"/>
          <p:nvPr/>
        </p:nvSpPr>
        <p:spPr>
          <a:xfrm>
            <a:off x="490331" y="1834000"/>
            <a:ext cx="8189844" cy="4431983"/>
          </a:xfrm>
          <a:prstGeom prst="rect">
            <a:avLst/>
          </a:prstGeom>
        </p:spPr>
        <p:txBody>
          <a:bodyPr wrap="square" lIns="0" tIns="0" rIns="0" bIns="0" rtlCol="0" anchor="t">
            <a:spAutoFit/>
          </a:bodyPr>
          <a:lstStyle/>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たとえ心の中で「ありがたいな」と思っていても、</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相手には伝わっていないことが多いのです。</a:t>
            </a:r>
          </a:p>
          <a:p>
            <a:pPr>
              <a:lnSpc>
                <a:spcPct val="150000"/>
              </a:lnSpc>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「ありがとうございます」</a:t>
            </a:r>
          </a:p>
          <a:p>
            <a:pPr>
              <a:lnSpc>
                <a:spcPct val="150000"/>
              </a:lnSpc>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「助かりました」</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こうした言葉を、自分から伝えられていますか？</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「言わなくても伝わる」は、思い込みかもしれません。</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まずは一言、伝える勇気を持ってみましょう。</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インターンシップ最終日では「大変お世話になりました。ありがとうございました。」と伝えると好印象です。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p:txBody>
      </p:sp>
      <p:sp>
        <p:nvSpPr>
          <p:cNvPr id="52" name="TextBox 23"/>
          <p:cNvSpPr txBox="1"/>
          <p:nvPr/>
        </p:nvSpPr>
        <p:spPr>
          <a:xfrm>
            <a:off x="280499" y="43163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4-1</a:t>
            </a:r>
          </a:p>
        </p:txBody>
      </p:sp>
      <p:sp>
        <p:nvSpPr>
          <p:cNvPr id="48"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898807"/>
            <a:ext cx="8603974" cy="412036"/>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感謝は“伝えてこそ”伝わる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32</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pic>
        <p:nvPicPr>
          <p:cNvPr id="38" name="図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3384" y="2608975"/>
            <a:ext cx="2101989" cy="1346356"/>
          </a:xfrm>
          <a:prstGeom prst="rect">
            <a:avLst/>
          </a:prstGeom>
        </p:spPr>
      </p:pic>
    </p:spTree>
    <p:extLst>
      <p:ext uri="{BB962C8B-B14F-4D97-AF65-F5344CB8AC3E}">
        <p14:creationId xmlns:p14="http://schemas.microsoft.com/office/powerpoint/2010/main" val="3364037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7" name="TextBox 23"/>
          <p:cNvSpPr txBox="1"/>
          <p:nvPr/>
        </p:nvSpPr>
        <p:spPr>
          <a:xfrm>
            <a:off x="1172492" y="381415"/>
            <a:ext cx="7711981" cy="4194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感謝の気持ちを言葉や行動で伝えられていますか？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1" name="TextBox 27"/>
          <p:cNvSpPr txBox="1"/>
          <p:nvPr/>
        </p:nvSpPr>
        <p:spPr>
          <a:xfrm>
            <a:off x="487564" y="1726960"/>
            <a:ext cx="8189844" cy="4601260"/>
          </a:xfrm>
          <a:prstGeom prst="rect">
            <a:avLst/>
          </a:prstGeom>
        </p:spPr>
        <p:txBody>
          <a:bodyPr wrap="square" lIns="0" tIns="0" rIns="0" bIns="0" rtlCol="0" anchor="t">
            <a:spAutoFit/>
          </a:bodyPr>
          <a:lstStyle/>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感謝の気持ちは、「ありがとう」と言うだけではありません。</a:t>
            </a:r>
            <a:b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b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笑顔や行動でも伝えることができます。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1200"/>
              </a:spcBef>
            </a:pP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笑顔で「ありがとう」を言う</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 笑顔があるだけで、感謝の気持ちがしっかりと伝わる</a:t>
            </a:r>
          </a:p>
          <a:p>
            <a:pPr>
              <a:lnSpc>
                <a:spcPct val="150000"/>
              </a:lnSpc>
            </a:pP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何かをしてもらったら、次はこちらが手伝ってみる</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 感謝を“行動”で返す</a:t>
            </a:r>
          </a:p>
          <a:p>
            <a:pPr>
              <a:lnSpc>
                <a:spcPct val="150000"/>
              </a:lnSpc>
            </a:pP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頼まれごとを丁寧にやる／きちんと仕上げる</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 「あなたのために大事にやりました」という気持ちが伝わる</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1200"/>
              </a:spcBef>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相手から「ありがとう」をもらったとき、自分もうれしい気持ちになるはず。</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その気持ちを次は自分から届けてみることが、信頼関係をつくる第一歩です。</a:t>
            </a:r>
          </a:p>
        </p:txBody>
      </p:sp>
      <p:sp>
        <p:nvSpPr>
          <p:cNvPr id="52" name="TextBox 23"/>
          <p:cNvSpPr txBox="1"/>
          <p:nvPr/>
        </p:nvSpPr>
        <p:spPr>
          <a:xfrm>
            <a:off x="280499" y="43163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4-1</a:t>
            </a:r>
          </a:p>
        </p:txBody>
      </p:sp>
      <p:sp>
        <p:nvSpPr>
          <p:cNvPr id="48"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898807"/>
            <a:ext cx="8603974" cy="412036"/>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感謝は「ありがとう」という言葉以外にも伝えられる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33</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5206" y="2283531"/>
            <a:ext cx="1580144" cy="1708760"/>
          </a:xfrm>
          <a:prstGeom prst="rect">
            <a:avLst/>
          </a:prstGeom>
        </p:spPr>
      </p:pic>
    </p:spTree>
    <p:extLst>
      <p:ext uri="{BB962C8B-B14F-4D97-AF65-F5344CB8AC3E}">
        <p14:creationId xmlns:p14="http://schemas.microsoft.com/office/powerpoint/2010/main" val="4069405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7" name="TextBox 23"/>
          <p:cNvSpPr txBox="1"/>
          <p:nvPr/>
        </p:nvSpPr>
        <p:spPr>
          <a:xfrm>
            <a:off x="1172492" y="381415"/>
            <a:ext cx="7711981" cy="4194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感謝の気持ちを言葉や行動で伝えられていますか？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1" name="TextBox 27"/>
          <p:cNvSpPr txBox="1"/>
          <p:nvPr/>
        </p:nvSpPr>
        <p:spPr>
          <a:xfrm>
            <a:off x="487564" y="1620944"/>
            <a:ext cx="8189844" cy="2631490"/>
          </a:xfrm>
          <a:prstGeom prst="rect">
            <a:avLst/>
          </a:prstGeom>
        </p:spPr>
        <p:txBody>
          <a:bodyPr wrap="square" lIns="0" tIns="0" rIns="0" bIns="0" rtlCol="0" anchor="t">
            <a:spAutoFit/>
          </a:bodyPr>
          <a:lstStyle/>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「ありがとう」を伝えることで、</a:t>
            </a:r>
          </a:p>
          <a:p>
            <a:pPr>
              <a:lnSpc>
                <a:spcPct val="150000"/>
              </a:lnSpc>
            </a:pP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a:t>
            </a: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相手がうれしくなる</a:t>
            </a:r>
          </a:p>
          <a:p>
            <a:pPr>
              <a:lnSpc>
                <a:spcPct val="150000"/>
              </a:lnSpc>
            </a:pP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a:t>
            </a: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自分も少し気分が明るくなる</a:t>
            </a:r>
          </a:p>
          <a:p>
            <a:pPr>
              <a:lnSpc>
                <a:spcPct val="150000"/>
              </a:lnSpc>
            </a:pP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a:t>
            </a: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まわりとの関係がやわらかくなる</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感謝は、人間関係の“潤滑油”です。</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職場でも学校でも、「感じて→伝える」ことで、いい空気が生まれます。</a:t>
            </a:r>
          </a:p>
        </p:txBody>
      </p:sp>
      <p:sp>
        <p:nvSpPr>
          <p:cNvPr id="52" name="TextBox 23"/>
          <p:cNvSpPr txBox="1"/>
          <p:nvPr/>
        </p:nvSpPr>
        <p:spPr>
          <a:xfrm>
            <a:off x="280499" y="43163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4-1</a:t>
            </a:r>
          </a:p>
        </p:txBody>
      </p:sp>
      <p:sp>
        <p:nvSpPr>
          <p:cNvPr id="48"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898807"/>
            <a:ext cx="8603974" cy="412036"/>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感謝が伝わると、自分もまわりも心地よくなる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34</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
        <p:nvSpPr>
          <p:cNvPr id="36" name="TextBox 27"/>
          <p:cNvSpPr txBox="1"/>
          <p:nvPr/>
        </p:nvSpPr>
        <p:spPr>
          <a:xfrm>
            <a:off x="487564" y="4634095"/>
            <a:ext cx="8189844" cy="1661993"/>
          </a:xfrm>
          <a:prstGeom prst="rect">
            <a:avLst/>
          </a:prstGeom>
        </p:spPr>
        <p:txBody>
          <a:bodyPr wrap="square" lIns="0" tIns="0" rIns="0" bIns="0" rtlCol="0" anchor="t">
            <a:spAutoFit/>
          </a:bodyPr>
          <a:lstStyle/>
          <a:p>
            <a:pPr>
              <a:lnSpc>
                <a:spcPct val="150000"/>
              </a:lnSpc>
            </a:pPr>
            <a:r>
              <a:rPr lang="ja-JP" altLang="en-US" b="1"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ワンポイントアドバイス</a:t>
            </a:r>
            <a:endParaRPr lang="en-US" altLang="ja-JP" b="1"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「ありがとう」「助かりました」をためらわずに口にしよう！</a:t>
            </a:r>
          </a:p>
          <a:p>
            <a:pPr>
              <a:lnSpc>
                <a:spcPct val="150000"/>
              </a:lnSpc>
            </a:pP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ちょっと照れくさくても、笑顔を添えて伝えてみよう！</a:t>
            </a:r>
          </a:p>
          <a:p>
            <a:pPr>
              <a:lnSpc>
                <a:spcPct val="150000"/>
              </a:lnSpc>
            </a:pP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感謝を伝える人は、信頼されやすく、チームでも大切にされます。</a:t>
            </a:r>
          </a:p>
        </p:txBody>
      </p:sp>
      <p:pic>
        <p:nvPicPr>
          <p:cNvPr id="37" name="図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699" y="4599455"/>
            <a:ext cx="288472" cy="432000"/>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0680" y="2087079"/>
            <a:ext cx="1131905" cy="1316065"/>
          </a:xfrm>
          <a:prstGeom prst="rect">
            <a:avLst/>
          </a:prstGeom>
        </p:spPr>
      </p:pic>
    </p:spTree>
    <p:extLst>
      <p:ext uri="{BB962C8B-B14F-4D97-AF65-F5344CB8AC3E}">
        <p14:creationId xmlns:p14="http://schemas.microsoft.com/office/powerpoint/2010/main" val="717180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7" name="TextBox 23"/>
          <p:cNvSpPr txBox="1"/>
          <p:nvPr/>
        </p:nvSpPr>
        <p:spPr>
          <a:xfrm>
            <a:off x="1172492" y="381415"/>
            <a:ext cx="7711981" cy="4194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指導や助言を素直に受け止められていますか？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1" name="TextBox 27"/>
          <p:cNvSpPr txBox="1"/>
          <p:nvPr/>
        </p:nvSpPr>
        <p:spPr>
          <a:xfrm>
            <a:off x="487564" y="2084103"/>
            <a:ext cx="8189844" cy="3616375"/>
          </a:xfrm>
          <a:prstGeom prst="rect">
            <a:avLst/>
          </a:prstGeom>
        </p:spPr>
        <p:txBody>
          <a:bodyPr wrap="square" lIns="0" tIns="0" rIns="0" bIns="0" rtlCol="0" anchor="t">
            <a:spAutoFit/>
          </a:bodyPr>
          <a:lstStyle/>
          <a:p>
            <a:pPr>
              <a:lnSpc>
                <a:spcPct val="150000"/>
              </a:lnSpc>
              <a:spcBef>
                <a:spcPts val="600"/>
              </a:spcBef>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誰かから注意されたりアドバイスを受けたとき、</a:t>
            </a:r>
          </a:p>
          <a:p>
            <a:pPr>
              <a:lnSpc>
                <a:spcPct val="150000"/>
              </a:lnSpc>
              <a:spcBef>
                <a:spcPts val="600"/>
              </a:spcBef>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ついムッとしたり、気まずく感じたりすることはありませんか？</a:t>
            </a:r>
          </a:p>
          <a:p>
            <a:pPr>
              <a:lnSpc>
                <a:spcPct val="150000"/>
              </a:lnSpc>
              <a:spcBef>
                <a:spcPts val="600"/>
              </a:spcBef>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でも実は、それは</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「あなたに期待しているから」こその言葉</a:t>
            </a:r>
            <a:endParaRPr lang="en-US" altLang="ja-JP"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600"/>
              </a:spcBef>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かもしれません。</a:t>
            </a:r>
          </a:p>
          <a:p>
            <a:pPr>
              <a:lnSpc>
                <a:spcPct val="150000"/>
              </a:lnSpc>
              <a:spcBef>
                <a:spcPts val="1200"/>
              </a:spcBef>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まずは、「そういう考え方もあるんだ」と、</a:t>
            </a:r>
            <a:endPar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受け止めてみることから始めてみましょう。</a:t>
            </a:r>
          </a:p>
        </p:txBody>
      </p:sp>
      <p:sp>
        <p:nvSpPr>
          <p:cNvPr id="52" name="TextBox 23"/>
          <p:cNvSpPr txBox="1"/>
          <p:nvPr/>
        </p:nvSpPr>
        <p:spPr>
          <a:xfrm>
            <a:off x="280499" y="43163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4-2</a:t>
            </a:r>
          </a:p>
        </p:txBody>
      </p:sp>
      <p:sp>
        <p:nvSpPr>
          <p:cNvPr id="48"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898807"/>
            <a:ext cx="8603974" cy="412036"/>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指導やアドバイスの受け止め方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35</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941" y="3406133"/>
            <a:ext cx="1916467" cy="1823699"/>
          </a:xfrm>
          <a:prstGeom prst="rect">
            <a:avLst/>
          </a:prstGeom>
        </p:spPr>
      </p:pic>
    </p:spTree>
    <p:extLst>
      <p:ext uri="{BB962C8B-B14F-4D97-AF65-F5344CB8AC3E}">
        <p14:creationId xmlns:p14="http://schemas.microsoft.com/office/powerpoint/2010/main" val="3922167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7" name="TextBox 23"/>
          <p:cNvSpPr txBox="1"/>
          <p:nvPr/>
        </p:nvSpPr>
        <p:spPr>
          <a:xfrm>
            <a:off x="1172492" y="381415"/>
            <a:ext cx="7711981" cy="4194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指導や助言を素直に受け止められていますか？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1" name="TextBox 27"/>
          <p:cNvSpPr txBox="1"/>
          <p:nvPr/>
        </p:nvSpPr>
        <p:spPr>
          <a:xfrm>
            <a:off x="490331" y="1834000"/>
            <a:ext cx="8189844" cy="4385816"/>
          </a:xfrm>
          <a:prstGeom prst="rect">
            <a:avLst/>
          </a:prstGeom>
        </p:spPr>
        <p:txBody>
          <a:bodyPr wrap="square" lIns="0" tIns="0" rIns="0" bIns="0" rtlCol="0" anchor="t">
            <a:spAutoFit/>
          </a:bodyPr>
          <a:lstStyle/>
          <a:p>
            <a:pPr>
              <a:lnSpc>
                <a:spcPct val="150000"/>
              </a:lnSpc>
              <a:spcBef>
                <a:spcPts val="600"/>
              </a:spcBef>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誰かから注意されたりアドバイスを受けたとき、</a:t>
            </a:r>
          </a:p>
          <a:p>
            <a:pPr>
              <a:lnSpc>
                <a:spcPct val="150000"/>
              </a:lnSpc>
            </a:pP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a:t>
            </a: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「なんで自分ばっかり</a:t>
            </a:r>
            <a:r>
              <a:rPr lang="en-US" altLang="ja-JP"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」と思って終わる</a:t>
            </a:r>
          </a:p>
          <a:p>
            <a:pPr>
              <a:lnSpc>
                <a:spcPct val="150000"/>
              </a:lnSpc>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 気持ちが沈んでしまい、前に進めない</a:t>
            </a:r>
          </a:p>
          <a:p>
            <a:pPr>
              <a:lnSpc>
                <a:spcPct val="150000"/>
              </a:lnSpc>
            </a:pP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a:t>
            </a: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「なるほど、そう見えたのか」と考えてみる</a:t>
            </a:r>
          </a:p>
          <a:p>
            <a:pPr>
              <a:lnSpc>
                <a:spcPct val="150000"/>
              </a:lnSpc>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 少しずつ行動を変えるヒントになる</a:t>
            </a:r>
          </a:p>
          <a:p>
            <a:pPr>
              <a:lnSpc>
                <a:spcPct val="150000"/>
              </a:lnSpc>
            </a:pP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アドバイスをどう受け止めるかで、その後の行動が変わります。</a:t>
            </a:r>
          </a:p>
        </p:txBody>
      </p:sp>
      <p:sp>
        <p:nvSpPr>
          <p:cNvPr id="52" name="TextBox 23"/>
          <p:cNvSpPr txBox="1"/>
          <p:nvPr/>
        </p:nvSpPr>
        <p:spPr>
          <a:xfrm>
            <a:off x="280499" y="43163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4-2</a:t>
            </a:r>
          </a:p>
        </p:txBody>
      </p:sp>
      <p:sp>
        <p:nvSpPr>
          <p:cNvPr id="48"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898807"/>
            <a:ext cx="8603974" cy="412036"/>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受け止め方の違いが行動の差になる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36</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896" y="2427420"/>
            <a:ext cx="1087700" cy="1188000"/>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7114" y="4160547"/>
            <a:ext cx="1156761" cy="1296000"/>
          </a:xfrm>
          <a:prstGeom prst="rect">
            <a:avLst/>
          </a:prstGeom>
        </p:spPr>
      </p:pic>
    </p:spTree>
    <p:extLst>
      <p:ext uri="{BB962C8B-B14F-4D97-AF65-F5344CB8AC3E}">
        <p14:creationId xmlns:p14="http://schemas.microsoft.com/office/powerpoint/2010/main" val="1045268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7" name="TextBox 23"/>
          <p:cNvSpPr txBox="1"/>
          <p:nvPr/>
        </p:nvSpPr>
        <p:spPr>
          <a:xfrm>
            <a:off x="1172492" y="381415"/>
            <a:ext cx="7711981" cy="4194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指導や助言を素直に受け止められていますか？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1" name="TextBox 27"/>
          <p:cNvSpPr txBox="1"/>
          <p:nvPr/>
        </p:nvSpPr>
        <p:spPr>
          <a:xfrm>
            <a:off x="490331" y="1834000"/>
            <a:ext cx="8189844" cy="4001095"/>
          </a:xfrm>
          <a:prstGeom prst="rect">
            <a:avLst/>
          </a:prstGeom>
        </p:spPr>
        <p:txBody>
          <a:bodyPr wrap="square" lIns="0" tIns="0" rIns="0" bIns="0" rtlCol="0" anchor="t">
            <a:spAutoFit/>
          </a:bodyPr>
          <a:lstStyle/>
          <a:p>
            <a:pPr>
              <a:lnSpc>
                <a:spcPct val="150000"/>
              </a:lnSpc>
              <a:spcBef>
                <a:spcPts val="600"/>
              </a:spcBef>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アドバイスを受けたあと</a:t>
            </a: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p>
          <a:p>
            <a:pPr>
              <a:lnSpc>
                <a:spcPct val="150000"/>
              </a:lnSpc>
            </a:pPr>
            <a:r>
              <a:rPr lang="en-US" altLang="ja-JP"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少しでも行動にうつしてみる</a:t>
            </a:r>
          </a:p>
          <a:p>
            <a:pPr>
              <a:lnSpc>
                <a:spcPct val="150000"/>
              </a:lnSpc>
            </a:pPr>
            <a:r>
              <a:rPr lang="en-US" altLang="ja-JP"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うまくいったら、「あのとき言ってくれてよかった」と</a:t>
            </a:r>
            <a:endParaRPr lang="en-US" altLang="ja-JP"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ふり返る</a:t>
            </a:r>
          </a:p>
          <a:p>
            <a:pPr>
              <a:lnSpc>
                <a:spcPct val="150000"/>
              </a:lnSpc>
            </a:pPr>
            <a:r>
              <a:rPr lang="en-US" altLang="ja-JP"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成長につながる“きっかけ”になったと感謝する</a:t>
            </a:r>
          </a:p>
          <a:p>
            <a:pPr>
              <a:lnSpc>
                <a:spcPct val="150000"/>
              </a:lnSpc>
              <a:spcBef>
                <a:spcPts val="1200"/>
              </a:spcBef>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すぐには難しくても、</a:t>
            </a: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「やってみようかな」と思えたら、</a:t>
            </a:r>
            <a:endParaRPr lang="en-US" altLang="ja-JP"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1200"/>
              </a:spcBef>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それが第一歩です。</a:t>
            </a:r>
          </a:p>
        </p:txBody>
      </p:sp>
      <p:sp>
        <p:nvSpPr>
          <p:cNvPr id="52" name="TextBox 23"/>
          <p:cNvSpPr txBox="1"/>
          <p:nvPr/>
        </p:nvSpPr>
        <p:spPr>
          <a:xfrm>
            <a:off x="280499" y="43163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4-2</a:t>
            </a:r>
          </a:p>
        </p:txBody>
      </p:sp>
      <p:sp>
        <p:nvSpPr>
          <p:cNvPr id="48"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898807"/>
            <a:ext cx="8603974" cy="412036"/>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受け止めて終わりじゃない、その後が大事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37</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pic>
        <p:nvPicPr>
          <p:cNvPr id="36" name="図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9480" y="5044307"/>
            <a:ext cx="1988489" cy="1341172"/>
          </a:xfrm>
          <a:prstGeom prst="rect">
            <a:avLst/>
          </a:prstGeom>
        </p:spPr>
      </p:pic>
    </p:spTree>
    <p:extLst>
      <p:ext uri="{BB962C8B-B14F-4D97-AF65-F5344CB8AC3E}">
        <p14:creationId xmlns:p14="http://schemas.microsoft.com/office/powerpoint/2010/main" val="5529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7" name="TextBox 23"/>
          <p:cNvSpPr txBox="1"/>
          <p:nvPr/>
        </p:nvSpPr>
        <p:spPr>
          <a:xfrm>
            <a:off x="1172492" y="381415"/>
            <a:ext cx="7711981" cy="4194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指導や助言を素直に受け止められていますか？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1" name="TextBox 27"/>
          <p:cNvSpPr txBox="1"/>
          <p:nvPr/>
        </p:nvSpPr>
        <p:spPr>
          <a:xfrm>
            <a:off x="490331" y="1741236"/>
            <a:ext cx="8189844" cy="4431983"/>
          </a:xfrm>
          <a:prstGeom prst="rect">
            <a:avLst/>
          </a:prstGeom>
        </p:spPr>
        <p:txBody>
          <a:bodyPr wrap="square" lIns="0" tIns="0" rIns="0" bIns="0" rtlCol="0" anchor="t">
            <a:spAutoFit/>
          </a:bodyPr>
          <a:lstStyle/>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次のような一言を、あなたならどう受け止めますか？</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「うるさいな」と思う？「ありがたい」と思う？</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「そこ、もっと丁寧にやって」</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 雑に見えたところがあったのかもしれない。</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 丁寧さを意識すれば、次からは任せてもらえるかもしれない。</a:t>
            </a:r>
          </a:p>
          <a:p>
            <a:pPr>
              <a:lnSpc>
                <a:spcPct val="150000"/>
              </a:lnSpc>
            </a:pP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「それ、やる前に聞いてくれたらよかったのに」</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 確認してから動くことの大切さを教えてくれている。</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 次は「これで合っていますか？」と最初に聞いてみる。</a:t>
            </a:r>
          </a:p>
        </p:txBody>
      </p:sp>
      <p:sp>
        <p:nvSpPr>
          <p:cNvPr id="52" name="TextBox 23"/>
          <p:cNvSpPr txBox="1"/>
          <p:nvPr/>
        </p:nvSpPr>
        <p:spPr>
          <a:xfrm>
            <a:off x="280499" y="43163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4-2</a:t>
            </a:r>
          </a:p>
        </p:txBody>
      </p:sp>
      <p:sp>
        <p:nvSpPr>
          <p:cNvPr id="48"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898807"/>
            <a:ext cx="8603974" cy="412036"/>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アドバイスの受け止め方を考えてみよう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38</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8378" y="2130898"/>
            <a:ext cx="1551797" cy="1655250"/>
          </a:xfrm>
          <a:prstGeom prst="rect">
            <a:avLst/>
          </a:prstGeom>
        </p:spPr>
      </p:pic>
    </p:spTree>
    <p:extLst>
      <p:ext uri="{BB962C8B-B14F-4D97-AF65-F5344CB8AC3E}">
        <p14:creationId xmlns:p14="http://schemas.microsoft.com/office/powerpoint/2010/main" val="846254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612359" y="1316960"/>
            <a:ext cx="7919279" cy="500137"/>
          </a:xfrm>
          <a:prstGeom prst="rect">
            <a:avLst/>
          </a:prstGeom>
        </p:spPr>
        <p:txBody>
          <a:bodyPr wrap="square" lIns="0" tIns="0" rIns="0" bIns="0" rtlCol="0" anchor="t">
            <a:spAutoFit/>
          </a:bodyPr>
          <a:lstStyle/>
          <a:p>
            <a:pPr algn="ctr">
              <a:lnSpc>
                <a:spcPts val="3920"/>
              </a:lnSpc>
              <a:spcBef>
                <a:spcPct val="0"/>
              </a:spcBef>
            </a:pPr>
            <a:r>
              <a:rPr lang="ja-JP" altLang="en-US" sz="3200" b="1" dirty="0">
                <a:solidFill>
                  <a:srgbClr val="292B2B"/>
                </a:solidFill>
                <a:latin typeface="BIZ UDPゴシック" panose="020B0400000000000000" pitchFamily="50" charset="-128"/>
                <a:ea typeface="BIZ UDPゴシック" panose="020B0400000000000000" pitchFamily="50" charset="-128"/>
                <a:cs typeface="Source Han Sans JP Medium"/>
                <a:sym typeface="Source Han Sans JP Medium"/>
              </a:rPr>
              <a:t>基本行動・マナー</a:t>
            </a:r>
            <a:endParaRPr lang="en-US" sz="3200" b="1" dirty="0">
              <a:solidFill>
                <a:srgbClr val="292B2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4" name="TextBox 24"/>
          <p:cNvSpPr txBox="1"/>
          <p:nvPr/>
        </p:nvSpPr>
        <p:spPr>
          <a:xfrm>
            <a:off x="344763" y="410578"/>
            <a:ext cx="2240692" cy="802656"/>
          </a:xfrm>
          <a:prstGeom prst="rect">
            <a:avLst/>
          </a:prstGeom>
        </p:spPr>
        <p:txBody>
          <a:bodyPr wrap="square" lIns="0" tIns="0" rIns="0" bIns="0" rtlCol="0" anchor="ctr">
            <a:spAutoFit/>
          </a:bodyPr>
          <a:lstStyle/>
          <a:p>
            <a:pPr>
              <a:lnSpc>
                <a:spcPts val="7466"/>
              </a:lnSpc>
              <a:spcBef>
                <a:spcPct val="0"/>
              </a:spcBef>
            </a:pPr>
            <a:r>
              <a:rPr lang="ja-JP" alt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第</a:t>
            </a:r>
            <a:r>
              <a:rPr 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1</a:t>
            </a:r>
            <a:r>
              <a:rPr lang="ja-JP" alt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章</a:t>
            </a:r>
            <a:endParaRPr 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endParaRPr>
          </a:p>
        </p:txBody>
      </p:sp>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6" name="AutoShape 22"/>
          <p:cNvSpPr/>
          <p:nvPr/>
        </p:nvSpPr>
        <p:spPr>
          <a:xfrm flipV="1">
            <a:off x="172487" y="2075488"/>
            <a:ext cx="8820000" cy="0"/>
          </a:xfrm>
          <a:prstGeom prst="line">
            <a:avLst/>
          </a:prstGeom>
          <a:ln w="38100" cap="flat">
            <a:solidFill>
              <a:srgbClr val="999F9F"/>
            </a:solidFill>
            <a:prstDash val="solid"/>
            <a:headEnd type="none" w="sm" len="sm"/>
            <a:tailEnd type="none" w="sm" len="sm"/>
          </a:ln>
        </p:spPr>
      </p:sp>
      <p:sp>
        <p:nvSpPr>
          <p:cNvPr id="47" name="TextBox 23"/>
          <p:cNvSpPr txBox="1"/>
          <p:nvPr/>
        </p:nvSpPr>
        <p:spPr>
          <a:xfrm>
            <a:off x="1172492" y="2586587"/>
            <a:ext cx="7520935" cy="4194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初対面の人に自分から挨拶できていますか？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48" name="TextBox 23"/>
          <p:cNvSpPr txBox="1"/>
          <p:nvPr/>
        </p:nvSpPr>
        <p:spPr>
          <a:xfrm>
            <a:off x="280499" y="2636805"/>
            <a:ext cx="991709" cy="500137"/>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1-1</a:t>
            </a:r>
          </a:p>
        </p:txBody>
      </p:sp>
      <p:sp>
        <p:nvSpPr>
          <p:cNvPr id="49" name="TextBox 23"/>
          <p:cNvSpPr txBox="1"/>
          <p:nvPr/>
        </p:nvSpPr>
        <p:spPr>
          <a:xfrm>
            <a:off x="1172492" y="3563680"/>
            <a:ext cx="7520935" cy="500137"/>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時間、ぎりぎりになっていませんか？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0" name="TextBox 23"/>
          <p:cNvSpPr txBox="1"/>
          <p:nvPr/>
        </p:nvSpPr>
        <p:spPr>
          <a:xfrm>
            <a:off x="280499" y="3597856"/>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1-2</a:t>
            </a:r>
          </a:p>
        </p:txBody>
      </p:sp>
      <p:sp>
        <p:nvSpPr>
          <p:cNvPr id="51" name="TextBox 23"/>
          <p:cNvSpPr txBox="1"/>
          <p:nvPr/>
        </p:nvSpPr>
        <p:spPr>
          <a:xfrm>
            <a:off x="1172492" y="4568428"/>
            <a:ext cx="7520935" cy="500137"/>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丁寧な言葉づかいができていますか？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2" name="TextBox 23"/>
          <p:cNvSpPr txBox="1"/>
          <p:nvPr/>
        </p:nvSpPr>
        <p:spPr>
          <a:xfrm>
            <a:off x="280499" y="460135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1-3</a:t>
            </a:r>
          </a:p>
        </p:txBody>
      </p:sp>
      <p:pic>
        <p:nvPicPr>
          <p:cNvPr id="53" name="図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7047" y="4399216"/>
            <a:ext cx="1824591" cy="1938462"/>
          </a:xfrm>
          <a:prstGeom prst="rect">
            <a:avLst/>
          </a:prstGeom>
        </p:spPr>
      </p:pic>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3</a:t>
            </a:fld>
            <a:endParaRPr kumimoji="1" lang="ja-JP" altLang="en-US" dirty="0"/>
          </a:p>
        </p:txBody>
      </p:sp>
      <p:grpSp>
        <p:nvGrpSpPr>
          <p:cNvPr id="54" name="Group 3"/>
          <p:cNvGrpSpPr/>
          <p:nvPr/>
        </p:nvGrpSpPr>
        <p:grpSpPr>
          <a:xfrm>
            <a:off x="172487" y="6615128"/>
            <a:ext cx="8820000" cy="95250"/>
            <a:chOff x="0" y="0"/>
            <a:chExt cx="22021800" cy="190500"/>
          </a:xfrm>
        </p:grpSpPr>
        <p:grpSp>
          <p:nvGrpSpPr>
            <p:cNvPr id="55" name="Group 4"/>
            <p:cNvGrpSpPr/>
            <p:nvPr/>
          </p:nvGrpSpPr>
          <p:grpSpPr>
            <a:xfrm>
              <a:off x="0" y="0"/>
              <a:ext cx="7340600" cy="190500"/>
              <a:chOff x="0" y="0"/>
              <a:chExt cx="1449995" cy="37630"/>
            </a:xfrm>
          </p:grpSpPr>
          <p:sp>
            <p:nvSpPr>
              <p:cNvPr id="62"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3"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6" name="Group 7"/>
            <p:cNvGrpSpPr/>
            <p:nvPr/>
          </p:nvGrpSpPr>
          <p:grpSpPr>
            <a:xfrm>
              <a:off x="7340600" y="0"/>
              <a:ext cx="7340600" cy="190500"/>
              <a:chOff x="0" y="0"/>
              <a:chExt cx="1449995" cy="37630"/>
            </a:xfrm>
          </p:grpSpPr>
          <p:sp>
            <p:nvSpPr>
              <p:cNvPr id="60"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61"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7" name="Group 10"/>
            <p:cNvGrpSpPr/>
            <p:nvPr/>
          </p:nvGrpSpPr>
          <p:grpSpPr>
            <a:xfrm>
              <a:off x="14681200" y="0"/>
              <a:ext cx="7340600" cy="190500"/>
              <a:chOff x="0" y="0"/>
              <a:chExt cx="1449995" cy="37630"/>
            </a:xfrm>
          </p:grpSpPr>
          <p:sp>
            <p:nvSpPr>
              <p:cNvPr id="58"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9"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Tree>
    <p:extLst>
      <p:ext uri="{BB962C8B-B14F-4D97-AF65-F5344CB8AC3E}">
        <p14:creationId xmlns:p14="http://schemas.microsoft.com/office/powerpoint/2010/main" val="2963713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7" name="TextBox 23"/>
          <p:cNvSpPr txBox="1"/>
          <p:nvPr/>
        </p:nvSpPr>
        <p:spPr>
          <a:xfrm>
            <a:off x="1172492" y="381415"/>
            <a:ext cx="7711981" cy="4194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指導や助言を素直に受け止められていますか？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2" name="TextBox 23"/>
          <p:cNvSpPr txBox="1"/>
          <p:nvPr/>
        </p:nvSpPr>
        <p:spPr>
          <a:xfrm>
            <a:off x="280499" y="43163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4-2</a:t>
            </a:r>
          </a:p>
        </p:txBody>
      </p:sp>
      <p:sp>
        <p:nvSpPr>
          <p:cNvPr id="48"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898807"/>
            <a:ext cx="8603974" cy="412036"/>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アドバイスの受け止め方を考えてみよう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39</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
        <p:nvSpPr>
          <p:cNvPr id="37" name="TextBox 27"/>
          <p:cNvSpPr txBox="1"/>
          <p:nvPr/>
        </p:nvSpPr>
        <p:spPr>
          <a:xfrm>
            <a:off x="533383" y="1647309"/>
            <a:ext cx="8189844" cy="830997"/>
          </a:xfrm>
          <a:prstGeom prst="rect">
            <a:avLst/>
          </a:prstGeom>
        </p:spPr>
        <p:txBody>
          <a:bodyPr wrap="square" lIns="0" tIns="0" rIns="0" bIns="0" rtlCol="0" anchor="t">
            <a:spAutoFit/>
          </a:bodyPr>
          <a:lstStyle/>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ワーク／自分が言われたことのあるアドバイスを思い出して、</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「どう受け止めれば前向きになるか？」を書いてみましょう。</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p:txBody>
      </p:sp>
      <p:pic>
        <p:nvPicPr>
          <p:cNvPr id="38" name="図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83" y="1646116"/>
            <a:ext cx="485940" cy="361780"/>
          </a:xfrm>
          <a:prstGeom prst="rect">
            <a:avLst/>
          </a:prstGeom>
        </p:spPr>
      </p:pic>
      <p:sp>
        <p:nvSpPr>
          <p:cNvPr id="39" name="正方形/長方形 38"/>
          <p:cNvSpPr/>
          <p:nvPr/>
        </p:nvSpPr>
        <p:spPr>
          <a:xfrm>
            <a:off x="424486" y="4534293"/>
            <a:ext cx="8316000" cy="172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BIZ UDPゴシック" panose="020B0400000000000000" pitchFamily="50" charset="-128"/>
                <a:ea typeface="BIZ UDPゴシック" panose="020B0400000000000000" pitchFamily="50" charset="-128"/>
              </a:rPr>
              <a:t>■注意されたり、アドバイスを受けた言葉をどう受け止めれば前向きになるか、考えて書いてみよう。</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40" name="正方形/長方形 39"/>
          <p:cNvSpPr/>
          <p:nvPr/>
        </p:nvSpPr>
        <p:spPr>
          <a:xfrm>
            <a:off x="424486" y="2565000"/>
            <a:ext cx="8316000" cy="172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BIZ UDPゴシック" panose="020B0400000000000000" pitchFamily="50" charset="-128"/>
                <a:ea typeface="BIZ UDPゴシック" panose="020B0400000000000000" pitchFamily="50" charset="-128"/>
              </a:rPr>
              <a:t>■あなたが先生や家族、友だちから注意されたり、アドバイスを受けた言葉を思い出して書いてみよう。</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52097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4"/>
          <p:cNvSpPr txBox="1"/>
          <p:nvPr/>
        </p:nvSpPr>
        <p:spPr>
          <a:xfrm>
            <a:off x="344763" y="410578"/>
            <a:ext cx="2240692" cy="802656"/>
          </a:xfrm>
          <a:prstGeom prst="rect">
            <a:avLst/>
          </a:prstGeom>
        </p:spPr>
        <p:txBody>
          <a:bodyPr wrap="square" lIns="0" tIns="0" rIns="0" bIns="0" rtlCol="0" anchor="ctr">
            <a:spAutoFit/>
          </a:bodyPr>
          <a:lstStyle/>
          <a:p>
            <a:pPr>
              <a:lnSpc>
                <a:spcPts val="7466"/>
              </a:lnSpc>
              <a:spcBef>
                <a:spcPct val="0"/>
              </a:spcBef>
            </a:pPr>
            <a:r>
              <a:rPr lang="ja-JP" alt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第</a:t>
            </a:r>
            <a:r>
              <a:rPr lang="en-US" altLang="ja-JP"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5</a:t>
            </a:r>
            <a:r>
              <a:rPr lang="ja-JP" alt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章</a:t>
            </a:r>
            <a:endParaRPr 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endParaRPr>
          </a:p>
        </p:txBody>
      </p:sp>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25" name="TextBox 27"/>
          <p:cNvSpPr txBox="1"/>
          <p:nvPr/>
        </p:nvSpPr>
        <p:spPr>
          <a:xfrm>
            <a:off x="503583" y="2443593"/>
            <a:ext cx="8189844" cy="3323987"/>
          </a:xfrm>
          <a:prstGeom prst="rect">
            <a:avLst/>
          </a:prstGeom>
        </p:spPr>
        <p:txBody>
          <a:bodyPr wrap="square" lIns="0" tIns="0" rIns="0" bIns="0" rtlCol="0" anchor="t">
            <a:spAutoFit/>
          </a:bodyPr>
          <a:lstStyle/>
          <a:p>
            <a:pPr>
              <a:lnSpc>
                <a:spcPct val="150000"/>
              </a:lnSpc>
            </a:pPr>
            <a:r>
              <a:rPr lang="ja-JP" altLang="en-US" dirty="0">
                <a:latin typeface="BIZ UDPゴシック" panose="020B0400000000000000" pitchFamily="50" charset="-128"/>
                <a:ea typeface="BIZ UDPゴシック" panose="020B0400000000000000" pitchFamily="50" charset="-128"/>
                <a:cs typeface="Source Han Sans JP"/>
                <a:sym typeface="Source Han Sans JP"/>
              </a:rPr>
              <a:t>責任感とは、任された役割や仕事を最後までやり遂げる姿勢を指します。掃除や当番といった小さなことでも、やり抜く姿勢が周囲からの信頼を生みます。</a:t>
            </a:r>
            <a:endParaRPr lang="en-US" altLang="ja-JP" dirty="0">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latin typeface="BIZ UDPゴシック" panose="020B0400000000000000" pitchFamily="50" charset="-128"/>
                <a:ea typeface="BIZ UDPゴシック" panose="020B0400000000000000" pitchFamily="50" charset="-128"/>
                <a:cs typeface="Source Han Sans JP"/>
                <a:sym typeface="Source Han Sans JP"/>
              </a:rPr>
              <a:t>また、途中で投げ出さずに粘り強く取り組む経験は、自分自身の成長や達成感にもつながります。社会に出ると一層求められる力だからこそ、今のうちに練習することが大切です。</a:t>
            </a:r>
            <a:endParaRPr lang="en-US" altLang="ja-JP" dirty="0">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endParaRPr lang="en-US" altLang="ja-JP" dirty="0">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latin typeface="BIZ UDPゴシック" panose="020B0400000000000000" pitchFamily="50" charset="-128"/>
                <a:ea typeface="BIZ UDPゴシック" panose="020B0400000000000000" pitchFamily="50" charset="-128"/>
                <a:cs typeface="Source Han Sans JP"/>
                <a:sym typeface="Source Han Sans JP"/>
              </a:rPr>
              <a:t>第</a:t>
            </a:r>
            <a:r>
              <a:rPr lang="en-US" altLang="ja-JP" dirty="0">
                <a:latin typeface="BIZ UDPゴシック" panose="020B0400000000000000" pitchFamily="50" charset="-128"/>
                <a:ea typeface="BIZ UDPゴシック" panose="020B0400000000000000" pitchFamily="50" charset="-128"/>
                <a:cs typeface="Source Han Sans JP"/>
                <a:sym typeface="Source Han Sans JP"/>
              </a:rPr>
              <a:t>5</a:t>
            </a:r>
            <a:r>
              <a:rPr lang="ja-JP" altLang="en-US" dirty="0">
                <a:latin typeface="BIZ UDPゴシック" panose="020B0400000000000000" pitchFamily="50" charset="-128"/>
                <a:ea typeface="BIZ UDPゴシック" panose="020B0400000000000000" pitchFamily="50" charset="-128"/>
                <a:cs typeface="Source Han Sans JP"/>
                <a:sym typeface="Source Han Sans JP"/>
              </a:rPr>
              <a:t>章では、日常の小さな役割を通じて責任感を高め、</a:t>
            </a:r>
            <a:endParaRPr lang="en-US" altLang="ja-JP" dirty="0">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latin typeface="BIZ UDPゴシック" panose="020B0400000000000000" pitchFamily="50" charset="-128"/>
                <a:ea typeface="BIZ UDPゴシック" panose="020B0400000000000000" pitchFamily="50" charset="-128"/>
                <a:cs typeface="Source Han Sans JP"/>
                <a:sym typeface="Source Han Sans JP"/>
              </a:rPr>
              <a:t>やり抜く力を身につけるためのポイントを学びます。</a:t>
            </a:r>
          </a:p>
        </p:txBody>
      </p:sp>
      <p:pic>
        <p:nvPicPr>
          <p:cNvPr id="49" name="図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8481" y="4867396"/>
            <a:ext cx="1394946" cy="1565176"/>
          </a:xfrm>
          <a:prstGeom prst="rect">
            <a:avLst/>
          </a:prstGeom>
        </p:spPr>
      </p:pic>
      <p:sp>
        <p:nvSpPr>
          <p:cNvPr id="50" name="AutoShape 22"/>
          <p:cNvSpPr/>
          <p:nvPr/>
        </p:nvSpPr>
        <p:spPr>
          <a:xfrm flipV="1">
            <a:off x="172487" y="2075488"/>
            <a:ext cx="8820000" cy="0"/>
          </a:xfrm>
          <a:prstGeom prst="line">
            <a:avLst/>
          </a:prstGeom>
          <a:ln w="38100" cap="flat">
            <a:solidFill>
              <a:srgbClr val="999F9F"/>
            </a:solidFill>
            <a:prstDash val="solid"/>
            <a:headEnd type="none" w="sm" len="sm"/>
            <a:tailEnd type="none" w="sm" len="sm"/>
          </a:ln>
        </p:spPr>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40</a:t>
            </a:fld>
            <a:endParaRPr kumimoji="1" lang="ja-JP" altLang="en-US"/>
          </a:p>
        </p:txBody>
      </p:sp>
      <p:grpSp>
        <p:nvGrpSpPr>
          <p:cNvPr id="46" name="Group 3"/>
          <p:cNvGrpSpPr/>
          <p:nvPr/>
        </p:nvGrpSpPr>
        <p:grpSpPr>
          <a:xfrm>
            <a:off x="172487" y="6615128"/>
            <a:ext cx="8820000" cy="95250"/>
            <a:chOff x="0" y="0"/>
            <a:chExt cx="22021800" cy="190500"/>
          </a:xfrm>
        </p:grpSpPr>
        <p:grpSp>
          <p:nvGrpSpPr>
            <p:cNvPr id="47" name="Group 4"/>
            <p:cNvGrpSpPr/>
            <p:nvPr/>
          </p:nvGrpSpPr>
          <p:grpSpPr>
            <a:xfrm>
              <a:off x="0" y="0"/>
              <a:ext cx="7340600" cy="190500"/>
              <a:chOff x="0" y="0"/>
              <a:chExt cx="1449995" cy="37630"/>
            </a:xfrm>
          </p:grpSpPr>
          <p:sp>
            <p:nvSpPr>
              <p:cNvPr id="56"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48" name="Group 7"/>
            <p:cNvGrpSpPr/>
            <p:nvPr/>
          </p:nvGrpSpPr>
          <p:grpSpPr>
            <a:xfrm>
              <a:off x="7340600" y="0"/>
              <a:ext cx="7340600" cy="190500"/>
              <a:chOff x="0" y="0"/>
              <a:chExt cx="1449995" cy="37630"/>
            </a:xfrm>
          </p:grpSpPr>
          <p:sp>
            <p:nvSpPr>
              <p:cNvPr id="54"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5"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1" name="Group 10"/>
            <p:cNvGrpSpPr/>
            <p:nvPr/>
          </p:nvGrpSpPr>
          <p:grpSpPr>
            <a:xfrm>
              <a:off x="14681200" y="0"/>
              <a:ext cx="7340600" cy="190500"/>
              <a:chOff x="0" y="0"/>
              <a:chExt cx="1449995" cy="37630"/>
            </a:xfrm>
          </p:grpSpPr>
          <p:sp>
            <p:nvSpPr>
              <p:cNvPr id="52"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3"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
        <p:nvSpPr>
          <p:cNvPr id="36" name="TextBox 23"/>
          <p:cNvSpPr txBox="1"/>
          <p:nvPr/>
        </p:nvSpPr>
        <p:spPr>
          <a:xfrm>
            <a:off x="612359" y="1316960"/>
            <a:ext cx="7919279" cy="434286"/>
          </a:xfrm>
          <a:prstGeom prst="rect">
            <a:avLst/>
          </a:prstGeom>
        </p:spPr>
        <p:txBody>
          <a:bodyPr wrap="square" lIns="0" tIns="0" rIns="0" bIns="0" rtlCol="0" anchor="t">
            <a:spAutoFit/>
          </a:bodyPr>
          <a:lstStyle/>
          <a:p>
            <a:pPr algn="ctr">
              <a:lnSpc>
                <a:spcPts val="3920"/>
              </a:lnSpc>
              <a:spcBef>
                <a:spcPct val="0"/>
              </a:spcBef>
            </a:pPr>
            <a:r>
              <a:rPr kumimoji="1" lang="ja-JP" altLang="en-US" sz="3200" b="1" dirty="0">
                <a:latin typeface="BIZ UDPゴシック" panose="020B0400000000000000" pitchFamily="50" charset="-128"/>
                <a:ea typeface="BIZ UDPゴシック" panose="020B0400000000000000" pitchFamily="50" charset="-128"/>
              </a:rPr>
              <a:t>責任感とは</a:t>
            </a:r>
          </a:p>
        </p:txBody>
      </p:sp>
    </p:spTree>
    <p:extLst>
      <p:ext uri="{BB962C8B-B14F-4D97-AF65-F5344CB8AC3E}">
        <p14:creationId xmlns:p14="http://schemas.microsoft.com/office/powerpoint/2010/main" val="809661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9" name="TextBox 23"/>
          <p:cNvSpPr txBox="1"/>
          <p:nvPr/>
        </p:nvSpPr>
        <p:spPr>
          <a:xfrm>
            <a:off x="1212249" y="2653444"/>
            <a:ext cx="7780238" cy="10002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掃除や当番など、任されたことに責任をもって取り組んでいますか？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0" name="TextBox 23"/>
          <p:cNvSpPr txBox="1"/>
          <p:nvPr/>
        </p:nvSpPr>
        <p:spPr>
          <a:xfrm>
            <a:off x="280499" y="2703662"/>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5-1</a:t>
            </a:r>
          </a:p>
        </p:txBody>
      </p:sp>
      <p:sp>
        <p:nvSpPr>
          <p:cNvPr id="51" name="TextBox 23"/>
          <p:cNvSpPr txBox="1"/>
          <p:nvPr/>
        </p:nvSpPr>
        <p:spPr>
          <a:xfrm>
            <a:off x="1212249" y="3851725"/>
            <a:ext cx="7780238" cy="10002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頼まれごとや苦手なことでも途中であきらめずに、最後までやり抜いていますか？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2" name="TextBox 23"/>
          <p:cNvSpPr txBox="1"/>
          <p:nvPr/>
        </p:nvSpPr>
        <p:spPr>
          <a:xfrm>
            <a:off x="280499" y="390194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5-2</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7047" y="4399216"/>
            <a:ext cx="1824591" cy="1938462"/>
          </a:xfrm>
          <a:prstGeom prst="rect">
            <a:avLst/>
          </a:prstGeom>
        </p:spPr>
      </p:pic>
      <p:sp>
        <p:nvSpPr>
          <p:cNvPr id="48" name="AutoShape 22"/>
          <p:cNvSpPr/>
          <p:nvPr/>
        </p:nvSpPr>
        <p:spPr>
          <a:xfrm flipV="1">
            <a:off x="172487" y="2075488"/>
            <a:ext cx="8820000" cy="0"/>
          </a:xfrm>
          <a:prstGeom prst="line">
            <a:avLst/>
          </a:prstGeom>
          <a:ln w="38100" cap="flat">
            <a:solidFill>
              <a:srgbClr val="999F9F"/>
            </a:solidFill>
            <a:prstDash val="solid"/>
            <a:headEnd type="none" w="sm" len="sm"/>
            <a:tailEnd type="none" w="sm" len="sm"/>
          </a:ln>
        </p:spPr>
      </p:sp>
      <p:sp>
        <p:nvSpPr>
          <p:cNvPr id="3" name="スライド番号プレースホルダー 2"/>
          <p:cNvSpPr>
            <a:spLocks noGrp="1"/>
          </p:cNvSpPr>
          <p:nvPr>
            <p:ph type="sldNum" sz="quarter" idx="12"/>
          </p:nvPr>
        </p:nvSpPr>
        <p:spPr/>
        <p:txBody>
          <a:bodyPr/>
          <a:lstStyle/>
          <a:p>
            <a:fld id="{D455B298-B733-4663-B995-911C2D7CD4EB}" type="slidenum">
              <a:rPr kumimoji="1" lang="ja-JP" altLang="en-US" smtClean="0"/>
              <a:t>41</a:t>
            </a:fld>
            <a:endParaRPr kumimoji="1" lang="ja-JP" altLang="en-US"/>
          </a:p>
        </p:txBody>
      </p:sp>
      <p:grpSp>
        <p:nvGrpSpPr>
          <p:cNvPr id="46" name="Group 3"/>
          <p:cNvGrpSpPr/>
          <p:nvPr/>
        </p:nvGrpSpPr>
        <p:grpSpPr>
          <a:xfrm>
            <a:off x="172487" y="6615128"/>
            <a:ext cx="8820000" cy="95250"/>
            <a:chOff x="0" y="0"/>
            <a:chExt cx="22021800" cy="190500"/>
          </a:xfrm>
        </p:grpSpPr>
        <p:grpSp>
          <p:nvGrpSpPr>
            <p:cNvPr id="47" name="Group 4"/>
            <p:cNvGrpSpPr/>
            <p:nvPr/>
          </p:nvGrpSpPr>
          <p:grpSpPr>
            <a:xfrm>
              <a:off x="0" y="0"/>
              <a:ext cx="7340600" cy="190500"/>
              <a:chOff x="0" y="0"/>
              <a:chExt cx="1449995" cy="37630"/>
            </a:xfrm>
          </p:grpSpPr>
          <p:sp>
            <p:nvSpPr>
              <p:cNvPr id="59"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0"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3" name="Group 7"/>
            <p:cNvGrpSpPr/>
            <p:nvPr/>
          </p:nvGrpSpPr>
          <p:grpSpPr>
            <a:xfrm>
              <a:off x="7340600" y="0"/>
              <a:ext cx="7340600" cy="190500"/>
              <a:chOff x="0" y="0"/>
              <a:chExt cx="1449995" cy="37630"/>
            </a:xfrm>
          </p:grpSpPr>
          <p:sp>
            <p:nvSpPr>
              <p:cNvPr id="57"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8"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10"/>
            <p:cNvGrpSpPr/>
            <p:nvPr/>
          </p:nvGrpSpPr>
          <p:grpSpPr>
            <a:xfrm>
              <a:off x="14681200" y="0"/>
              <a:ext cx="7340600" cy="190500"/>
              <a:chOff x="0" y="0"/>
              <a:chExt cx="1449995" cy="37630"/>
            </a:xfrm>
          </p:grpSpPr>
          <p:sp>
            <p:nvSpPr>
              <p:cNvPr id="55"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6"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
        <p:nvSpPr>
          <p:cNvPr id="38" name="TextBox 24"/>
          <p:cNvSpPr txBox="1"/>
          <p:nvPr/>
        </p:nvSpPr>
        <p:spPr>
          <a:xfrm>
            <a:off x="344763" y="410578"/>
            <a:ext cx="2240692" cy="802656"/>
          </a:xfrm>
          <a:prstGeom prst="rect">
            <a:avLst/>
          </a:prstGeom>
        </p:spPr>
        <p:txBody>
          <a:bodyPr wrap="square" lIns="0" tIns="0" rIns="0" bIns="0" rtlCol="0" anchor="ctr">
            <a:spAutoFit/>
          </a:bodyPr>
          <a:lstStyle/>
          <a:p>
            <a:pPr>
              <a:lnSpc>
                <a:spcPts val="7466"/>
              </a:lnSpc>
              <a:spcBef>
                <a:spcPct val="0"/>
              </a:spcBef>
            </a:pPr>
            <a:r>
              <a:rPr lang="ja-JP" alt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第</a:t>
            </a:r>
            <a:r>
              <a:rPr lang="en-US" altLang="ja-JP"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5</a:t>
            </a:r>
            <a:r>
              <a:rPr lang="ja-JP" alt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章</a:t>
            </a:r>
            <a:endParaRPr 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endParaRPr>
          </a:p>
        </p:txBody>
      </p:sp>
      <p:sp>
        <p:nvSpPr>
          <p:cNvPr id="39" name="TextBox 23"/>
          <p:cNvSpPr txBox="1"/>
          <p:nvPr/>
        </p:nvSpPr>
        <p:spPr>
          <a:xfrm>
            <a:off x="612359" y="1316960"/>
            <a:ext cx="7919279" cy="434286"/>
          </a:xfrm>
          <a:prstGeom prst="rect">
            <a:avLst/>
          </a:prstGeom>
        </p:spPr>
        <p:txBody>
          <a:bodyPr wrap="square" lIns="0" tIns="0" rIns="0" bIns="0" rtlCol="0" anchor="t">
            <a:spAutoFit/>
          </a:bodyPr>
          <a:lstStyle/>
          <a:p>
            <a:pPr algn="ctr">
              <a:lnSpc>
                <a:spcPts val="3920"/>
              </a:lnSpc>
              <a:spcBef>
                <a:spcPct val="0"/>
              </a:spcBef>
            </a:pPr>
            <a:r>
              <a:rPr kumimoji="1" lang="ja-JP" altLang="en-US" sz="3200" b="1" dirty="0">
                <a:latin typeface="BIZ UDPゴシック" panose="020B0400000000000000" pitchFamily="50" charset="-128"/>
                <a:ea typeface="BIZ UDPゴシック" panose="020B0400000000000000" pitchFamily="50" charset="-128"/>
              </a:rPr>
              <a:t>責任感とは</a:t>
            </a:r>
          </a:p>
        </p:txBody>
      </p:sp>
    </p:spTree>
    <p:extLst>
      <p:ext uri="{BB962C8B-B14F-4D97-AF65-F5344CB8AC3E}">
        <p14:creationId xmlns:p14="http://schemas.microsoft.com/office/powerpoint/2010/main" val="2663879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8" name="AutoShape 22"/>
          <p:cNvSpPr/>
          <p:nvPr/>
        </p:nvSpPr>
        <p:spPr>
          <a:xfrm flipV="1">
            <a:off x="172487" y="1815650"/>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1277262"/>
            <a:ext cx="8603974" cy="412036"/>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任されたことをやりきる責任感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42</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
        <p:nvSpPr>
          <p:cNvPr id="36" name="TextBox 23"/>
          <p:cNvSpPr txBox="1"/>
          <p:nvPr/>
        </p:nvSpPr>
        <p:spPr>
          <a:xfrm>
            <a:off x="1212249" y="415379"/>
            <a:ext cx="7672224" cy="10002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掃除や当番など、任されたことに責任をもって取り組んでいますか？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37" name="TextBox 23"/>
          <p:cNvSpPr txBox="1"/>
          <p:nvPr/>
        </p:nvSpPr>
        <p:spPr>
          <a:xfrm>
            <a:off x="280499" y="465597"/>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5-1</a:t>
            </a:r>
          </a:p>
        </p:txBody>
      </p:sp>
      <p:sp>
        <p:nvSpPr>
          <p:cNvPr id="39" name="TextBox 27"/>
          <p:cNvSpPr txBox="1"/>
          <p:nvPr/>
        </p:nvSpPr>
        <p:spPr>
          <a:xfrm>
            <a:off x="487564" y="2255407"/>
            <a:ext cx="8189844" cy="3985706"/>
          </a:xfrm>
          <a:prstGeom prst="rect">
            <a:avLst/>
          </a:prstGeom>
        </p:spPr>
        <p:txBody>
          <a:bodyPr wrap="square" lIns="0" tIns="0" rIns="0" bIns="0" rtlCol="0" anchor="t">
            <a:spAutoFit/>
          </a:bodyPr>
          <a:lstStyle/>
          <a:p>
            <a:pPr>
              <a:lnSpc>
                <a:spcPct val="150000"/>
              </a:lnSpc>
              <a:spcBef>
                <a:spcPts val="600"/>
              </a:spcBef>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掃除や当番は、日常の中では「ちょっとしたこと」と思えるかもしれません。しかし、それをきちんと果たすことは</a:t>
            </a:r>
            <a:endPar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600"/>
              </a:spcBef>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a:t>
            </a: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「信頼される第一歩」 です。</a:t>
            </a:r>
            <a:endParaRPr lang="en-US" altLang="ja-JP"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600"/>
              </a:spcBef>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学校生活でもインターンシップでも、</a:t>
            </a:r>
            <a:endPar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600"/>
              </a:spcBef>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任されたことをやりきる姿勢が、</a:t>
            </a:r>
            <a:endParaRPr lang="en-US" altLang="ja-JP"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600"/>
              </a:spcBef>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「この人に任せても大丈夫だ」と思ってもらえる</a:t>
            </a:r>
            <a:endParaRPr lang="en-US" altLang="ja-JP"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600"/>
              </a:spcBef>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大切なポイントになります。</a:t>
            </a:r>
          </a:p>
        </p:txBody>
      </p:sp>
      <p:pic>
        <p:nvPicPr>
          <p:cNvPr id="38" name="図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3304" y="3406441"/>
            <a:ext cx="2078365" cy="1196784"/>
          </a:xfrm>
          <a:prstGeom prst="rect">
            <a:avLst/>
          </a:prstGeom>
        </p:spPr>
      </p:pic>
    </p:spTree>
    <p:extLst>
      <p:ext uri="{BB962C8B-B14F-4D97-AF65-F5344CB8AC3E}">
        <p14:creationId xmlns:p14="http://schemas.microsoft.com/office/powerpoint/2010/main" val="2040444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8" name="AutoShape 22"/>
          <p:cNvSpPr/>
          <p:nvPr/>
        </p:nvSpPr>
        <p:spPr>
          <a:xfrm flipV="1">
            <a:off x="172487" y="1815650"/>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1277262"/>
            <a:ext cx="8603974" cy="412036"/>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小さな役割が信頼をつくる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43</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
        <p:nvSpPr>
          <p:cNvPr id="36" name="TextBox 23"/>
          <p:cNvSpPr txBox="1"/>
          <p:nvPr/>
        </p:nvSpPr>
        <p:spPr>
          <a:xfrm>
            <a:off x="1212249" y="415379"/>
            <a:ext cx="7672224" cy="10002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掃除や当番など、任されたことに責任をもって取り組んでいますか？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37" name="TextBox 23"/>
          <p:cNvSpPr txBox="1"/>
          <p:nvPr/>
        </p:nvSpPr>
        <p:spPr>
          <a:xfrm>
            <a:off x="280499" y="465597"/>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5-1</a:t>
            </a:r>
          </a:p>
        </p:txBody>
      </p:sp>
      <p:sp>
        <p:nvSpPr>
          <p:cNvPr id="39" name="TextBox 27"/>
          <p:cNvSpPr txBox="1"/>
          <p:nvPr/>
        </p:nvSpPr>
        <p:spPr>
          <a:xfrm>
            <a:off x="487564" y="2202399"/>
            <a:ext cx="8189844" cy="3801041"/>
          </a:xfrm>
          <a:prstGeom prst="rect">
            <a:avLst/>
          </a:prstGeom>
        </p:spPr>
        <p:txBody>
          <a:bodyPr wrap="square" lIns="0" tIns="0" rIns="0" bIns="0" rtlCol="0" anchor="t">
            <a:spAutoFit/>
          </a:bodyPr>
          <a:lstStyle/>
          <a:p>
            <a:pPr>
              <a:lnSpc>
                <a:spcPct val="150000"/>
              </a:lnSpc>
              <a:spcBef>
                <a:spcPts val="600"/>
              </a:spcBef>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rPr>
              <a:t>・掃除や当番を忘れると、まわりに迷惑をかけてしまう</a:t>
            </a:r>
          </a:p>
          <a:p>
            <a:pPr>
              <a:lnSpc>
                <a:spcPct val="150000"/>
              </a:lnSpc>
              <a:spcBef>
                <a:spcPts val="600"/>
              </a:spcBef>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rPr>
              <a:t>・「やるべきことをやる」ことで、安心感を与えられる</a:t>
            </a:r>
          </a:p>
          <a:p>
            <a:pPr>
              <a:lnSpc>
                <a:spcPct val="150000"/>
              </a:lnSpc>
              <a:spcBef>
                <a:spcPts val="600"/>
              </a:spcBef>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rPr>
              <a:t>・小さな役割を果たせる人は、大きな仕事も任せてもらえる</a:t>
            </a:r>
            <a:endPar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endParaRPr>
          </a:p>
          <a:p>
            <a:pPr>
              <a:lnSpc>
                <a:spcPct val="150000"/>
              </a:lnSpc>
              <a:spcBef>
                <a:spcPts val="600"/>
              </a:spcBef>
            </a:pPr>
            <a:endPar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endParaRPr>
          </a:p>
          <a:p>
            <a:pPr>
              <a:lnSpc>
                <a:spcPct val="150000"/>
              </a:lnSpc>
              <a:spcBef>
                <a:spcPts val="600"/>
              </a:spcBef>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rPr>
              <a:t>インターンシップ先でも、最初は小さなことを頼まれる場面が多いでしょう。</a:t>
            </a:r>
            <a:b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rPr>
            </a:b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rPr>
              <a:t>そこで責任感をもって取り組むかどうかが、</a:t>
            </a:r>
            <a:endParaRPr lang="en-US" altLang="ja-JP" sz="2400" dirty="0">
              <a:solidFill>
                <a:srgbClr val="292B2B"/>
              </a:solidFill>
              <a:latin typeface="BIZ UDPゴシック" panose="020B0400000000000000" pitchFamily="50" charset="-128"/>
              <a:ea typeface="BIZ UDPゴシック" panose="020B0400000000000000" pitchFamily="50" charset="-128"/>
              <a:cs typeface="Source Han Sans JP"/>
            </a:endParaRPr>
          </a:p>
          <a:p>
            <a:pPr>
              <a:lnSpc>
                <a:spcPct val="150000"/>
              </a:lnSpc>
              <a:spcBef>
                <a:spcPts val="600"/>
              </a:spcBef>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rPr>
              <a:t>評価や信頼につながります。</a:t>
            </a:r>
          </a:p>
        </p:txBody>
      </p:sp>
      <p:pic>
        <p:nvPicPr>
          <p:cNvPr id="38" name="図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6650" y="2277536"/>
            <a:ext cx="1131905" cy="1316065"/>
          </a:xfrm>
          <a:prstGeom prst="rect">
            <a:avLst/>
          </a:prstGeom>
        </p:spPr>
      </p:pic>
    </p:spTree>
    <p:extLst>
      <p:ext uri="{BB962C8B-B14F-4D97-AF65-F5344CB8AC3E}">
        <p14:creationId xmlns:p14="http://schemas.microsoft.com/office/powerpoint/2010/main" val="442897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8" name="AutoShape 22"/>
          <p:cNvSpPr/>
          <p:nvPr/>
        </p:nvSpPr>
        <p:spPr>
          <a:xfrm flipV="1">
            <a:off x="172487" y="1815650"/>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1277262"/>
            <a:ext cx="8603974" cy="412036"/>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自分の経験をふり返ろう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44</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
        <p:nvSpPr>
          <p:cNvPr id="36" name="TextBox 23"/>
          <p:cNvSpPr txBox="1"/>
          <p:nvPr/>
        </p:nvSpPr>
        <p:spPr>
          <a:xfrm>
            <a:off x="1212249" y="415379"/>
            <a:ext cx="7672224" cy="10002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掃除や当番など、任されたことに責任をもって取り組んでいますか？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37" name="TextBox 23"/>
          <p:cNvSpPr txBox="1"/>
          <p:nvPr/>
        </p:nvSpPr>
        <p:spPr>
          <a:xfrm>
            <a:off x="280499" y="465597"/>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5-1</a:t>
            </a:r>
          </a:p>
        </p:txBody>
      </p:sp>
      <p:sp>
        <p:nvSpPr>
          <p:cNvPr id="38" name="TextBox 27"/>
          <p:cNvSpPr txBox="1"/>
          <p:nvPr/>
        </p:nvSpPr>
        <p:spPr>
          <a:xfrm>
            <a:off x="533383" y="2004309"/>
            <a:ext cx="8189844" cy="415498"/>
          </a:xfrm>
          <a:prstGeom prst="rect">
            <a:avLst/>
          </a:prstGeom>
        </p:spPr>
        <p:txBody>
          <a:bodyPr wrap="square" lIns="0" tIns="0" rIns="0" bIns="0" rtlCol="0" anchor="t">
            <a:spAutoFit/>
          </a:bodyPr>
          <a:lstStyle/>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ワーク／これまでの学校生活を思い出してみよう。</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p:txBody>
      </p:sp>
      <p:pic>
        <p:nvPicPr>
          <p:cNvPr id="40" name="図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83" y="2003116"/>
            <a:ext cx="485940" cy="361780"/>
          </a:xfrm>
          <a:prstGeom prst="rect">
            <a:avLst/>
          </a:prstGeom>
        </p:spPr>
      </p:pic>
      <p:sp>
        <p:nvSpPr>
          <p:cNvPr id="41" name="正方形/長方形 40"/>
          <p:cNvSpPr/>
          <p:nvPr/>
        </p:nvSpPr>
        <p:spPr>
          <a:xfrm>
            <a:off x="424486" y="4585252"/>
            <a:ext cx="8316000" cy="175784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BIZ UDPゴシック" panose="020B0400000000000000" pitchFamily="50" charset="-128"/>
                <a:ea typeface="BIZ UDPゴシック" panose="020B0400000000000000" pitchFamily="50" charset="-128"/>
              </a:rPr>
              <a:t>■最後まで責任をもってやりきった経験はありますか？そのとき、自分はどんな気持ちで、まわりはどんな反応をしましたか？</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42" name="正方形/長方形 41"/>
          <p:cNvSpPr/>
          <p:nvPr/>
        </p:nvSpPr>
        <p:spPr>
          <a:xfrm>
            <a:off x="424486" y="2593403"/>
            <a:ext cx="8316000" cy="175784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BIZ UDPゴシック" panose="020B0400000000000000" pitchFamily="50" charset="-128"/>
                <a:ea typeface="BIZ UDPゴシック" panose="020B0400000000000000" pitchFamily="50" charset="-128"/>
              </a:rPr>
              <a:t>■掃除や当番などを忘れてしまったことはありますか？そのとき、自分はどんな気持ちでしたか？</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38113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8" name="AutoShape 22"/>
          <p:cNvSpPr/>
          <p:nvPr/>
        </p:nvSpPr>
        <p:spPr>
          <a:xfrm flipV="1">
            <a:off x="172487" y="1815650"/>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1277262"/>
            <a:ext cx="8603974" cy="412036"/>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責任感を高める</a:t>
            </a:r>
            <a:r>
              <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rPr>
              <a:t>3</a:t>
            </a: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つのコツ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45</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
        <p:nvSpPr>
          <p:cNvPr id="36" name="TextBox 23"/>
          <p:cNvSpPr txBox="1"/>
          <p:nvPr/>
        </p:nvSpPr>
        <p:spPr>
          <a:xfrm>
            <a:off x="1212249" y="415379"/>
            <a:ext cx="7672224" cy="10002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掃除や当番など、任されたことに責任をもって取り組んでいますか？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37" name="TextBox 23"/>
          <p:cNvSpPr txBox="1"/>
          <p:nvPr/>
        </p:nvSpPr>
        <p:spPr>
          <a:xfrm>
            <a:off x="280499" y="465597"/>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5-1</a:t>
            </a:r>
          </a:p>
        </p:txBody>
      </p:sp>
      <p:sp>
        <p:nvSpPr>
          <p:cNvPr id="39" name="TextBox 27"/>
          <p:cNvSpPr txBox="1"/>
          <p:nvPr/>
        </p:nvSpPr>
        <p:spPr>
          <a:xfrm>
            <a:off x="487564" y="2215651"/>
            <a:ext cx="8189844" cy="2769989"/>
          </a:xfrm>
          <a:prstGeom prst="rect">
            <a:avLst/>
          </a:prstGeom>
        </p:spPr>
        <p:txBody>
          <a:bodyPr wrap="square" lIns="0" tIns="0" rIns="0" bIns="0" rtlCol="0" anchor="t">
            <a:spAutoFit/>
          </a:bodyPr>
          <a:lstStyle/>
          <a:p>
            <a:pPr>
              <a:spcBef>
                <a:spcPts val="1200"/>
              </a:spcBef>
            </a:pPr>
            <a:r>
              <a:rPr lang="ja-JP" altLang="en-US" sz="2000" dirty="0">
                <a:latin typeface="BIZ UDPゴシック" panose="020B0400000000000000" pitchFamily="50" charset="-128"/>
                <a:ea typeface="BIZ UDPゴシック" panose="020B0400000000000000" pitchFamily="50" charset="-128"/>
              </a:rPr>
              <a:t>１．忘れない工夫をする</a:t>
            </a:r>
            <a:endParaRPr lang="en-US" altLang="ja-JP" sz="2000" dirty="0">
              <a:latin typeface="BIZ UDPゴシック" panose="020B0400000000000000" pitchFamily="50" charset="-128"/>
              <a:ea typeface="BIZ UDPゴシック" panose="020B0400000000000000" pitchFamily="50" charset="-128"/>
            </a:endParaRPr>
          </a:p>
          <a:p>
            <a:pPr>
              <a:spcBef>
                <a:spcPts val="1200"/>
              </a:spcBef>
            </a:pPr>
            <a:r>
              <a:rPr lang="ja-JP" altLang="en-US" sz="2000" dirty="0">
                <a:latin typeface="BIZ UDPゴシック" panose="020B0400000000000000" pitchFamily="50" charset="-128"/>
                <a:ea typeface="BIZ UDPゴシック" panose="020B0400000000000000" pitchFamily="50" charset="-128"/>
              </a:rPr>
              <a:t>　当番をスケジュールに書いておく、友だちと声をかけ合う</a:t>
            </a:r>
          </a:p>
          <a:p>
            <a:pPr>
              <a:spcBef>
                <a:spcPts val="1800"/>
              </a:spcBef>
            </a:pPr>
            <a:r>
              <a:rPr lang="ja-JP" altLang="en-US" sz="2000" dirty="0">
                <a:latin typeface="BIZ UDPゴシック" panose="020B0400000000000000" pitchFamily="50" charset="-128"/>
                <a:ea typeface="BIZ UDPゴシック" panose="020B0400000000000000" pitchFamily="50" charset="-128"/>
              </a:rPr>
              <a:t>２．途中で投げ出さない</a:t>
            </a:r>
            <a:endParaRPr lang="en-US" altLang="ja-JP" sz="2000" dirty="0">
              <a:latin typeface="BIZ UDPゴシック" panose="020B0400000000000000" pitchFamily="50" charset="-128"/>
              <a:ea typeface="BIZ UDPゴシック" panose="020B0400000000000000" pitchFamily="50" charset="-128"/>
            </a:endParaRPr>
          </a:p>
          <a:p>
            <a:pPr>
              <a:spcBef>
                <a:spcPts val="1200"/>
              </a:spcBef>
            </a:pPr>
            <a:r>
              <a:rPr lang="ja-JP" altLang="en-US" sz="2000" dirty="0">
                <a:latin typeface="BIZ UDPゴシック" panose="020B0400000000000000" pitchFamily="50" charset="-128"/>
                <a:ea typeface="BIZ UDPゴシック" panose="020B0400000000000000" pitchFamily="50" charset="-128"/>
              </a:rPr>
              <a:t>　面倒でも「自分の役割」として最後までやりきる</a:t>
            </a:r>
            <a:endParaRPr lang="en-US" altLang="ja-JP" sz="2000" dirty="0">
              <a:latin typeface="BIZ UDPゴシック" panose="020B0400000000000000" pitchFamily="50" charset="-128"/>
              <a:ea typeface="BIZ UDPゴシック" panose="020B0400000000000000" pitchFamily="50" charset="-128"/>
            </a:endParaRPr>
          </a:p>
          <a:p>
            <a:pPr>
              <a:spcBef>
                <a:spcPts val="1800"/>
              </a:spcBef>
            </a:pPr>
            <a:r>
              <a:rPr lang="ja-JP" altLang="en-US" sz="2000" dirty="0">
                <a:latin typeface="BIZ UDPゴシック" panose="020B0400000000000000" pitchFamily="50" charset="-128"/>
                <a:ea typeface="BIZ UDPゴシック" panose="020B0400000000000000" pitchFamily="50" charset="-128"/>
              </a:rPr>
              <a:t>３．まわりを意識する　</a:t>
            </a:r>
            <a:endParaRPr lang="en-US" altLang="ja-JP" sz="2000" dirty="0">
              <a:latin typeface="BIZ UDPゴシック" panose="020B0400000000000000" pitchFamily="50" charset="-128"/>
              <a:ea typeface="BIZ UDPゴシック" panose="020B0400000000000000" pitchFamily="50" charset="-128"/>
            </a:endParaRPr>
          </a:p>
          <a:p>
            <a:pPr>
              <a:spcBef>
                <a:spcPts val="1200"/>
              </a:spcBef>
            </a:pPr>
            <a:r>
              <a:rPr lang="ja-JP" altLang="en-US" sz="2000" dirty="0">
                <a:latin typeface="BIZ UDPゴシック" panose="020B0400000000000000" pitchFamily="50" charset="-128"/>
                <a:ea typeface="BIZ UDPゴシック" panose="020B0400000000000000" pitchFamily="50" charset="-128"/>
              </a:rPr>
              <a:t> 「自分の行動で安心できる人がいる」と考えて取り組む</a:t>
            </a:r>
          </a:p>
        </p:txBody>
      </p:sp>
      <p:sp>
        <p:nvSpPr>
          <p:cNvPr id="38" name="TextBox 27"/>
          <p:cNvSpPr txBox="1"/>
          <p:nvPr/>
        </p:nvSpPr>
        <p:spPr>
          <a:xfrm>
            <a:off x="487564" y="5370352"/>
            <a:ext cx="8189844" cy="877163"/>
          </a:xfrm>
          <a:prstGeom prst="rect">
            <a:avLst/>
          </a:prstGeom>
        </p:spPr>
        <p:txBody>
          <a:bodyPr wrap="square" lIns="0" tIns="0" rIns="0" bIns="0" rtlCol="0" anchor="t">
            <a:spAutoFit/>
          </a:bodyPr>
          <a:lstStyle/>
          <a:p>
            <a:pPr>
              <a:lnSpc>
                <a:spcPct val="150000"/>
              </a:lnSpc>
            </a:pPr>
            <a:r>
              <a:rPr lang="ja-JP" altLang="en-US" b="1"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ワンポイントアドバイス</a:t>
            </a:r>
            <a:endParaRPr lang="en-US" altLang="ja-JP" b="1"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a:t>
            </a:r>
            <a:r>
              <a:rPr lang="ja-JP" altLang="en-US" sz="2000" dirty="0">
                <a:latin typeface="BIZ UDPゴシック" panose="020B0400000000000000" pitchFamily="50" charset="-128"/>
                <a:ea typeface="BIZ UDPゴシック" panose="020B0400000000000000" pitchFamily="50" charset="-128"/>
              </a:rPr>
              <a:t>「やらされている」ではなく「自分の役割」と思うと、行動が変わります。</a:t>
            </a:r>
          </a:p>
        </p:txBody>
      </p:sp>
      <p:pic>
        <p:nvPicPr>
          <p:cNvPr id="40" name="図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51" y="5335712"/>
            <a:ext cx="288472" cy="432000"/>
          </a:xfrm>
          <a:prstGeom prst="rect">
            <a:avLst/>
          </a:prstGeom>
        </p:spPr>
      </p:pic>
      <p:pic>
        <p:nvPicPr>
          <p:cNvPr id="41" name="図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8434" y="2908491"/>
            <a:ext cx="1426916" cy="1543060"/>
          </a:xfrm>
          <a:prstGeom prst="rect">
            <a:avLst/>
          </a:prstGeom>
        </p:spPr>
      </p:pic>
    </p:spTree>
    <p:extLst>
      <p:ext uri="{BB962C8B-B14F-4D97-AF65-F5344CB8AC3E}">
        <p14:creationId xmlns:p14="http://schemas.microsoft.com/office/powerpoint/2010/main" val="132534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8" name="AutoShape 22"/>
          <p:cNvSpPr/>
          <p:nvPr/>
        </p:nvSpPr>
        <p:spPr>
          <a:xfrm flipV="1">
            <a:off x="172487" y="1815650"/>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1277262"/>
            <a:ext cx="8603974" cy="500137"/>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責任感は“信頼の証”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46</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
        <p:nvSpPr>
          <p:cNvPr id="36" name="TextBox 23"/>
          <p:cNvSpPr txBox="1"/>
          <p:nvPr/>
        </p:nvSpPr>
        <p:spPr>
          <a:xfrm>
            <a:off x="1212249" y="415379"/>
            <a:ext cx="7672224" cy="10002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掃除や当番など、任されたことに責任をもって取り組んでいますか？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37" name="TextBox 23"/>
          <p:cNvSpPr txBox="1"/>
          <p:nvPr/>
        </p:nvSpPr>
        <p:spPr>
          <a:xfrm>
            <a:off x="280499" y="465597"/>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5-1</a:t>
            </a:r>
          </a:p>
        </p:txBody>
      </p:sp>
      <p:sp>
        <p:nvSpPr>
          <p:cNvPr id="39" name="TextBox 27"/>
          <p:cNvSpPr txBox="1"/>
          <p:nvPr/>
        </p:nvSpPr>
        <p:spPr>
          <a:xfrm>
            <a:off x="487564" y="2054787"/>
            <a:ext cx="8189844" cy="3662541"/>
          </a:xfrm>
          <a:prstGeom prst="rect">
            <a:avLst/>
          </a:prstGeom>
        </p:spPr>
        <p:txBody>
          <a:bodyPr wrap="square" lIns="0" tIns="0" rIns="0" bIns="0" rtlCol="0" anchor="t">
            <a:spAutoFit/>
          </a:bodyPr>
          <a:lstStyle/>
          <a:p>
            <a:pPr>
              <a:lnSpc>
                <a:spcPct val="150000"/>
              </a:lnSpc>
              <a:spcBef>
                <a:spcPts val="600"/>
              </a:spcBef>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rPr>
              <a:t>・ 掃除や当番のような小さな役割こそ、責任感を示す場面</a:t>
            </a:r>
          </a:p>
          <a:p>
            <a:pPr>
              <a:lnSpc>
                <a:spcPct val="150000"/>
              </a:lnSpc>
              <a:spcBef>
                <a:spcPts val="600"/>
              </a:spcBef>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rPr>
              <a:t>・ きちんとやりきることで、まわりに安心感を与えられる</a:t>
            </a:r>
          </a:p>
          <a:p>
            <a:pPr>
              <a:lnSpc>
                <a:spcPct val="150000"/>
              </a:lnSpc>
              <a:spcBef>
                <a:spcPts val="600"/>
              </a:spcBef>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rPr>
              <a:t>・ 学校生活もインターンシップも同じ。「任されたことを果たす姿勢」が評価される。</a:t>
            </a:r>
            <a:endPar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endParaRPr>
          </a:p>
          <a:p>
            <a:pPr>
              <a:lnSpc>
                <a:spcPct val="150000"/>
              </a:lnSpc>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rPr>
              <a:t>まずは、身近なことから </a:t>
            </a:r>
            <a:endParaRPr lang="en-US" altLang="ja-JP" sz="2400" dirty="0">
              <a:solidFill>
                <a:srgbClr val="292B2B"/>
              </a:solidFill>
              <a:latin typeface="BIZ UDPゴシック" panose="020B0400000000000000" pitchFamily="50" charset="-128"/>
              <a:ea typeface="BIZ UDPゴシック" panose="020B0400000000000000" pitchFamily="50" charset="-128"/>
              <a:cs typeface="Source Han Sans JP"/>
            </a:endParaRPr>
          </a:p>
          <a:p>
            <a:pPr>
              <a:lnSpc>
                <a:spcPct val="150000"/>
              </a:lnSpc>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rPr>
              <a:t>「任されたことを責任をもってやりきる」</a:t>
            </a:r>
            <a:br>
              <a:rPr lang="en-US" altLang="ja-JP" sz="2400" dirty="0">
                <a:solidFill>
                  <a:srgbClr val="292B2B"/>
                </a:solidFill>
                <a:latin typeface="BIZ UDPゴシック" panose="020B0400000000000000" pitchFamily="50" charset="-128"/>
                <a:ea typeface="BIZ UDPゴシック" panose="020B0400000000000000" pitchFamily="50" charset="-128"/>
                <a:cs typeface="Source Han Sans JP"/>
              </a:rPr>
            </a:b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rPr>
              <a:t> を実践してみましょう。</a:t>
            </a:r>
          </a:p>
        </p:txBody>
      </p:sp>
      <p:pic>
        <p:nvPicPr>
          <p:cNvPr id="38" name="図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1077" y="4740779"/>
            <a:ext cx="1996331" cy="1377229"/>
          </a:xfrm>
          <a:prstGeom prst="rect">
            <a:avLst/>
          </a:prstGeom>
        </p:spPr>
      </p:pic>
    </p:spTree>
    <p:extLst>
      <p:ext uri="{BB962C8B-B14F-4D97-AF65-F5344CB8AC3E}">
        <p14:creationId xmlns:p14="http://schemas.microsoft.com/office/powerpoint/2010/main" val="1385716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8" name="AutoShape 22"/>
          <p:cNvSpPr/>
          <p:nvPr/>
        </p:nvSpPr>
        <p:spPr>
          <a:xfrm flipV="1">
            <a:off x="172487" y="1855406"/>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1317018"/>
            <a:ext cx="8603974" cy="412036"/>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やり抜く経験は社会で活きる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47</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
        <p:nvSpPr>
          <p:cNvPr id="36" name="TextBox 23"/>
          <p:cNvSpPr txBox="1"/>
          <p:nvPr/>
        </p:nvSpPr>
        <p:spPr>
          <a:xfrm>
            <a:off x="1212249" y="415379"/>
            <a:ext cx="7672224" cy="919611"/>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頼まれごとや苦手なことでも途中であきらめずに、最後までやり抜いていますか？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37" name="TextBox 23"/>
          <p:cNvSpPr txBox="1"/>
          <p:nvPr/>
        </p:nvSpPr>
        <p:spPr>
          <a:xfrm>
            <a:off x="280499" y="465597"/>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5-2</a:t>
            </a:r>
          </a:p>
        </p:txBody>
      </p:sp>
      <p:sp>
        <p:nvSpPr>
          <p:cNvPr id="39" name="TextBox 27"/>
          <p:cNvSpPr txBox="1"/>
          <p:nvPr/>
        </p:nvSpPr>
        <p:spPr>
          <a:xfrm>
            <a:off x="487564" y="2202399"/>
            <a:ext cx="8189844" cy="4062651"/>
          </a:xfrm>
          <a:prstGeom prst="rect">
            <a:avLst/>
          </a:prstGeom>
        </p:spPr>
        <p:txBody>
          <a:bodyPr wrap="square" lIns="0" tIns="0" rIns="0" bIns="0" rtlCol="0" anchor="t">
            <a:spAutoFit/>
          </a:bodyPr>
          <a:lstStyle/>
          <a:p>
            <a:pPr>
              <a:spcBef>
                <a:spcPts val="1200"/>
              </a:spcBef>
            </a:pPr>
            <a:r>
              <a:rPr lang="ja-JP" altLang="en-US" sz="2000" dirty="0">
                <a:latin typeface="BIZ UDPゴシック" panose="020B0400000000000000" pitchFamily="50" charset="-128"/>
                <a:ea typeface="BIZ UDPゴシック" panose="020B0400000000000000" pitchFamily="50" charset="-128"/>
              </a:rPr>
              <a:t>途中でやめたくなる気持ちは、誰にでもあります。</a:t>
            </a:r>
            <a:endParaRPr lang="en-US" altLang="ja-JP" sz="2000" dirty="0">
              <a:latin typeface="BIZ UDPゴシック" panose="020B0400000000000000" pitchFamily="50" charset="-128"/>
              <a:ea typeface="BIZ UDPゴシック" panose="020B0400000000000000" pitchFamily="50" charset="-128"/>
            </a:endParaRPr>
          </a:p>
          <a:p>
            <a:pPr>
              <a:spcBef>
                <a:spcPts val="1200"/>
              </a:spcBef>
            </a:pPr>
            <a:r>
              <a:rPr lang="ja-JP" altLang="en-US" sz="2000" dirty="0">
                <a:latin typeface="BIZ UDPゴシック" panose="020B0400000000000000" pitchFamily="50" charset="-128"/>
                <a:ea typeface="BIZ UDPゴシック" panose="020B0400000000000000" pitchFamily="50" charset="-128"/>
              </a:rPr>
              <a:t>けれども、最後まで取り組む経験が、自分を大きく成長させます。</a:t>
            </a:r>
          </a:p>
          <a:p>
            <a:pPr>
              <a:spcBef>
                <a:spcPts val="1200"/>
              </a:spcBef>
            </a:pPr>
            <a:r>
              <a:rPr lang="ja-JP" altLang="en-US" sz="2000" dirty="0">
                <a:latin typeface="BIZ UDPゴシック" panose="020B0400000000000000" pitchFamily="50" charset="-128"/>
                <a:ea typeface="BIZ UDPゴシック" panose="020B0400000000000000" pitchFamily="50" charset="-128"/>
              </a:rPr>
              <a:t>インターンシップは、「やり抜く力」を練習できる絶好の場です。</a:t>
            </a:r>
            <a:endParaRPr lang="en-US" altLang="ja-JP" sz="2000" dirty="0">
              <a:latin typeface="BIZ UDPゴシック" panose="020B0400000000000000" pitchFamily="50" charset="-128"/>
              <a:ea typeface="BIZ UDPゴシック" panose="020B0400000000000000" pitchFamily="50" charset="-128"/>
            </a:endParaRPr>
          </a:p>
          <a:p>
            <a:pPr>
              <a:spcBef>
                <a:spcPts val="1200"/>
              </a:spcBef>
            </a:pPr>
            <a:endPar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endParaRPr>
          </a:p>
          <a:p>
            <a:pPr>
              <a:spcBef>
                <a:spcPts val="1200"/>
              </a:spcBef>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rPr>
              <a:t>やり抜く経験は社会で活きる。</a:t>
            </a:r>
            <a:endParaRPr lang="en-US" altLang="ja-JP" sz="2400" dirty="0">
              <a:solidFill>
                <a:srgbClr val="292B2B"/>
              </a:solidFill>
              <a:latin typeface="BIZ UDPゴシック" panose="020B0400000000000000" pitchFamily="50" charset="-128"/>
              <a:ea typeface="BIZ UDPゴシック" panose="020B0400000000000000" pitchFamily="50" charset="-128"/>
              <a:cs typeface="Source Han Sans JP"/>
            </a:endParaRPr>
          </a:p>
          <a:p>
            <a:pPr>
              <a:spcBef>
                <a:spcPts val="1200"/>
              </a:spcBef>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rPr>
              <a:t>・ 苦手なことや面倒なことでも、続ける姿勢が評価される</a:t>
            </a:r>
          </a:p>
          <a:p>
            <a:pPr>
              <a:spcBef>
                <a:spcPts val="1200"/>
              </a:spcBef>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rPr>
              <a:t>・ やり抜いた経験は、自信や達成感につながる</a:t>
            </a:r>
          </a:p>
          <a:p>
            <a:pPr>
              <a:spcBef>
                <a:spcPts val="1200"/>
              </a:spcBef>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rPr>
              <a:t>・ 高校生の今は、失敗してもやり直せる時期</a:t>
            </a:r>
          </a:p>
          <a:p>
            <a:pPr>
              <a:spcBef>
                <a:spcPts val="1200"/>
              </a:spcBef>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rPr>
              <a:t>今のうちに「やり抜く力」を積み重ねておくことが大切です。</a:t>
            </a:r>
          </a:p>
        </p:txBody>
      </p:sp>
      <p:pic>
        <p:nvPicPr>
          <p:cNvPr id="38" name="図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2676" y="3567142"/>
            <a:ext cx="1551797" cy="1655250"/>
          </a:xfrm>
          <a:prstGeom prst="rect">
            <a:avLst/>
          </a:prstGeom>
        </p:spPr>
      </p:pic>
    </p:spTree>
    <p:extLst>
      <p:ext uri="{BB962C8B-B14F-4D97-AF65-F5344CB8AC3E}">
        <p14:creationId xmlns:p14="http://schemas.microsoft.com/office/powerpoint/2010/main" val="2042996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8" name="AutoShape 22"/>
          <p:cNvSpPr/>
          <p:nvPr/>
        </p:nvSpPr>
        <p:spPr>
          <a:xfrm flipV="1">
            <a:off x="172487" y="1855406"/>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1317018"/>
            <a:ext cx="8603974" cy="412036"/>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自分の経験をふり返ろう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48</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
        <p:nvSpPr>
          <p:cNvPr id="36" name="TextBox 23"/>
          <p:cNvSpPr txBox="1"/>
          <p:nvPr/>
        </p:nvSpPr>
        <p:spPr>
          <a:xfrm>
            <a:off x="1212249" y="415379"/>
            <a:ext cx="7672224" cy="919611"/>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頼まれごとや苦手なことでも途中であきらめずに、最後までやり抜いていますか？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37" name="TextBox 23"/>
          <p:cNvSpPr txBox="1"/>
          <p:nvPr/>
        </p:nvSpPr>
        <p:spPr>
          <a:xfrm>
            <a:off x="280499" y="465597"/>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5-2</a:t>
            </a:r>
          </a:p>
        </p:txBody>
      </p:sp>
      <p:sp>
        <p:nvSpPr>
          <p:cNvPr id="38" name="TextBox 27"/>
          <p:cNvSpPr txBox="1"/>
          <p:nvPr/>
        </p:nvSpPr>
        <p:spPr>
          <a:xfrm>
            <a:off x="533383" y="2004309"/>
            <a:ext cx="8189844" cy="415498"/>
          </a:xfrm>
          <a:prstGeom prst="rect">
            <a:avLst/>
          </a:prstGeom>
        </p:spPr>
        <p:txBody>
          <a:bodyPr wrap="square" lIns="0" tIns="0" rIns="0" bIns="0" rtlCol="0" anchor="t">
            <a:spAutoFit/>
          </a:bodyPr>
          <a:lstStyle/>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ワーク／インターンシップでやり抜きたいことを</a:t>
            </a: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1</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つ決める</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p:txBody>
      </p:sp>
      <p:pic>
        <p:nvPicPr>
          <p:cNvPr id="40" name="図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83" y="2003116"/>
            <a:ext cx="485940" cy="361780"/>
          </a:xfrm>
          <a:prstGeom prst="rect">
            <a:avLst/>
          </a:prstGeom>
        </p:spPr>
      </p:pic>
      <p:sp>
        <p:nvSpPr>
          <p:cNvPr id="42" name="正方形/長方形 41"/>
          <p:cNvSpPr/>
          <p:nvPr/>
        </p:nvSpPr>
        <p:spPr>
          <a:xfrm>
            <a:off x="424486" y="2593404"/>
            <a:ext cx="8316000" cy="115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BIZ UDPゴシック" panose="020B0400000000000000" pitchFamily="50" charset="-128"/>
                <a:ea typeface="BIZ UDPゴシック" panose="020B0400000000000000" pitchFamily="50" charset="-128"/>
              </a:rPr>
              <a:t>■苦手だったけど、最後までやり抜いた経験はありますか？そのとき、どんな気持ちでしたか？</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44" name="正方形/長方形 43"/>
          <p:cNvSpPr/>
          <p:nvPr/>
        </p:nvSpPr>
        <p:spPr>
          <a:xfrm>
            <a:off x="424486" y="3890014"/>
            <a:ext cx="8316000" cy="115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BIZ UDPゴシック" panose="020B0400000000000000" pitchFamily="50" charset="-128"/>
                <a:ea typeface="BIZ UDPゴシック" panose="020B0400000000000000" pitchFamily="50" charset="-128"/>
              </a:rPr>
              <a:t>■途中でやめてしまった、あきらめてしまったことはありますか？そのとき、どんな気持ちでしたか？</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45" name="正方形/長方形 44"/>
          <p:cNvSpPr/>
          <p:nvPr/>
        </p:nvSpPr>
        <p:spPr>
          <a:xfrm>
            <a:off x="424486" y="5204351"/>
            <a:ext cx="8316000" cy="115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BIZ UDPゴシック" panose="020B0400000000000000" pitchFamily="50" charset="-128"/>
                <a:ea typeface="BIZ UDPゴシック" panose="020B0400000000000000" pitchFamily="50" charset="-128"/>
              </a:rPr>
              <a:t>■インターンシップで「やり抜きたいこと」を一つ決めましょう。</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57833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6"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47" name="TextBox 23"/>
          <p:cNvSpPr txBox="1"/>
          <p:nvPr/>
        </p:nvSpPr>
        <p:spPr>
          <a:xfrm>
            <a:off x="1172492" y="381415"/>
            <a:ext cx="7520935" cy="4194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初対面の人に自分から挨拶できていますか？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0" name="TextBox 23"/>
          <p:cNvSpPr txBox="1"/>
          <p:nvPr/>
        </p:nvSpPr>
        <p:spPr>
          <a:xfrm>
            <a:off x="280499" y="898807"/>
            <a:ext cx="8603974" cy="500137"/>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挨拶は信頼の入口　やりとりの最初の一歩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1" name="TextBox 27"/>
          <p:cNvSpPr txBox="1"/>
          <p:nvPr/>
        </p:nvSpPr>
        <p:spPr>
          <a:xfrm>
            <a:off x="503583" y="1959466"/>
            <a:ext cx="8189844" cy="4047262"/>
          </a:xfrm>
          <a:prstGeom prst="rect">
            <a:avLst/>
          </a:prstGeom>
        </p:spPr>
        <p:txBody>
          <a:bodyPr wrap="square" lIns="0" tIns="0" rIns="0" bIns="0" rtlCol="0" anchor="t">
            <a:spAutoFit/>
          </a:bodyPr>
          <a:lstStyle/>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初めて会う人との関係は、たった一言の挨拶から始まります。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声の大きさよりも、</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「自分から」</a:t>
            </a:r>
            <a:endParaRPr lang="en-US" altLang="ja-JP"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「相手の目を見て」</a:t>
            </a:r>
            <a:endParaRPr lang="en-US" altLang="ja-JP"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「笑顔で伝える」</a:t>
            </a:r>
            <a:endParaRPr lang="en-US" altLang="ja-JP"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ことが大切です。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1200"/>
              </a:spcBef>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「おはようございます」「よろしくお願いします」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1200"/>
              </a:spcBef>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この基本的な言葉が、職場の空気を和らげてくれます。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p:txBody>
      </p:sp>
      <p:sp>
        <p:nvSpPr>
          <p:cNvPr id="52" name="TextBox 23"/>
          <p:cNvSpPr txBox="1"/>
          <p:nvPr/>
        </p:nvSpPr>
        <p:spPr>
          <a:xfrm>
            <a:off x="280499" y="431633"/>
            <a:ext cx="991709" cy="500137"/>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1-1</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0132" y="3252163"/>
            <a:ext cx="2101989" cy="1346356"/>
          </a:xfrm>
          <a:prstGeom prst="rect">
            <a:avLst/>
          </a:prstGeom>
        </p:spPr>
      </p:pic>
      <p:sp>
        <p:nvSpPr>
          <p:cNvPr id="3" name="スライド番号プレースホルダー 2"/>
          <p:cNvSpPr>
            <a:spLocks noGrp="1"/>
          </p:cNvSpPr>
          <p:nvPr>
            <p:ph type="sldNum" sz="quarter" idx="12"/>
          </p:nvPr>
        </p:nvSpPr>
        <p:spPr/>
        <p:txBody>
          <a:bodyPr/>
          <a:lstStyle/>
          <a:p>
            <a:fld id="{D455B298-B733-4663-B995-911C2D7CD4EB}" type="slidenum">
              <a:rPr kumimoji="1" lang="ja-JP" altLang="en-US" smtClean="0"/>
              <a:t>4</a:t>
            </a:fld>
            <a:endParaRPr kumimoji="1" lang="ja-JP" altLang="en-US"/>
          </a:p>
        </p:txBody>
      </p:sp>
      <p:grpSp>
        <p:nvGrpSpPr>
          <p:cNvPr id="48" name="Group 3"/>
          <p:cNvGrpSpPr/>
          <p:nvPr/>
        </p:nvGrpSpPr>
        <p:grpSpPr>
          <a:xfrm>
            <a:off x="172487" y="6615128"/>
            <a:ext cx="8820000" cy="95250"/>
            <a:chOff x="0" y="0"/>
            <a:chExt cx="22021800" cy="190500"/>
          </a:xfrm>
        </p:grpSpPr>
        <p:grpSp>
          <p:nvGrpSpPr>
            <p:cNvPr id="49" name="Group 4"/>
            <p:cNvGrpSpPr/>
            <p:nvPr/>
          </p:nvGrpSpPr>
          <p:grpSpPr>
            <a:xfrm>
              <a:off x="0" y="0"/>
              <a:ext cx="7340600" cy="190500"/>
              <a:chOff x="0" y="0"/>
              <a:chExt cx="1449995" cy="37630"/>
            </a:xfrm>
          </p:grpSpPr>
          <p:sp>
            <p:nvSpPr>
              <p:cNvPr id="59"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0"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3" name="Group 7"/>
            <p:cNvGrpSpPr/>
            <p:nvPr/>
          </p:nvGrpSpPr>
          <p:grpSpPr>
            <a:xfrm>
              <a:off x="7340600" y="0"/>
              <a:ext cx="7340600" cy="190500"/>
              <a:chOff x="0" y="0"/>
              <a:chExt cx="1449995" cy="37630"/>
            </a:xfrm>
          </p:grpSpPr>
          <p:sp>
            <p:nvSpPr>
              <p:cNvPr id="57"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8"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10"/>
            <p:cNvGrpSpPr/>
            <p:nvPr/>
          </p:nvGrpSpPr>
          <p:grpSpPr>
            <a:xfrm>
              <a:off x="14681200" y="0"/>
              <a:ext cx="7340600" cy="190500"/>
              <a:chOff x="0" y="0"/>
              <a:chExt cx="1449995" cy="37630"/>
            </a:xfrm>
          </p:grpSpPr>
          <p:sp>
            <p:nvSpPr>
              <p:cNvPr id="55"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6"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Tree>
    <p:extLst>
      <p:ext uri="{BB962C8B-B14F-4D97-AF65-F5344CB8AC3E}">
        <p14:creationId xmlns:p14="http://schemas.microsoft.com/office/powerpoint/2010/main" val="2698801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8" name="AutoShape 22"/>
          <p:cNvSpPr/>
          <p:nvPr/>
        </p:nvSpPr>
        <p:spPr>
          <a:xfrm flipV="1">
            <a:off x="172487" y="1855406"/>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1317018"/>
            <a:ext cx="8603974" cy="412036"/>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やり抜くための工夫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49</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
        <p:nvSpPr>
          <p:cNvPr id="36" name="TextBox 23"/>
          <p:cNvSpPr txBox="1"/>
          <p:nvPr/>
        </p:nvSpPr>
        <p:spPr>
          <a:xfrm>
            <a:off x="1212249" y="415379"/>
            <a:ext cx="7672224" cy="919611"/>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頼まれごとや苦手なことでも途中であきらめずに、最後までやり抜いていますか？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37" name="TextBox 23"/>
          <p:cNvSpPr txBox="1"/>
          <p:nvPr/>
        </p:nvSpPr>
        <p:spPr>
          <a:xfrm>
            <a:off x="280499" y="465597"/>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5-2</a:t>
            </a:r>
          </a:p>
        </p:txBody>
      </p:sp>
      <p:sp>
        <p:nvSpPr>
          <p:cNvPr id="39" name="TextBox 27"/>
          <p:cNvSpPr txBox="1"/>
          <p:nvPr/>
        </p:nvSpPr>
        <p:spPr>
          <a:xfrm>
            <a:off x="487564" y="2202399"/>
            <a:ext cx="8189844" cy="2215991"/>
          </a:xfrm>
          <a:prstGeom prst="rect">
            <a:avLst/>
          </a:prstGeom>
        </p:spPr>
        <p:txBody>
          <a:bodyPr wrap="square" lIns="0" tIns="0" rIns="0" bIns="0" rtlCol="0" anchor="t">
            <a:spAutoFit/>
          </a:bodyPr>
          <a:lstStyle/>
          <a:p>
            <a:pPr>
              <a:lnSpc>
                <a:spcPct val="150000"/>
              </a:lnSpc>
            </a:pPr>
            <a:r>
              <a:rPr lang="ja-JP" altLang="en-US" sz="2400" dirty="0">
                <a:latin typeface="BIZ UDPゴシック" panose="020B0400000000000000" pitchFamily="50" charset="-128"/>
                <a:ea typeface="BIZ UDPゴシック" panose="020B0400000000000000" pitchFamily="50" charset="-128"/>
              </a:rPr>
              <a:t>１．大きな課題を小さく分けて進める</a:t>
            </a:r>
          </a:p>
          <a:p>
            <a:pPr>
              <a:lnSpc>
                <a:spcPct val="150000"/>
              </a:lnSpc>
            </a:pPr>
            <a:r>
              <a:rPr lang="ja-JP" altLang="en-US" sz="2400" dirty="0">
                <a:latin typeface="BIZ UDPゴシック" panose="020B0400000000000000" pitchFamily="50" charset="-128"/>
                <a:ea typeface="BIZ UDPゴシック" panose="020B0400000000000000" pitchFamily="50" charset="-128"/>
              </a:rPr>
              <a:t>２．困ったときは一人で抱え込まず相談する</a:t>
            </a:r>
          </a:p>
          <a:p>
            <a:pPr>
              <a:lnSpc>
                <a:spcPct val="150000"/>
              </a:lnSpc>
            </a:pPr>
            <a:r>
              <a:rPr lang="ja-JP" altLang="en-US" sz="2400" dirty="0">
                <a:latin typeface="BIZ UDPゴシック" panose="020B0400000000000000" pitchFamily="50" charset="-128"/>
                <a:ea typeface="BIZ UDPゴシック" panose="020B0400000000000000" pitchFamily="50" charset="-128"/>
              </a:rPr>
              <a:t>３．終わったときの達成感をイメージする</a:t>
            </a:r>
          </a:p>
          <a:p>
            <a:pPr>
              <a:lnSpc>
                <a:spcPct val="150000"/>
              </a:lnSpc>
            </a:pPr>
            <a:r>
              <a:rPr lang="ja-JP" altLang="en-US" sz="2400" dirty="0">
                <a:latin typeface="BIZ UDPゴシック" panose="020B0400000000000000" pitchFamily="50" charset="-128"/>
                <a:ea typeface="BIZ UDPゴシック" panose="020B0400000000000000" pitchFamily="50" charset="-128"/>
              </a:rPr>
              <a:t>４．苦手なことほど、やり抜けば自信になると考える</a:t>
            </a:r>
          </a:p>
        </p:txBody>
      </p:sp>
      <p:sp>
        <p:nvSpPr>
          <p:cNvPr id="38" name="TextBox 27"/>
          <p:cNvSpPr txBox="1"/>
          <p:nvPr/>
        </p:nvSpPr>
        <p:spPr>
          <a:xfrm>
            <a:off x="487564" y="4933036"/>
            <a:ext cx="8189844" cy="1338828"/>
          </a:xfrm>
          <a:prstGeom prst="rect">
            <a:avLst/>
          </a:prstGeom>
        </p:spPr>
        <p:txBody>
          <a:bodyPr wrap="square" lIns="0" tIns="0" rIns="0" bIns="0" rtlCol="0" anchor="t">
            <a:spAutoFit/>
          </a:bodyPr>
          <a:lstStyle/>
          <a:p>
            <a:pPr>
              <a:lnSpc>
                <a:spcPct val="150000"/>
              </a:lnSpc>
            </a:pPr>
            <a:r>
              <a:rPr lang="ja-JP" altLang="en-US" b="1"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ワンポイントアドバイス</a:t>
            </a:r>
            <a:endParaRPr lang="en-US" altLang="ja-JP" b="1"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a:t>
            </a:r>
            <a:r>
              <a:rPr lang="ja-JP" altLang="en-US" sz="2000" dirty="0">
                <a:latin typeface="BIZ UDPゴシック" panose="020B0400000000000000" pitchFamily="50" charset="-128"/>
                <a:ea typeface="BIZ UDPゴシック" panose="020B0400000000000000" pitchFamily="50" charset="-128"/>
              </a:rPr>
              <a:t>やり抜く力は、一度で完璧にできるものではありません。</a:t>
            </a:r>
            <a:br>
              <a:rPr lang="ja-JP" altLang="en-US" sz="2000" dirty="0">
                <a:latin typeface="BIZ UDPゴシック" panose="020B0400000000000000" pitchFamily="50" charset="-128"/>
                <a:ea typeface="BIZ UDPゴシック" panose="020B0400000000000000" pitchFamily="50" charset="-128"/>
              </a:rPr>
            </a:br>
            <a:r>
              <a:rPr lang="ja-JP" altLang="en-US" sz="2000" dirty="0">
                <a:latin typeface="BIZ UDPゴシック" panose="020B0400000000000000" pitchFamily="50" charset="-128"/>
                <a:ea typeface="BIZ UDPゴシック" panose="020B0400000000000000" pitchFamily="50" charset="-128"/>
              </a:rPr>
              <a:t>　　挑戦と失敗を繰り返す中で、少しずつ身についていきます。</a:t>
            </a:r>
          </a:p>
        </p:txBody>
      </p:sp>
      <p:pic>
        <p:nvPicPr>
          <p:cNvPr id="40" name="図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51" y="4898396"/>
            <a:ext cx="288472" cy="432000"/>
          </a:xfrm>
          <a:prstGeom prst="rect">
            <a:avLst/>
          </a:prstGeom>
        </p:spPr>
      </p:pic>
      <p:pic>
        <p:nvPicPr>
          <p:cNvPr id="42" name="図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6650" y="2503674"/>
            <a:ext cx="1156761" cy="1296000"/>
          </a:xfrm>
          <a:prstGeom prst="rect">
            <a:avLst/>
          </a:prstGeom>
        </p:spPr>
      </p:pic>
    </p:spTree>
    <p:extLst>
      <p:ext uri="{BB962C8B-B14F-4D97-AF65-F5344CB8AC3E}">
        <p14:creationId xmlns:p14="http://schemas.microsoft.com/office/powerpoint/2010/main" val="7364249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8" name="AutoShape 22"/>
          <p:cNvSpPr/>
          <p:nvPr/>
        </p:nvSpPr>
        <p:spPr>
          <a:xfrm flipV="1">
            <a:off x="172487" y="1855406"/>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1317018"/>
            <a:ext cx="8603974" cy="412036"/>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継続力が信頼と成長をつくる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50</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
        <p:nvSpPr>
          <p:cNvPr id="36" name="TextBox 23"/>
          <p:cNvSpPr txBox="1"/>
          <p:nvPr/>
        </p:nvSpPr>
        <p:spPr>
          <a:xfrm>
            <a:off x="1212249" y="415379"/>
            <a:ext cx="7672224" cy="919611"/>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頼まれごとや苦手なことでも途中であきらめずに、最後までやり抜いていますか？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37" name="TextBox 23"/>
          <p:cNvSpPr txBox="1"/>
          <p:nvPr/>
        </p:nvSpPr>
        <p:spPr>
          <a:xfrm>
            <a:off x="280499" y="465597"/>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5-2</a:t>
            </a:r>
          </a:p>
        </p:txBody>
      </p:sp>
      <p:sp>
        <p:nvSpPr>
          <p:cNvPr id="39" name="TextBox 27"/>
          <p:cNvSpPr txBox="1"/>
          <p:nvPr/>
        </p:nvSpPr>
        <p:spPr>
          <a:xfrm>
            <a:off x="487564" y="2268659"/>
            <a:ext cx="8189844" cy="3754874"/>
          </a:xfrm>
          <a:prstGeom prst="rect">
            <a:avLst/>
          </a:prstGeom>
        </p:spPr>
        <p:txBody>
          <a:bodyPr wrap="square" lIns="0" tIns="0" rIns="0" bIns="0" rtlCol="0" anchor="t">
            <a:spAutoFit/>
          </a:bodyPr>
          <a:lstStyle/>
          <a:p>
            <a:pPr>
              <a:lnSpc>
                <a:spcPct val="150000"/>
              </a:lnSpc>
              <a:spcBef>
                <a:spcPts val="1200"/>
              </a:spcBef>
            </a:pPr>
            <a:r>
              <a:rPr lang="ja-JP" altLang="en-US" sz="2000" dirty="0">
                <a:latin typeface="BIZ UDPゴシック" panose="020B0400000000000000" pitchFamily="50" charset="-128"/>
                <a:ea typeface="BIZ UDPゴシック" panose="020B0400000000000000" pitchFamily="50" charset="-128"/>
              </a:rPr>
              <a:t>頼まれごとや苦手なことでも、</a:t>
            </a:r>
            <a:endParaRPr lang="en-US" altLang="ja-JP" sz="2000" dirty="0">
              <a:latin typeface="BIZ UDPゴシック" panose="020B0400000000000000" pitchFamily="50" charset="-128"/>
              <a:ea typeface="BIZ UDPゴシック" panose="020B0400000000000000" pitchFamily="50" charset="-128"/>
            </a:endParaRPr>
          </a:p>
          <a:p>
            <a:pPr>
              <a:lnSpc>
                <a:spcPct val="150000"/>
              </a:lnSpc>
              <a:spcBef>
                <a:spcPts val="1200"/>
              </a:spcBef>
            </a:pPr>
            <a:r>
              <a:rPr lang="ja-JP" altLang="en-US" sz="2400" dirty="0">
                <a:latin typeface="BIZ UDPゴシック" panose="020B0400000000000000" pitchFamily="50" charset="-128"/>
                <a:ea typeface="BIZ UDPゴシック" panose="020B0400000000000000" pitchFamily="50" charset="-128"/>
              </a:rPr>
              <a:t>途中で投げ出さずやり抜くことが大切です。</a:t>
            </a:r>
          </a:p>
          <a:p>
            <a:pPr>
              <a:lnSpc>
                <a:spcPct val="150000"/>
              </a:lnSpc>
              <a:spcBef>
                <a:spcPts val="1200"/>
              </a:spcBef>
            </a:pPr>
            <a:r>
              <a:rPr lang="ja-JP" altLang="en-US" sz="2400" dirty="0">
                <a:latin typeface="BIZ UDPゴシック" panose="020B0400000000000000" pitchFamily="50" charset="-128"/>
                <a:ea typeface="BIZ UDPゴシック" panose="020B0400000000000000" pitchFamily="50" charset="-128"/>
              </a:rPr>
              <a:t>続けた先に「成果」「達成感」「信頼」が生まれます。</a:t>
            </a:r>
          </a:p>
          <a:p>
            <a:pPr>
              <a:lnSpc>
                <a:spcPct val="150000"/>
              </a:lnSpc>
              <a:spcBef>
                <a:spcPts val="1200"/>
              </a:spcBef>
            </a:pPr>
            <a:r>
              <a:rPr lang="ja-JP" altLang="en-US" sz="2000" dirty="0">
                <a:latin typeface="BIZ UDPゴシック" panose="020B0400000000000000" pitchFamily="50" charset="-128"/>
                <a:ea typeface="BIZ UDPゴシック" panose="020B0400000000000000" pitchFamily="50" charset="-128"/>
              </a:rPr>
              <a:t>今の皆さんは練習の段階にいます。</a:t>
            </a:r>
            <a:endParaRPr lang="en-US" altLang="ja-JP" sz="2000" dirty="0">
              <a:latin typeface="BIZ UDPゴシック" panose="020B0400000000000000" pitchFamily="50" charset="-128"/>
              <a:ea typeface="BIZ UDPゴシック" panose="020B0400000000000000" pitchFamily="50" charset="-128"/>
            </a:endParaRPr>
          </a:p>
          <a:p>
            <a:pPr>
              <a:lnSpc>
                <a:spcPct val="150000"/>
              </a:lnSpc>
              <a:spcBef>
                <a:spcPts val="1200"/>
              </a:spcBef>
            </a:pPr>
            <a:r>
              <a:rPr lang="ja-JP" altLang="en-US" sz="2400" dirty="0">
                <a:latin typeface="BIZ UDPゴシック" panose="020B0400000000000000" pitchFamily="50" charset="-128"/>
                <a:ea typeface="BIZ UDPゴシック" panose="020B0400000000000000" pitchFamily="50" charset="-128"/>
              </a:rPr>
              <a:t>社会に出てから本番で役立つように、挑戦と学びを</a:t>
            </a:r>
            <a:br>
              <a:rPr lang="en-US" altLang="ja-JP" sz="2400" dirty="0">
                <a:latin typeface="BIZ UDPゴシック" panose="020B0400000000000000" pitchFamily="50" charset="-128"/>
                <a:ea typeface="BIZ UDPゴシック" panose="020B0400000000000000" pitchFamily="50" charset="-128"/>
              </a:rPr>
            </a:br>
            <a:r>
              <a:rPr lang="ja-JP" altLang="en-US" sz="2400" dirty="0">
                <a:latin typeface="BIZ UDPゴシック" panose="020B0400000000000000" pitchFamily="50" charset="-128"/>
                <a:ea typeface="BIZ UDPゴシック" panose="020B0400000000000000" pitchFamily="50" charset="-128"/>
              </a:rPr>
              <a:t>積み重ねていきましょう。</a:t>
            </a:r>
          </a:p>
        </p:txBody>
      </p:sp>
      <p:pic>
        <p:nvPicPr>
          <p:cNvPr id="38" name="図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6334" y="2867584"/>
            <a:ext cx="1868139" cy="1260000"/>
          </a:xfrm>
          <a:prstGeom prst="rect">
            <a:avLst/>
          </a:prstGeom>
        </p:spPr>
      </p:pic>
    </p:spTree>
    <p:extLst>
      <p:ext uri="{BB962C8B-B14F-4D97-AF65-F5344CB8AC3E}">
        <p14:creationId xmlns:p14="http://schemas.microsoft.com/office/powerpoint/2010/main" val="22089421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612359" y="1316960"/>
            <a:ext cx="7919279" cy="434286"/>
          </a:xfrm>
          <a:prstGeom prst="rect">
            <a:avLst/>
          </a:prstGeom>
        </p:spPr>
        <p:txBody>
          <a:bodyPr wrap="square" lIns="0" tIns="0" rIns="0" bIns="0" rtlCol="0" anchor="t">
            <a:spAutoFit/>
          </a:bodyPr>
          <a:lstStyle/>
          <a:p>
            <a:pPr algn="ctr">
              <a:lnSpc>
                <a:spcPts val="3920"/>
              </a:lnSpc>
              <a:spcBef>
                <a:spcPct val="0"/>
              </a:spcBef>
            </a:pPr>
            <a:r>
              <a:rPr lang="ja-JP" altLang="en-US" sz="3200" b="1" dirty="0">
                <a:solidFill>
                  <a:srgbClr val="292B2B"/>
                </a:solidFill>
                <a:latin typeface="BIZ UDPゴシック" panose="020B0400000000000000" pitchFamily="50" charset="-128"/>
                <a:ea typeface="BIZ UDPゴシック" panose="020B0400000000000000" pitchFamily="50" charset="-128"/>
                <a:cs typeface="Source Han Sans JP Medium"/>
                <a:sym typeface="Source Han Sans JP Medium"/>
              </a:rPr>
              <a:t>全体を振り返って</a:t>
            </a:r>
          </a:p>
        </p:txBody>
      </p:sp>
      <p:sp>
        <p:nvSpPr>
          <p:cNvPr id="24" name="TextBox 24"/>
          <p:cNvSpPr txBox="1"/>
          <p:nvPr/>
        </p:nvSpPr>
        <p:spPr>
          <a:xfrm>
            <a:off x="344763" y="410578"/>
            <a:ext cx="2240692" cy="802656"/>
          </a:xfrm>
          <a:prstGeom prst="rect">
            <a:avLst/>
          </a:prstGeom>
        </p:spPr>
        <p:txBody>
          <a:bodyPr wrap="square" lIns="0" tIns="0" rIns="0" bIns="0" rtlCol="0" anchor="ctr">
            <a:spAutoFit/>
          </a:bodyPr>
          <a:lstStyle/>
          <a:p>
            <a:pPr>
              <a:lnSpc>
                <a:spcPts val="7466"/>
              </a:lnSpc>
              <a:spcBef>
                <a:spcPct val="0"/>
              </a:spcBef>
            </a:pPr>
            <a:r>
              <a:rPr lang="ja-JP" alt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rPr>
              <a:t>まとめ</a:t>
            </a:r>
            <a:endParaRPr lang="en-US" sz="4400" b="1" dirty="0">
              <a:solidFill>
                <a:srgbClr val="64A4A3"/>
              </a:solidFill>
              <a:latin typeface="BIZ UDPゴシック" panose="020B0400000000000000" pitchFamily="50" charset="-128"/>
              <a:ea typeface="BIZ UDPゴシック" panose="020B0400000000000000" pitchFamily="50" charset="-128"/>
              <a:cs typeface="Now Medium"/>
              <a:sym typeface="Now Medium"/>
            </a:endParaRPr>
          </a:p>
        </p:txBody>
      </p:sp>
      <p:sp>
        <p:nvSpPr>
          <p:cNvPr id="25" name="TextBox 27"/>
          <p:cNvSpPr txBox="1"/>
          <p:nvPr/>
        </p:nvSpPr>
        <p:spPr>
          <a:xfrm>
            <a:off x="503583" y="2430341"/>
            <a:ext cx="8189844" cy="3739485"/>
          </a:xfrm>
          <a:prstGeom prst="rect">
            <a:avLst/>
          </a:prstGeom>
        </p:spPr>
        <p:txBody>
          <a:bodyPr wrap="square" lIns="0" tIns="0" rIns="0" bIns="0" rtlCol="0" anchor="t">
            <a:spAutoFit/>
          </a:bodyPr>
          <a:lstStyle/>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インターンシップに参加する上で大切なのは、ひとつひとつの小さな行動や姿勢の積み重ねです。第</a:t>
            </a: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1</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章では挨拶や時間の使い方など、基本的な行動・マナーを確認しました。第</a:t>
            </a: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2</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章では苦手なことにも前向きに向き合う学ぶ姿勢を、第</a:t>
            </a: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3</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章では協働やコミュニケーションの大切さを学びました。さらに第</a:t>
            </a: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4</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章では感謝や謙虚さを行動で示すこと、第</a:t>
            </a: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5</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章では責任感をもってやり抜く力を取り上げました。</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これらを整理し、自分はどこまでできているかを振り返りましょう。</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そして、振り返りをもとに目標を立て、インターンシップに</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臨むことが大切です。</a:t>
            </a:r>
          </a:p>
        </p:txBody>
      </p:sp>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8481" y="4734876"/>
            <a:ext cx="1394946" cy="1565176"/>
          </a:xfrm>
          <a:prstGeom prst="rect">
            <a:avLst/>
          </a:prstGeom>
        </p:spPr>
      </p:pic>
      <p:sp>
        <p:nvSpPr>
          <p:cNvPr id="47" name="AutoShape 22"/>
          <p:cNvSpPr/>
          <p:nvPr/>
        </p:nvSpPr>
        <p:spPr>
          <a:xfrm flipV="1">
            <a:off x="172487" y="2075488"/>
            <a:ext cx="8820000" cy="0"/>
          </a:xfrm>
          <a:prstGeom prst="line">
            <a:avLst/>
          </a:prstGeom>
          <a:ln w="38100" cap="flat">
            <a:solidFill>
              <a:srgbClr val="999F9F"/>
            </a:solidFill>
            <a:prstDash val="solid"/>
            <a:headEnd type="none" w="sm" len="sm"/>
            <a:tailEnd type="none" w="sm" len="sm"/>
          </a:ln>
        </p:spPr>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51</a:t>
            </a:fld>
            <a:endParaRPr kumimoji="1" lang="ja-JP" altLang="en-US"/>
          </a:p>
        </p:txBody>
      </p:sp>
      <p:grpSp>
        <p:nvGrpSpPr>
          <p:cNvPr id="46" name="Group 3"/>
          <p:cNvGrpSpPr/>
          <p:nvPr/>
        </p:nvGrpSpPr>
        <p:grpSpPr>
          <a:xfrm>
            <a:off x="172487" y="6615128"/>
            <a:ext cx="8820000" cy="95250"/>
            <a:chOff x="0" y="0"/>
            <a:chExt cx="22021800" cy="190500"/>
          </a:xfrm>
        </p:grpSpPr>
        <p:grpSp>
          <p:nvGrpSpPr>
            <p:cNvPr id="48" name="Group 4"/>
            <p:cNvGrpSpPr/>
            <p:nvPr/>
          </p:nvGrpSpPr>
          <p:grpSpPr>
            <a:xfrm>
              <a:off x="0" y="0"/>
              <a:ext cx="7340600" cy="190500"/>
              <a:chOff x="0" y="0"/>
              <a:chExt cx="1449995" cy="37630"/>
            </a:xfrm>
          </p:grpSpPr>
          <p:sp>
            <p:nvSpPr>
              <p:cNvPr id="55"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6"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49" name="Group 7"/>
            <p:cNvGrpSpPr/>
            <p:nvPr/>
          </p:nvGrpSpPr>
          <p:grpSpPr>
            <a:xfrm>
              <a:off x="7340600" y="0"/>
              <a:ext cx="7340600" cy="190500"/>
              <a:chOff x="0" y="0"/>
              <a:chExt cx="1449995" cy="37630"/>
            </a:xfrm>
          </p:grpSpPr>
          <p:sp>
            <p:nvSpPr>
              <p:cNvPr id="53"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4"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0" name="Group 10"/>
            <p:cNvGrpSpPr/>
            <p:nvPr/>
          </p:nvGrpSpPr>
          <p:grpSpPr>
            <a:xfrm>
              <a:off x="14681200" y="0"/>
              <a:ext cx="7340600" cy="190500"/>
              <a:chOff x="0" y="0"/>
              <a:chExt cx="1449995" cy="37630"/>
            </a:xfrm>
          </p:grpSpPr>
          <p:sp>
            <p:nvSpPr>
              <p:cNvPr id="51"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2"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Tree>
    <p:extLst>
      <p:ext uri="{BB962C8B-B14F-4D97-AF65-F5344CB8AC3E}">
        <p14:creationId xmlns:p14="http://schemas.microsoft.com/office/powerpoint/2010/main" val="4476387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7" name="TextBox 23"/>
          <p:cNvSpPr txBox="1"/>
          <p:nvPr/>
        </p:nvSpPr>
        <p:spPr>
          <a:xfrm>
            <a:off x="396358" y="391566"/>
            <a:ext cx="7711981" cy="500137"/>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まとめ①　信頼はここから始まる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48"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898807"/>
            <a:ext cx="8603974" cy="412036"/>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信頼の土台をつくる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52</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
        <p:nvSpPr>
          <p:cNvPr id="37" name="曲折矢印 36"/>
          <p:cNvSpPr/>
          <p:nvPr/>
        </p:nvSpPr>
        <p:spPr>
          <a:xfrm>
            <a:off x="1710775" y="5065679"/>
            <a:ext cx="764028" cy="371478"/>
          </a:xfrm>
          <a:prstGeom prst="bentArrow">
            <a:avLst>
              <a:gd name="adj1" fmla="val 34717"/>
              <a:gd name="adj2" fmla="val 33097"/>
              <a:gd name="adj3" fmla="val 25000"/>
              <a:gd name="adj4" fmla="val 43750"/>
            </a:avLst>
          </a:prstGeom>
          <a:solidFill>
            <a:srgbClr val="4C6968"/>
          </a:solidFill>
          <a:ln>
            <a:solidFill>
              <a:srgbClr val="4C6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角丸四角形 37"/>
          <p:cNvSpPr/>
          <p:nvPr/>
        </p:nvSpPr>
        <p:spPr>
          <a:xfrm>
            <a:off x="1016795" y="5379063"/>
            <a:ext cx="1387960" cy="684233"/>
          </a:xfrm>
          <a:prstGeom prst="roundRect">
            <a:avLst/>
          </a:prstGeom>
          <a:solidFill>
            <a:srgbClr val="4C6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挨拶・</a:t>
            </a:r>
            <a:br>
              <a:rPr lang="en-US" altLang="ja-JP" b="1" dirty="0"/>
            </a:br>
            <a:r>
              <a:rPr lang="ja-JP" altLang="en-US" b="1" dirty="0"/>
              <a:t>時間管理</a:t>
            </a:r>
            <a:endParaRPr kumimoji="1" lang="ja-JP" altLang="en-US" b="1" dirty="0">
              <a:latin typeface="BIZ UDPゴシック" panose="020B0400000000000000" pitchFamily="50" charset="-128"/>
              <a:ea typeface="BIZ UDPゴシック" panose="020B0400000000000000" pitchFamily="50" charset="-128"/>
            </a:endParaRPr>
          </a:p>
        </p:txBody>
      </p:sp>
      <p:sp>
        <p:nvSpPr>
          <p:cNvPr id="42" name="角丸四角形 41"/>
          <p:cNvSpPr/>
          <p:nvPr/>
        </p:nvSpPr>
        <p:spPr>
          <a:xfrm>
            <a:off x="4004684" y="4373880"/>
            <a:ext cx="1387960" cy="684233"/>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協働・コミュニケーション</a:t>
            </a:r>
          </a:p>
        </p:txBody>
      </p:sp>
      <p:sp>
        <p:nvSpPr>
          <p:cNvPr id="44" name="角丸四角形 43"/>
          <p:cNvSpPr/>
          <p:nvPr/>
        </p:nvSpPr>
        <p:spPr>
          <a:xfrm>
            <a:off x="5494861" y="3836893"/>
            <a:ext cx="1387960" cy="684233"/>
          </a:xfrm>
          <a:prstGeom prst="round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感謝と</a:t>
            </a:r>
            <a:br>
              <a:rPr kumimoji="1" lang="en-US" altLang="ja-JP" b="1" dirty="0">
                <a:latin typeface="BIZ UDPゴシック" panose="020B0400000000000000" pitchFamily="50" charset="-128"/>
                <a:ea typeface="BIZ UDPゴシック" panose="020B0400000000000000" pitchFamily="50" charset="-128"/>
              </a:rPr>
            </a:br>
            <a:r>
              <a:rPr kumimoji="1" lang="ja-JP" altLang="en-US" b="1" dirty="0">
                <a:latin typeface="BIZ UDPゴシック" panose="020B0400000000000000" pitchFamily="50" charset="-128"/>
                <a:ea typeface="BIZ UDPゴシック" panose="020B0400000000000000" pitchFamily="50" charset="-128"/>
              </a:rPr>
              <a:t>謙虚さ</a:t>
            </a:r>
          </a:p>
        </p:txBody>
      </p:sp>
      <p:sp>
        <p:nvSpPr>
          <p:cNvPr id="45" name="角丸四角形 44"/>
          <p:cNvSpPr/>
          <p:nvPr/>
        </p:nvSpPr>
        <p:spPr>
          <a:xfrm>
            <a:off x="6979321" y="3294545"/>
            <a:ext cx="1387960" cy="684233"/>
          </a:xfrm>
          <a:prstGeom prst="round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責任感</a:t>
            </a:r>
          </a:p>
        </p:txBody>
      </p:sp>
      <p:sp>
        <p:nvSpPr>
          <p:cNvPr id="49" name="スマイル 48"/>
          <p:cNvSpPr/>
          <p:nvPr/>
        </p:nvSpPr>
        <p:spPr>
          <a:xfrm>
            <a:off x="2785268" y="4215865"/>
            <a:ext cx="396543" cy="390999"/>
          </a:xfrm>
          <a:prstGeom prst="smileyFac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1469253" y="4727125"/>
            <a:ext cx="859809" cy="338554"/>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成長</a:t>
            </a:r>
          </a:p>
        </p:txBody>
      </p:sp>
      <p:sp>
        <p:nvSpPr>
          <p:cNvPr id="64" name="テキスト ボックス 63"/>
          <p:cNvSpPr txBox="1"/>
          <p:nvPr/>
        </p:nvSpPr>
        <p:spPr>
          <a:xfrm>
            <a:off x="3050988" y="4240343"/>
            <a:ext cx="859809" cy="338554"/>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成長</a:t>
            </a:r>
          </a:p>
        </p:txBody>
      </p:sp>
      <p:sp>
        <p:nvSpPr>
          <p:cNvPr id="77" name="曲折矢印 76"/>
          <p:cNvSpPr/>
          <p:nvPr/>
        </p:nvSpPr>
        <p:spPr>
          <a:xfrm>
            <a:off x="3193713" y="4548734"/>
            <a:ext cx="764028" cy="371478"/>
          </a:xfrm>
          <a:prstGeom prst="bentArrow">
            <a:avLst>
              <a:gd name="adj1" fmla="val 34717"/>
              <a:gd name="adj2" fmla="val 33097"/>
              <a:gd name="adj3" fmla="val 25000"/>
              <a:gd name="adj4" fmla="val 43750"/>
            </a:avLst>
          </a:prstGeom>
          <a:solidFill>
            <a:srgbClr val="4C6968"/>
          </a:solidFill>
          <a:ln>
            <a:solidFill>
              <a:srgbClr val="4C6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8" name="曲折矢印 77"/>
          <p:cNvSpPr/>
          <p:nvPr/>
        </p:nvSpPr>
        <p:spPr>
          <a:xfrm>
            <a:off x="4679725" y="4054604"/>
            <a:ext cx="764028" cy="371478"/>
          </a:xfrm>
          <a:prstGeom prst="bentArrow">
            <a:avLst>
              <a:gd name="adj1" fmla="val 34717"/>
              <a:gd name="adj2" fmla="val 33097"/>
              <a:gd name="adj3" fmla="val 25000"/>
              <a:gd name="adj4" fmla="val 43750"/>
            </a:avLst>
          </a:prstGeom>
          <a:solidFill>
            <a:srgbClr val="AFABAB"/>
          </a:solid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9" name="スマイル 78"/>
          <p:cNvSpPr/>
          <p:nvPr/>
        </p:nvSpPr>
        <p:spPr>
          <a:xfrm>
            <a:off x="1208218" y="4697389"/>
            <a:ext cx="396543" cy="390999"/>
          </a:xfrm>
          <a:prstGeom prst="smileyFac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1280871" y="6065890"/>
            <a:ext cx="859809" cy="338554"/>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第</a:t>
            </a:r>
            <a:r>
              <a:rPr kumimoji="1" lang="en-US" altLang="ja-JP" sz="1600" b="1" dirty="0">
                <a:latin typeface="BIZ UDPゴシック" panose="020B0400000000000000" pitchFamily="50" charset="-128"/>
                <a:ea typeface="BIZ UDPゴシック" panose="020B0400000000000000" pitchFamily="50" charset="-128"/>
              </a:rPr>
              <a:t>1</a:t>
            </a:r>
            <a:r>
              <a:rPr kumimoji="1" lang="ja-JP" altLang="en-US" sz="1600" b="1" dirty="0">
                <a:latin typeface="BIZ UDPゴシック" panose="020B0400000000000000" pitchFamily="50" charset="-128"/>
                <a:ea typeface="BIZ UDPゴシック" panose="020B0400000000000000" pitchFamily="50" charset="-128"/>
              </a:rPr>
              <a:t>章</a:t>
            </a:r>
          </a:p>
        </p:txBody>
      </p:sp>
      <p:sp>
        <p:nvSpPr>
          <p:cNvPr id="81" name="テキスト ボックス 80"/>
          <p:cNvSpPr txBox="1"/>
          <p:nvPr/>
        </p:nvSpPr>
        <p:spPr>
          <a:xfrm>
            <a:off x="2778410" y="5546314"/>
            <a:ext cx="859809" cy="338554"/>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第</a:t>
            </a:r>
            <a:r>
              <a:rPr kumimoji="1" lang="en-US" altLang="ja-JP" sz="1600" b="1" dirty="0">
                <a:latin typeface="BIZ UDPゴシック" panose="020B0400000000000000" pitchFamily="50" charset="-128"/>
                <a:ea typeface="BIZ UDPゴシック" panose="020B0400000000000000" pitchFamily="50" charset="-128"/>
              </a:rPr>
              <a:t>2</a:t>
            </a:r>
            <a:r>
              <a:rPr kumimoji="1" lang="ja-JP" altLang="en-US" sz="1600" b="1" dirty="0">
                <a:latin typeface="BIZ UDPゴシック" panose="020B0400000000000000" pitchFamily="50" charset="-128"/>
                <a:ea typeface="BIZ UDPゴシック" panose="020B0400000000000000" pitchFamily="50" charset="-128"/>
              </a:rPr>
              <a:t>章</a:t>
            </a:r>
          </a:p>
        </p:txBody>
      </p:sp>
      <p:sp>
        <p:nvSpPr>
          <p:cNvPr id="82" name="テキスト ボックス 81"/>
          <p:cNvSpPr txBox="1"/>
          <p:nvPr/>
        </p:nvSpPr>
        <p:spPr>
          <a:xfrm>
            <a:off x="4268759" y="5065679"/>
            <a:ext cx="859809" cy="338554"/>
          </a:xfrm>
          <a:prstGeom prst="rect">
            <a:avLst/>
          </a:prstGeom>
          <a:noFill/>
        </p:spPr>
        <p:txBody>
          <a:bodyPr wrap="square" rtlCol="0">
            <a:spAutoFit/>
          </a:bodyPr>
          <a:lstStyle/>
          <a:p>
            <a:pPr algn="ctr"/>
            <a:r>
              <a:rPr kumimoji="1" lang="ja-JP" altLang="en-US" sz="1600" b="1" dirty="0">
                <a:solidFill>
                  <a:schemeClr val="bg2">
                    <a:lumMod val="75000"/>
                  </a:schemeClr>
                </a:solidFill>
                <a:latin typeface="BIZ UDPゴシック" panose="020B0400000000000000" pitchFamily="50" charset="-128"/>
                <a:ea typeface="BIZ UDPゴシック" panose="020B0400000000000000" pitchFamily="50" charset="-128"/>
              </a:rPr>
              <a:t>第</a:t>
            </a:r>
            <a:r>
              <a:rPr kumimoji="1" lang="en-US" altLang="ja-JP" sz="1600" b="1" dirty="0">
                <a:solidFill>
                  <a:schemeClr val="bg2">
                    <a:lumMod val="75000"/>
                  </a:schemeClr>
                </a:solidFill>
                <a:latin typeface="BIZ UDPゴシック" panose="020B0400000000000000" pitchFamily="50" charset="-128"/>
                <a:ea typeface="BIZ UDPゴシック" panose="020B0400000000000000" pitchFamily="50" charset="-128"/>
              </a:rPr>
              <a:t>3</a:t>
            </a:r>
            <a:r>
              <a:rPr kumimoji="1" lang="ja-JP" altLang="en-US" sz="1600" b="1" dirty="0">
                <a:solidFill>
                  <a:schemeClr val="bg2">
                    <a:lumMod val="75000"/>
                  </a:schemeClr>
                </a:solidFill>
                <a:latin typeface="BIZ UDPゴシック" panose="020B0400000000000000" pitchFamily="50" charset="-128"/>
                <a:ea typeface="BIZ UDPゴシック" panose="020B0400000000000000" pitchFamily="50" charset="-128"/>
              </a:rPr>
              <a:t>章</a:t>
            </a:r>
          </a:p>
        </p:txBody>
      </p:sp>
      <p:sp>
        <p:nvSpPr>
          <p:cNvPr id="83" name="テキスト ボックス 82"/>
          <p:cNvSpPr txBox="1"/>
          <p:nvPr/>
        </p:nvSpPr>
        <p:spPr>
          <a:xfrm>
            <a:off x="5758936" y="4534088"/>
            <a:ext cx="859809" cy="338554"/>
          </a:xfrm>
          <a:prstGeom prst="rect">
            <a:avLst/>
          </a:prstGeom>
          <a:noFill/>
        </p:spPr>
        <p:txBody>
          <a:bodyPr wrap="square" rtlCol="0">
            <a:spAutoFit/>
          </a:bodyPr>
          <a:lstStyle/>
          <a:p>
            <a:pPr algn="ctr"/>
            <a:r>
              <a:rPr kumimoji="1" lang="ja-JP" altLang="en-US" sz="1600" b="1" dirty="0">
                <a:solidFill>
                  <a:schemeClr val="bg2">
                    <a:lumMod val="75000"/>
                  </a:schemeClr>
                </a:solidFill>
                <a:latin typeface="BIZ UDPゴシック" panose="020B0400000000000000" pitchFamily="50" charset="-128"/>
                <a:ea typeface="BIZ UDPゴシック" panose="020B0400000000000000" pitchFamily="50" charset="-128"/>
              </a:rPr>
              <a:t>第</a:t>
            </a:r>
            <a:r>
              <a:rPr kumimoji="1" lang="en-US" altLang="ja-JP" sz="1600" b="1" dirty="0">
                <a:solidFill>
                  <a:schemeClr val="bg2">
                    <a:lumMod val="75000"/>
                  </a:schemeClr>
                </a:solidFill>
                <a:latin typeface="BIZ UDPゴシック" panose="020B0400000000000000" pitchFamily="50" charset="-128"/>
                <a:ea typeface="BIZ UDPゴシック" panose="020B0400000000000000" pitchFamily="50" charset="-128"/>
              </a:rPr>
              <a:t>4</a:t>
            </a:r>
            <a:r>
              <a:rPr kumimoji="1" lang="ja-JP" altLang="en-US" sz="1600" b="1" dirty="0">
                <a:solidFill>
                  <a:schemeClr val="bg2">
                    <a:lumMod val="75000"/>
                  </a:schemeClr>
                </a:solidFill>
                <a:latin typeface="BIZ UDPゴシック" panose="020B0400000000000000" pitchFamily="50" charset="-128"/>
                <a:ea typeface="BIZ UDPゴシック" panose="020B0400000000000000" pitchFamily="50" charset="-128"/>
              </a:rPr>
              <a:t>章</a:t>
            </a:r>
          </a:p>
        </p:txBody>
      </p:sp>
      <p:sp>
        <p:nvSpPr>
          <p:cNvPr id="84" name="テキスト ボックス 83"/>
          <p:cNvSpPr txBox="1"/>
          <p:nvPr/>
        </p:nvSpPr>
        <p:spPr>
          <a:xfrm>
            <a:off x="7243396" y="3978778"/>
            <a:ext cx="859809" cy="338554"/>
          </a:xfrm>
          <a:prstGeom prst="rect">
            <a:avLst/>
          </a:prstGeom>
          <a:noFill/>
        </p:spPr>
        <p:txBody>
          <a:bodyPr wrap="square" rtlCol="0">
            <a:spAutoFit/>
          </a:bodyPr>
          <a:lstStyle/>
          <a:p>
            <a:pPr algn="ctr"/>
            <a:r>
              <a:rPr kumimoji="1" lang="ja-JP" altLang="en-US" sz="1600" b="1" dirty="0">
                <a:solidFill>
                  <a:schemeClr val="bg2">
                    <a:lumMod val="75000"/>
                  </a:schemeClr>
                </a:solidFill>
                <a:latin typeface="BIZ UDPゴシック" panose="020B0400000000000000" pitchFamily="50" charset="-128"/>
                <a:ea typeface="BIZ UDPゴシック" panose="020B0400000000000000" pitchFamily="50" charset="-128"/>
              </a:rPr>
              <a:t>第</a:t>
            </a:r>
            <a:r>
              <a:rPr kumimoji="1" lang="en-US" altLang="ja-JP" sz="1600" b="1" dirty="0">
                <a:solidFill>
                  <a:schemeClr val="bg2">
                    <a:lumMod val="75000"/>
                  </a:schemeClr>
                </a:solidFill>
                <a:latin typeface="BIZ UDPゴシック" panose="020B0400000000000000" pitchFamily="50" charset="-128"/>
                <a:ea typeface="BIZ UDPゴシック" panose="020B0400000000000000" pitchFamily="50" charset="-128"/>
              </a:rPr>
              <a:t>5</a:t>
            </a:r>
            <a:r>
              <a:rPr kumimoji="1" lang="ja-JP" altLang="en-US" sz="1600" b="1" dirty="0">
                <a:solidFill>
                  <a:schemeClr val="bg2">
                    <a:lumMod val="75000"/>
                  </a:schemeClr>
                </a:solidFill>
                <a:latin typeface="BIZ UDPゴシック" panose="020B0400000000000000" pitchFamily="50" charset="-128"/>
                <a:ea typeface="BIZ UDPゴシック" panose="020B0400000000000000" pitchFamily="50" charset="-128"/>
              </a:rPr>
              <a:t>章</a:t>
            </a:r>
          </a:p>
        </p:txBody>
      </p:sp>
      <p:sp>
        <p:nvSpPr>
          <p:cNvPr id="85" name="TextBox 27"/>
          <p:cNvSpPr txBox="1"/>
          <p:nvPr/>
        </p:nvSpPr>
        <p:spPr>
          <a:xfrm>
            <a:off x="487564" y="1751962"/>
            <a:ext cx="8189844" cy="1384995"/>
          </a:xfrm>
          <a:prstGeom prst="rect">
            <a:avLst/>
          </a:prstGeom>
        </p:spPr>
        <p:txBody>
          <a:bodyPr wrap="square" lIns="0" tIns="0" rIns="0" bIns="0" rtlCol="0" anchor="t">
            <a:spAutoFit/>
          </a:bodyPr>
          <a:lstStyle/>
          <a:p>
            <a:pPr>
              <a:lnSpc>
                <a:spcPct val="150000"/>
              </a:lnSpc>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挨拶・時間管理 ➡ 第一印象と信頼の入口</a:t>
            </a:r>
            <a:endPar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学ぶ姿勢 ➡ 苦手なことにも前向きに取り組む力</a:t>
            </a:r>
            <a:endPar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まずは「基本的な行動」と「学ぶ意欲」が土台となります。</a:t>
            </a:r>
          </a:p>
        </p:txBody>
      </p:sp>
      <p:sp>
        <p:nvSpPr>
          <p:cNvPr id="3" name="角丸四角形 2"/>
          <p:cNvSpPr/>
          <p:nvPr/>
        </p:nvSpPr>
        <p:spPr>
          <a:xfrm>
            <a:off x="914400" y="3836893"/>
            <a:ext cx="3049340" cy="2628787"/>
          </a:xfrm>
          <a:prstGeom prst="roundRect">
            <a:avLst>
              <a:gd name="adj" fmla="val 8097"/>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p:cNvSpPr txBox="1"/>
          <p:nvPr/>
        </p:nvSpPr>
        <p:spPr>
          <a:xfrm>
            <a:off x="1642487" y="3467882"/>
            <a:ext cx="1715565" cy="369332"/>
          </a:xfrm>
          <a:prstGeom prst="rect">
            <a:avLst/>
          </a:prstGeom>
          <a:noFill/>
        </p:spPr>
        <p:txBody>
          <a:bodyPr wrap="square" rtlCol="0">
            <a:spAutoFit/>
          </a:bodyPr>
          <a:lstStyle/>
          <a:p>
            <a:pPr algn="ctr"/>
            <a:r>
              <a:rPr kumimoji="1" lang="ja-JP" altLang="en-US" b="1" dirty="0">
                <a:solidFill>
                  <a:srgbClr val="C00000"/>
                </a:solidFill>
                <a:latin typeface="BIZ UDPゴシック" panose="020B0400000000000000" pitchFamily="50" charset="-128"/>
                <a:ea typeface="BIZ UDPゴシック" panose="020B0400000000000000" pitchFamily="50" charset="-128"/>
              </a:rPr>
              <a:t>信頼の土台</a:t>
            </a:r>
          </a:p>
        </p:txBody>
      </p:sp>
      <p:sp>
        <p:nvSpPr>
          <p:cNvPr id="89" name="曲折矢印 88"/>
          <p:cNvSpPr/>
          <p:nvPr/>
        </p:nvSpPr>
        <p:spPr>
          <a:xfrm>
            <a:off x="6169901" y="3511956"/>
            <a:ext cx="764028" cy="371478"/>
          </a:xfrm>
          <a:prstGeom prst="bentArrow">
            <a:avLst>
              <a:gd name="adj1" fmla="val 34717"/>
              <a:gd name="adj2" fmla="val 33097"/>
              <a:gd name="adj3" fmla="val 25000"/>
              <a:gd name="adj4" fmla="val 43750"/>
            </a:avLst>
          </a:prstGeom>
          <a:solidFill>
            <a:srgbClr val="AFABAB"/>
          </a:solid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0" name="角丸四角形 39"/>
          <p:cNvSpPr/>
          <p:nvPr/>
        </p:nvSpPr>
        <p:spPr>
          <a:xfrm>
            <a:off x="2506972" y="4862081"/>
            <a:ext cx="1387960" cy="684233"/>
          </a:xfrm>
          <a:prstGeom prst="roundRect">
            <a:avLst/>
          </a:prstGeom>
          <a:solidFill>
            <a:srgbClr val="4C6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学ぶ姿勢</a:t>
            </a:r>
          </a:p>
        </p:txBody>
      </p:sp>
    </p:spTree>
    <p:extLst>
      <p:ext uri="{BB962C8B-B14F-4D97-AF65-F5344CB8AC3E}">
        <p14:creationId xmlns:p14="http://schemas.microsoft.com/office/powerpoint/2010/main" val="1177159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8"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53" name="TextBox 23"/>
          <p:cNvSpPr txBox="1"/>
          <p:nvPr/>
        </p:nvSpPr>
        <p:spPr>
          <a:xfrm>
            <a:off x="280499" y="898807"/>
            <a:ext cx="8603974" cy="412036"/>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人間関係を広げる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53</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
        <p:nvSpPr>
          <p:cNvPr id="37" name="曲折矢印 36"/>
          <p:cNvSpPr/>
          <p:nvPr/>
        </p:nvSpPr>
        <p:spPr>
          <a:xfrm>
            <a:off x="1710775" y="5211451"/>
            <a:ext cx="764028" cy="371478"/>
          </a:xfrm>
          <a:prstGeom prst="bentArrow">
            <a:avLst>
              <a:gd name="adj1" fmla="val 34717"/>
              <a:gd name="adj2" fmla="val 33097"/>
              <a:gd name="adj3" fmla="val 25000"/>
              <a:gd name="adj4" fmla="val 43750"/>
            </a:avLst>
          </a:prstGeom>
          <a:solidFill>
            <a:srgbClr val="4C6968"/>
          </a:solidFill>
          <a:ln>
            <a:solidFill>
              <a:srgbClr val="4C6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角丸四角形 37"/>
          <p:cNvSpPr/>
          <p:nvPr/>
        </p:nvSpPr>
        <p:spPr>
          <a:xfrm>
            <a:off x="1016795" y="5524835"/>
            <a:ext cx="1387960" cy="684233"/>
          </a:xfrm>
          <a:prstGeom prst="roundRect">
            <a:avLst/>
          </a:prstGeom>
          <a:solidFill>
            <a:srgbClr val="4C6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挨拶・</a:t>
            </a:r>
            <a:br>
              <a:rPr lang="en-US" altLang="ja-JP" b="1" dirty="0"/>
            </a:br>
            <a:r>
              <a:rPr lang="ja-JP" altLang="en-US" b="1" dirty="0"/>
              <a:t>時間管理</a:t>
            </a:r>
            <a:endParaRPr kumimoji="1" lang="ja-JP" altLang="en-US" b="1" dirty="0">
              <a:latin typeface="BIZ UDPゴシック" panose="020B0400000000000000" pitchFamily="50" charset="-128"/>
              <a:ea typeface="BIZ UDPゴシック" panose="020B0400000000000000" pitchFamily="50" charset="-128"/>
            </a:endParaRPr>
          </a:p>
        </p:txBody>
      </p:sp>
      <p:sp>
        <p:nvSpPr>
          <p:cNvPr id="45" name="角丸四角形 44"/>
          <p:cNvSpPr/>
          <p:nvPr/>
        </p:nvSpPr>
        <p:spPr>
          <a:xfrm>
            <a:off x="6979321" y="3427065"/>
            <a:ext cx="1387960" cy="684233"/>
          </a:xfrm>
          <a:prstGeom prst="round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責任感</a:t>
            </a:r>
          </a:p>
        </p:txBody>
      </p:sp>
      <p:sp>
        <p:nvSpPr>
          <p:cNvPr id="49" name="スマイル 48"/>
          <p:cNvSpPr/>
          <p:nvPr/>
        </p:nvSpPr>
        <p:spPr>
          <a:xfrm>
            <a:off x="5786767" y="3378234"/>
            <a:ext cx="396543" cy="390999"/>
          </a:xfrm>
          <a:prstGeom prst="smileyFac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4783255" y="3855451"/>
            <a:ext cx="859809" cy="338554"/>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成長</a:t>
            </a:r>
          </a:p>
        </p:txBody>
      </p:sp>
      <p:sp>
        <p:nvSpPr>
          <p:cNvPr id="64" name="テキスト ボックス 63"/>
          <p:cNvSpPr txBox="1"/>
          <p:nvPr/>
        </p:nvSpPr>
        <p:spPr>
          <a:xfrm>
            <a:off x="6052487" y="3402712"/>
            <a:ext cx="859809" cy="338554"/>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成長</a:t>
            </a:r>
          </a:p>
        </p:txBody>
      </p:sp>
      <p:sp>
        <p:nvSpPr>
          <p:cNvPr id="77" name="曲折矢印 76"/>
          <p:cNvSpPr/>
          <p:nvPr/>
        </p:nvSpPr>
        <p:spPr>
          <a:xfrm>
            <a:off x="3193713" y="4694506"/>
            <a:ext cx="764028" cy="371478"/>
          </a:xfrm>
          <a:prstGeom prst="bentArrow">
            <a:avLst>
              <a:gd name="adj1" fmla="val 34717"/>
              <a:gd name="adj2" fmla="val 33097"/>
              <a:gd name="adj3" fmla="val 25000"/>
              <a:gd name="adj4" fmla="val 43750"/>
            </a:avLst>
          </a:prstGeom>
          <a:solidFill>
            <a:srgbClr val="4C6968"/>
          </a:solidFill>
          <a:ln>
            <a:solidFill>
              <a:srgbClr val="4C6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8" name="曲折矢印 77"/>
          <p:cNvSpPr/>
          <p:nvPr/>
        </p:nvSpPr>
        <p:spPr>
          <a:xfrm>
            <a:off x="4679725" y="4200376"/>
            <a:ext cx="764028" cy="371478"/>
          </a:xfrm>
          <a:prstGeom prst="bentArrow">
            <a:avLst>
              <a:gd name="adj1" fmla="val 34717"/>
              <a:gd name="adj2" fmla="val 33097"/>
              <a:gd name="adj3" fmla="val 25000"/>
              <a:gd name="adj4" fmla="val 43750"/>
            </a:avLst>
          </a:prstGeom>
          <a:solidFill>
            <a:srgbClr val="4C6968"/>
          </a:solid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9" name="スマイル 78"/>
          <p:cNvSpPr/>
          <p:nvPr/>
        </p:nvSpPr>
        <p:spPr>
          <a:xfrm>
            <a:off x="4522220" y="3825715"/>
            <a:ext cx="396543" cy="390999"/>
          </a:xfrm>
          <a:prstGeom prst="smileyFac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1280871" y="6211662"/>
            <a:ext cx="859809" cy="338554"/>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第</a:t>
            </a:r>
            <a:r>
              <a:rPr kumimoji="1" lang="en-US" altLang="ja-JP" sz="1600" b="1" dirty="0">
                <a:latin typeface="BIZ UDPゴシック" panose="020B0400000000000000" pitchFamily="50" charset="-128"/>
                <a:ea typeface="BIZ UDPゴシック" panose="020B0400000000000000" pitchFamily="50" charset="-128"/>
              </a:rPr>
              <a:t>1</a:t>
            </a:r>
            <a:r>
              <a:rPr kumimoji="1" lang="ja-JP" altLang="en-US" sz="1600" b="1" dirty="0">
                <a:latin typeface="BIZ UDPゴシック" panose="020B0400000000000000" pitchFamily="50" charset="-128"/>
                <a:ea typeface="BIZ UDPゴシック" panose="020B0400000000000000" pitchFamily="50" charset="-128"/>
              </a:rPr>
              <a:t>章</a:t>
            </a:r>
          </a:p>
        </p:txBody>
      </p:sp>
      <p:sp>
        <p:nvSpPr>
          <p:cNvPr id="81" name="テキスト ボックス 80"/>
          <p:cNvSpPr txBox="1"/>
          <p:nvPr/>
        </p:nvSpPr>
        <p:spPr>
          <a:xfrm>
            <a:off x="2778410" y="5692086"/>
            <a:ext cx="859809" cy="338554"/>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第</a:t>
            </a:r>
            <a:r>
              <a:rPr kumimoji="1" lang="en-US" altLang="ja-JP" sz="1600" b="1" dirty="0">
                <a:latin typeface="BIZ UDPゴシック" panose="020B0400000000000000" pitchFamily="50" charset="-128"/>
                <a:ea typeface="BIZ UDPゴシック" panose="020B0400000000000000" pitchFamily="50" charset="-128"/>
              </a:rPr>
              <a:t>2</a:t>
            </a:r>
            <a:r>
              <a:rPr kumimoji="1" lang="ja-JP" altLang="en-US" sz="1600" b="1" dirty="0">
                <a:latin typeface="BIZ UDPゴシック" panose="020B0400000000000000" pitchFamily="50" charset="-128"/>
                <a:ea typeface="BIZ UDPゴシック" panose="020B0400000000000000" pitchFamily="50" charset="-128"/>
              </a:rPr>
              <a:t>章</a:t>
            </a:r>
          </a:p>
        </p:txBody>
      </p:sp>
      <p:sp>
        <p:nvSpPr>
          <p:cNvPr id="82" name="テキスト ボックス 81"/>
          <p:cNvSpPr txBox="1"/>
          <p:nvPr/>
        </p:nvSpPr>
        <p:spPr>
          <a:xfrm>
            <a:off x="4268759" y="5211451"/>
            <a:ext cx="859809" cy="338554"/>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第</a:t>
            </a:r>
            <a:r>
              <a:rPr kumimoji="1" lang="en-US" altLang="ja-JP" sz="1600" b="1" dirty="0">
                <a:latin typeface="BIZ UDPゴシック" panose="020B0400000000000000" pitchFamily="50" charset="-128"/>
                <a:ea typeface="BIZ UDPゴシック" panose="020B0400000000000000" pitchFamily="50" charset="-128"/>
              </a:rPr>
              <a:t>3</a:t>
            </a:r>
            <a:r>
              <a:rPr kumimoji="1" lang="ja-JP" altLang="en-US" sz="1600" b="1" dirty="0">
                <a:latin typeface="BIZ UDPゴシック" panose="020B0400000000000000" pitchFamily="50" charset="-128"/>
                <a:ea typeface="BIZ UDPゴシック" panose="020B0400000000000000" pitchFamily="50" charset="-128"/>
              </a:rPr>
              <a:t>章</a:t>
            </a:r>
          </a:p>
        </p:txBody>
      </p:sp>
      <p:sp>
        <p:nvSpPr>
          <p:cNvPr id="83" name="テキスト ボックス 82"/>
          <p:cNvSpPr txBox="1"/>
          <p:nvPr/>
        </p:nvSpPr>
        <p:spPr>
          <a:xfrm>
            <a:off x="5758936" y="4679860"/>
            <a:ext cx="859809" cy="338554"/>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第</a:t>
            </a:r>
            <a:r>
              <a:rPr kumimoji="1" lang="en-US" altLang="ja-JP" sz="1600" b="1" dirty="0">
                <a:latin typeface="BIZ UDPゴシック" panose="020B0400000000000000" pitchFamily="50" charset="-128"/>
                <a:ea typeface="BIZ UDPゴシック" panose="020B0400000000000000" pitchFamily="50" charset="-128"/>
              </a:rPr>
              <a:t>4</a:t>
            </a:r>
            <a:r>
              <a:rPr kumimoji="1" lang="ja-JP" altLang="en-US" sz="1600" b="1" dirty="0">
                <a:latin typeface="BIZ UDPゴシック" panose="020B0400000000000000" pitchFamily="50" charset="-128"/>
                <a:ea typeface="BIZ UDPゴシック" panose="020B0400000000000000" pitchFamily="50" charset="-128"/>
              </a:rPr>
              <a:t>章</a:t>
            </a:r>
          </a:p>
        </p:txBody>
      </p:sp>
      <p:sp>
        <p:nvSpPr>
          <p:cNvPr id="84" name="テキスト ボックス 83"/>
          <p:cNvSpPr txBox="1"/>
          <p:nvPr/>
        </p:nvSpPr>
        <p:spPr>
          <a:xfrm>
            <a:off x="7243396" y="4111298"/>
            <a:ext cx="859809" cy="338554"/>
          </a:xfrm>
          <a:prstGeom prst="rect">
            <a:avLst/>
          </a:prstGeom>
          <a:noFill/>
        </p:spPr>
        <p:txBody>
          <a:bodyPr wrap="square" rtlCol="0">
            <a:spAutoFit/>
          </a:bodyPr>
          <a:lstStyle/>
          <a:p>
            <a:pPr algn="ctr"/>
            <a:r>
              <a:rPr kumimoji="1" lang="ja-JP" altLang="en-US" sz="1600" b="1" dirty="0">
                <a:solidFill>
                  <a:schemeClr val="bg2">
                    <a:lumMod val="75000"/>
                  </a:schemeClr>
                </a:solidFill>
                <a:latin typeface="BIZ UDPゴシック" panose="020B0400000000000000" pitchFamily="50" charset="-128"/>
                <a:ea typeface="BIZ UDPゴシック" panose="020B0400000000000000" pitchFamily="50" charset="-128"/>
              </a:rPr>
              <a:t>第</a:t>
            </a:r>
            <a:r>
              <a:rPr kumimoji="1" lang="en-US" altLang="ja-JP" sz="1600" b="1" dirty="0">
                <a:solidFill>
                  <a:schemeClr val="bg2">
                    <a:lumMod val="75000"/>
                  </a:schemeClr>
                </a:solidFill>
                <a:latin typeface="BIZ UDPゴシック" panose="020B0400000000000000" pitchFamily="50" charset="-128"/>
                <a:ea typeface="BIZ UDPゴシック" panose="020B0400000000000000" pitchFamily="50" charset="-128"/>
              </a:rPr>
              <a:t>5</a:t>
            </a:r>
            <a:r>
              <a:rPr kumimoji="1" lang="ja-JP" altLang="en-US" sz="1600" b="1" dirty="0">
                <a:solidFill>
                  <a:schemeClr val="bg2">
                    <a:lumMod val="75000"/>
                  </a:schemeClr>
                </a:solidFill>
                <a:latin typeface="BIZ UDPゴシック" panose="020B0400000000000000" pitchFamily="50" charset="-128"/>
                <a:ea typeface="BIZ UDPゴシック" panose="020B0400000000000000" pitchFamily="50" charset="-128"/>
              </a:rPr>
              <a:t>章</a:t>
            </a:r>
          </a:p>
        </p:txBody>
      </p:sp>
      <p:sp>
        <p:nvSpPr>
          <p:cNvPr id="85" name="TextBox 27"/>
          <p:cNvSpPr txBox="1"/>
          <p:nvPr/>
        </p:nvSpPr>
        <p:spPr>
          <a:xfrm>
            <a:off x="487564" y="1751962"/>
            <a:ext cx="8189844" cy="1384995"/>
          </a:xfrm>
          <a:prstGeom prst="rect">
            <a:avLst/>
          </a:prstGeom>
        </p:spPr>
        <p:txBody>
          <a:bodyPr wrap="square" lIns="0" tIns="0" rIns="0" bIns="0" rtlCol="0" anchor="t">
            <a:spAutoFit/>
          </a:bodyPr>
          <a:lstStyle/>
          <a:p>
            <a:pPr>
              <a:lnSpc>
                <a:spcPct val="150000"/>
              </a:lnSpc>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協働・コミュニケーション ➡ 周囲と力を合わせる</a:t>
            </a:r>
            <a:endPar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感謝と謙虚さ ➡ 人間関係を円滑にし、信頼を深める</a:t>
            </a:r>
            <a:endPar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基礎の上に、人とつながる力を積み重ねていきます。</a:t>
            </a:r>
          </a:p>
        </p:txBody>
      </p:sp>
      <p:sp>
        <p:nvSpPr>
          <p:cNvPr id="3" name="角丸四角形 2"/>
          <p:cNvSpPr/>
          <p:nvPr/>
        </p:nvSpPr>
        <p:spPr>
          <a:xfrm>
            <a:off x="3972290" y="3257677"/>
            <a:ext cx="2980526" cy="2560025"/>
          </a:xfrm>
          <a:prstGeom prst="roundRect">
            <a:avLst>
              <a:gd name="adj" fmla="val 8097"/>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p:cNvSpPr txBox="1"/>
          <p:nvPr/>
        </p:nvSpPr>
        <p:spPr>
          <a:xfrm>
            <a:off x="4305862" y="5826640"/>
            <a:ext cx="2377998" cy="369332"/>
          </a:xfrm>
          <a:prstGeom prst="rect">
            <a:avLst/>
          </a:prstGeom>
          <a:noFill/>
        </p:spPr>
        <p:txBody>
          <a:bodyPr wrap="square" rtlCol="0">
            <a:spAutoFit/>
          </a:bodyPr>
          <a:lstStyle/>
          <a:p>
            <a:pPr algn="ctr"/>
            <a:r>
              <a:rPr kumimoji="1" lang="ja-JP" altLang="en-US" b="1" dirty="0">
                <a:solidFill>
                  <a:srgbClr val="C00000"/>
                </a:solidFill>
                <a:latin typeface="BIZ UDPゴシック" panose="020B0400000000000000" pitchFamily="50" charset="-128"/>
                <a:ea typeface="BIZ UDPゴシック" panose="020B0400000000000000" pitchFamily="50" charset="-128"/>
              </a:rPr>
              <a:t>人間関係の構築</a:t>
            </a:r>
          </a:p>
        </p:txBody>
      </p:sp>
      <p:sp>
        <p:nvSpPr>
          <p:cNvPr id="89" name="曲折矢印 88"/>
          <p:cNvSpPr/>
          <p:nvPr/>
        </p:nvSpPr>
        <p:spPr>
          <a:xfrm>
            <a:off x="6169901" y="3657728"/>
            <a:ext cx="764028" cy="371478"/>
          </a:xfrm>
          <a:prstGeom prst="bentArrow">
            <a:avLst>
              <a:gd name="adj1" fmla="val 34717"/>
              <a:gd name="adj2" fmla="val 33097"/>
              <a:gd name="adj3" fmla="val 25000"/>
              <a:gd name="adj4" fmla="val 43750"/>
            </a:avLst>
          </a:prstGeom>
          <a:solidFill>
            <a:srgbClr val="4C6968"/>
          </a:solid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1" name="TextBox 23"/>
          <p:cNvSpPr txBox="1"/>
          <p:nvPr/>
        </p:nvSpPr>
        <p:spPr>
          <a:xfrm>
            <a:off x="396358" y="391566"/>
            <a:ext cx="7711981" cy="500137"/>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まとめ②　つながる力を伸ばそう</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42" name="角丸四角形 41"/>
          <p:cNvSpPr/>
          <p:nvPr/>
        </p:nvSpPr>
        <p:spPr>
          <a:xfrm>
            <a:off x="4004684" y="4519652"/>
            <a:ext cx="1387960" cy="684233"/>
          </a:xfrm>
          <a:prstGeom prst="roundRect">
            <a:avLst/>
          </a:prstGeom>
          <a:solidFill>
            <a:srgbClr val="4C6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協働・コミュニケーション</a:t>
            </a:r>
          </a:p>
        </p:txBody>
      </p:sp>
      <p:sp>
        <p:nvSpPr>
          <p:cNvPr id="44" name="角丸四角形 43"/>
          <p:cNvSpPr/>
          <p:nvPr/>
        </p:nvSpPr>
        <p:spPr>
          <a:xfrm>
            <a:off x="5494861" y="3982665"/>
            <a:ext cx="1387960" cy="684233"/>
          </a:xfrm>
          <a:prstGeom prst="roundRect">
            <a:avLst/>
          </a:prstGeom>
          <a:solidFill>
            <a:srgbClr val="4C6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感謝と</a:t>
            </a:r>
            <a:br>
              <a:rPr kumimoji="1" lang="en-US" altLang="ja-JP" b="1" dirty="0">
                <a:latin typeface="BIZ UDPゴシック" panose="020B0400000000000000" pitchFamily="50" charset="-128"/>
                <a:ea typeface="BIZ UDPゴシック" panose="020B0400000000000000" pitchFamily="50" charset="-128"/>
              </a:rPr>
            </a:br>
            <a:r>
              <a:rPr kumimoji="1" lang="ja-JP" altLang="en-US" b="1" dirty="0">
                <a:latin typeface="BIZ UDPゴシック" panose="020B0400000000000000" pitchFamily="50" charset="-128"/>
                <a:ea typeface="BIZ UDPゴシック" panose="020B0400000000000000" pitchFamily="50" charset="-128"/>
              </a:rPr>
              <a:t>謙虚さ</a:t>
            </a:r>
          </a:p>
        </p:txBody>
      </p:sp>
      <p:sp>
        <p:nvSpPr>
          <p:cNvPr id="40" name="角丸四角形 39"/>
          <p:cNvSpPr/>
          <p:nvPr/>
        </p:nvSpPr>
        <p:spPr>
          <a:xfrm>
            <a:off x="2506972" y="5007853"/>
            <a:ext cx="1387960" cy="684233"/>
          </a:xfrm>
          <a:prstGeom prst="roundRect">
            <a:avLst/>
          </a:prstGeom>
          <a:solidFill>
            <a:srgbClr val="4C6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学ぶ姿勢</a:t>
            </a:r>
          </a:p>
        </p:txBody>
      </p:sp>
    </p:spTree>
    <p:extLst>
      <p:ext uri="{BB962C8B-B14F-4D97-AF65-F5344CB8AC3E}">
        <p14:creationId xmlns:p14="http://schemas.microsoft.com/office/powerpoint/2010/main" val="18314080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8"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54</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
        <p:nvSpPr>
          <p:cNvPr id="37" name="曲折矢印 36"/>
          <p:cNvSpPr/>
          <p:nvPr/>
        </p:nvSpPr>
        <p:spPr>
          <a:xfrm>
            <a:off x="1578255" y="5251207"/>
            <a:ext cx="764028" cy="371478"/>
          </a:xfrm>
          <a:prstGeom prst="bentArrow">
            <a:avLst>
              <a:gd name="adj1" fmla="val 34717"/>
              <a:gd name="adj2" fmla="val 33097"/>
              <a:gd name="adj3" fmla="val 25000"/>
              <a:gd name="adj4" fmla="val 43750"/>
            </a:avLst>
          </a:prstGeom>
          <a:solidFill>
            <a:srgbClr val="4C6968"/>
          </a:solidFill>
          <a:ln>
            <a:solidFill>
              <a:srgbClr val="4C6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角丸四角形 37"/>
          <p:cNvSpPr/>
          <p:nvPr/>
        </p:nvSpPr>
        <p:spPr>
          <a:xfrm>
            <a:off x="884275" y="5564591"/>
            <a:ext cx="1387960" cy="684233"/>
          </a:xfrm>
          <a:prstGeom prst="roundRect">
            <a:avLst/>
          </a:prstGeom>
          <a:solidFill>
            <a:srgbClr val="4C6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挨拶・</a:t>
            </a:r>
            <a:br>
              <a:rPr lang="en-US" altLang="ja-JP" b="1" dirty="0"/>
            </a:br>
            <a:r>
              <a:rPr lang="ja-JP" altLang="en-US" b="1" dirty="0"/>
              <a:t>時間管理</a:t>
            </a:r>
            <a:endParaRPr kumimoji="1" lang="ja-JP" altLang="en-US" b="1" dirty="0">
              <a:latin typeface="BIZ UDPゴシック" panose="020B0400000000000000" pitchFamily="50" charset="-128"/>
              <a:ea typeface="BIZ UDPゴシック" panose="020B0400000000000000" pitchFamily="50" charset="-128"/>
            </a:endParaRPr>
          </a:p>
        </p:txBody>
      </p:sp>
      <p:sp>
        <p:nvSpPr>
          <p:cNvPr id="45" name="角丸四角形 44"/>
          <p:cNvSpPr/>
          <p:nvPr/>
        </p:nvSpPr>
        <p:spPr>
          <a:xfrm>
            <a:off x="6846801" y="3466821"/>
            <a:ext cx="1387960" cy="684233"/>
          </a:xfrm>
          <a:prstGeom prst="roundRect">
            <a:avLst/>
          </a:prstGeom>
          <a:solidFill>
            <a:srgbClr val="4C6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責任感</a:t>
            </a:r>
          </a:p>
        </p:txBody>
      </p:sp>
      <p:sp>
        <p:nvSpPr>
          <p:cNvPr id="77" name="曲折矢印 76"/>
          <p:cNvSpPr/>
          <p:nvPr/>
        </p:nvSpPr>
        <p:spPr>
          <a:xfrm>
            <a:off x="3061193" y="4734262"/>
            <a:ext cx="764028" cy="371478"/>
          </a:xfrm>
          <a:prstGeom prst="bentArrow">
            <a:avLst>
              <a:gd name="adj1" fmla="val 34717"/>
              <a:gd name="adj2" fmla="val 33097"/>
              <a:gd name="adj3" fmla="val 25000"/>
              <a:gd name="adj4" fmla="val 43750"/>
            </a:avLst>
          </a:prstGeom>
          <a:solidFill>
            <a:srgbClr val="4C6968"/>
          </a:solidFill>
          <a:ln>
            <a:solidFill>
              <a:srgbClr val="4C6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8" name="曲折矢印 77"/>
          <p:cNvSpPr/>
          <p:nvPr/>
        </p:nvSpPr>
        <p:spPr>
          <a:xfrm>
            <a:off x="4547205" y="4240132"/>
            <a:ext cx="764028" cy="371478"/>
          </a:xfrm>
          <a:prstGeom prst="bentArrow">
            <a:avLst>
              <a:gd name="adj1" fmla="val 34717"/>
              <a:gd name="adj2" fmla="val 33097"/>
              <a:gd name="adj3" fmla="val 25000"/>
              <a:gd name="adj4" fmla="val 43750"/>
            </a:avLst>
          </a:prstGeom>
          <a:solidFill>
            <a:srgbClr val="4C6968"/>
          </a:solid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0" name="テキスト ボックス 79"/>
          <p:cNvSpPr txBox="1"/>
          <p:nvPr/>
        </p:nvSpPr>
        <p:spPr>
          <a:xfrm>
            <a:off x="1148351" y="6251418"/>
            <a:ext cx="859809" cy="338554"/>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第</a:t>
            </a:r>
            <a:r>
              <a:rPr kumimoji="1" lang="en-US" altLang="ja-JP" sz="1600" b="1" dirty="0">
                <a:latin typeface="BIZ UDPゴシック" panose="020B0400000000000000" pitchFamily="50" charset="-128"/>
                <a:ea typeface="BIZ UDPゴシック" panose="020B0400000000000000" pitchFamily="50" charset="-128"/>
              </a:rPr>
              <a:t>1</a:t>
            </a:r>
            <a:r>
              <a:rPr kumimoji="1" lang="ja-JP" altLang="en-US" sz="1600" b="1" dirty="0">
                <a:latin typeface="BIZ UDPゴシック" panose="020B0400000000000000" pitchFamily="50" charset="-128"/>
                <a:ea typeface="BIZ UDPゴシック" panose="020B0400000000000000" pitchFamily="50" charset="-128"/>
              </a:rPr>
              <a:t>章</a:t>
            </a:r>
          </a:p>
        </p:txBody>
      </p:sp>
      <p:sp>
        <p:nvSpPr>
          <p:cNvPr id="81" name="テキスト ボックス 80"/>
          <p:cNvSpPr txBox="1"/>
          <p:nvPr/>
        </p:nvSpPr>
        <p:spPr>
          <a:xfrm>
            <a:off x="2645890" y="5731842"/>
            <a:ext cx="859809" cy="338554"/>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第</a:t>
            </a:r>
            <a:r>
              <a:rPr kumimoji="1" lang="en-US" altLang="ja-JP" sz="1600" b="1" dirty="0">
                <a:latin typeface="BIZ UDPゴシック" panose="020B0400000000000000" pitchFamily="50" charset="-128"/>
                <a:ea typeface="BIZ UDPゴシック" panose="020B0400000000000000" pitchFamily="50" charset="-128"/>
              </a:rPr>
              <a:t>2</a:t>
            </a:r>
            <a:r>
              <a:rPr kumimoji="1" lang="ja-JP" altLang="en-US" sz="1600" b="1" dirty="0">
                <a:latin typeface="BIZ UDPゴシック" panose="020B0400000000000000" pitchFamily="50" charset="-128"/>
                <a:ea typeface="BIZ UDPゴシック" panose="020B0400000000000000" pitchFamily="50" charset="-128"/>
              </a:rPr>
              <a:t>章</a:t>
            </a:r>
          </a:p>
        </p:txBody>
      </p:sp>
      <p:sp>
        <p:nvSpPr>
          <p:cNvPr id="82" name="テキスト ボックス 81"/>
          <p:cNvSpPr txBox="1"/>
          <p:nvPr/>
        </p:nvSpPr>
        <p:spPr>
          <a:xfrm>
            <a:off x="4136239" y="5251207"/>
            <a:ext cx="859809" cy="338554"/>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第</a:t>
            </a:r>
            <a:r>
              <a:rPr kumimoji="1" lang="en-US" altLang="ja-JP" sz="1600" b="1" dirty="0">
                <a:latin typeface="BIZ UDPゴシック" panose="020B0400000000000000" pitchFamily="50" charset="-128"/>
                <a:ea typeface="BIZ UDPゴシック" panose="020B0400000000000000" pitchFamily="50" charset="-128"/>
              </a:rPr>
              <a:t>3</a:t>
            </a:r>
            <a:r>
              <a:rPr kumimoji="1" lang="ja-JP" altLang="en-US" sz="1600" b="1" dirty="0">
                <a:latin typeface="BIZ UDPゴシック" panose="020B0400000000000000" pitchFamily="50" charset="-128"/>
                <a:ea typeface="BIZ UDPゴシック" panose="020B0400000000000000" pitchFamily="50" charset="-128"/>
              </a:rPr>
              <a:t>章</a:t>
            </a:r>
          </a:p>
        </p:txBody>
      </p:sp>
      <p:sp>
        <p:nvSpPr>
          <p:cNvPr id="83" name="テキスト ボックス 82"/>
          <p:cNvSpPr txBox="1"/>
          <p:nvPr/>
        </p:nvSpPr>
        <p:spPr>
          <a:xfrm>
            <a:off x="5626416" y="4719616"/>
            <a:ext cx="859809" cy="338554"/>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第</a:t>
            </a:r>
            <a:r>
              <a:rPr kumimoji="1" lang="en-US" altLang="ja-JP" sz="1600" b="1" dirty="0">
                <a:latin typeface="BIZ UDPゴシック" panose="020B0400000000000000" pitchFamily="50" charset="-128"/>
                <a:ea typeface="BIZ UDPゴシック" panose="020B0400000000000000" pitchFamily="50" charset="-128"/>
              </a:rPr>
              <a:t>4</a:t>
            </a:r>
            <a:r>
              <a:rPr kumimoji="1" lang="ja-JP" altLang="en-US" sz="1600" b="1" dirty="0">
                <a:latin typeface="BIZ UDPゴシック" panose="020B0400000000000000" pitchFamily="50" charset="-128"/>
                <a:ea typeface="BIZ UDPゴシック" panose="020B0400000000000000" pitchFamily="50" charset="-128"/>
              </a:rPr>
              <a:t>章</a:t>
            </a:r>
          </a:p>
        </p:txBody>
      </p:sp>
      <p:sp>
        <p:nvSpPr>
          <p:cNvPr id="84" name="テキスト ボックス 83"/>
          <p:cNvSpPr txBox="1"/>
          <p:nvPr/>
        </p:nvSpPr>
        <p:spPr>
          <a:xfrm>
            <a:off x="7110876" y="4151054"/>
            <a:ext cx="859809" cy="338554"/>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第</a:t>
            </a:r>
            <a:r>
              <a:rPr kumimoji="1" lang="en-US" altLang="ja-JP" sz="1600" b="1" dirty="0">
                <a:latin typeface="BIZ UDPゴシック" panose="020B0400000000000000" pitchFamily="50" charset="-128"/>
                <a:ea typeface="BIZ UDPゴシック" panose="020B0400000000000000" pitchFamily="50" charset="-128"/>
              </a:rPr>
              <a:t>5</a:t>
            </a:r>
            <a:r>
              <a:rPr kumimoji="1" lang="ja-JP" altLang="en-US" sz="1600" b="1" dirty="0">
                <a:latin typeface="BIZ UDPゴシック" panose="020B0400000000000000" pitchFamily="50" charset="-128"/>
                <a:ea typeface="BIZ UDPゴシック" panose="020B0400000000000000" pitchFamily="50" charset="-128"/>
              </a:rPr>
              <a:t>章</a:t>
            </a:r>
          </a:p>
        </p:txBody>
      </p:sp>
      <p:sp>
        <p:nvSpPr>
          <p:cNvPr id="3" name="角丸四角形 2"/>
          <p:cNvSpPr/>
          <p:nvPr/>
        </p:nvSpPr>
        <p:spPr>
          <a:xfrm>
            <a:off x="6801409" y="3329302"/>
            <a:ext cx="1507706" cy="1404959"/>
          </a:xfrm>
          <a:prstGeom prst="roundRect">
            <a:avLst>
              <a:gd name="adj" fmla="val 8097"/>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曲折矢印 88"/>
          <p:cNvSpPr/>
          <p:nvPr/>
        </p:nvSpPr>
        <p:spPr>
          <a:xfrm>
            <a:off x="6037381" y="3697484"/>
            <a:ext cx="764028" cy="371478"/>
          </a:xfrm>
          <a:prstGeom prst="bentArrow">
            <a:avLst>
              <a:gd name="adj1" fmla="val 34717"/>
              <a:gd name="adj2" fmla="val 33097"/>
              <a:gd name="adj3" fmla="val 25000"/>
              <a:gd name="adj4" fmla="val 43750"/>
            </a:avLst>
          </a:prstGeom>
          <a:solidFill>
            <a:srgbClr val="4C6968"/>
          </a:solid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2" name="角丸四角形 41"/>
          <p:cNvSpPr/>
          <p:nvPr/>
        </p:nvSpPr>
        <p:spPr>
          <a:xfrm>
            <a:off x="3872164" y="4559408"/>
            <a:ext cx="1387960" cy="684233"/>
          </a:xfrm>
          <a:prstGeom prst="roundRect">
            <a:avLst/>
          </a:prstGeom>
          <a:solidFill>
            <a:srgbClr val="4C6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協働・コミュニケーション</a:t>
            </a:r>
          </a:p>
        </p:txBody>
      </p:sp>
      <p:sp>
        <p:nvSpPr>
          <p:cNvPr id="44" name="角丸四角形 43"/>
          <p:cNvSpPr/>
          <p:nvPr/>
        </p:nvSpPr>
        <p:spPr>
          <a:xfrm>
            <a:off x="5362341" y="4022421"/>
            <a:ext cx="1387960" cy="684233"/>
          </a:xfrm>
          <a:prstGeom prst="roundRect">
            <a:avLst/>
          </a:prstGeom>
          <a:solidFill>
            <a:srgbClr val="4C6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感謝と</a:t>
            </a:r>
            <a:br>
              <a:rPr kumimoji="1" lang="en-US" altLang="ja-JP" b="1" dirty="0">
                <a:latin typeface="BIZ UDPゴシック" panose="020B0400000000000000" pitchFamily="50" charset="-128"/>
                <a:ea typeface="BIZ UDPゴシック" panose="020B0400000000000000" pitchFamily="50" charset="-128"/>
              </a:rPr>
            </a:br>
            <a:r>
              <a:rPr kumimoji="1" lang="ja-JP" altLang="en-US" b="1" dirty="0">
                <a:latin typeface="BIZ UDPゴシック" panose="020B0400000000000000" pitchFamily="50" charset="-128"/>
                <a:ea typeface="BIZ UDPゴシック" panose="020B0400000000000000" pitchFamily="50" charset="-128"/>
              </a:rPr>
              <a:t>謙虚さ</a:t>
            </a:r>
          </a:p>
        </p:txBody>
      </p:sp>
      <p:sp>
        <p:nvSpPr>
          <p:cNvPr id="47" name="テキスト ボックス 46"/>
          <p:cNvSpPr txBox="1"/>
          <p:nvPr/>
        </p:nvSpPr>
        <p:spPr>
          <a:xfrm>
            <a:off x="6372309" y="2926382"/>
            <a:ext cx="2377998" cy="369332"/>
          </a:xfrm>
          <a:prstGeom prst="rect">
            <a:avLst/>
          </a:prstGeom>
          <a:noFill/>
        </p:spPr>
        <p:txBody>
          <a:bodyPr wrap="square" rtlCol="0">
            <a:spAutoFit/>
          </a:bodyPr>
          <a:lstStyle/>
          <a:p>
            <a:pPr algn="ctr"/>
            <a:r>
              <a:rPr kumimoji="1" lang="ja-JP" altLang="en-US" b="1" dirty="0">
                <a:solidFill>
                  <a:srgbClr val="C00000"/>
                </a:solidFill>
                <a:latin typeface="BIZ UDPゴシック" panose="020B0400000000000000" pitchFamily="50" charset="-128"/>
                <a:ea typeface="BIZ UDPゴシック" panose="020B0400000000000000" pitchFamily="50" charset="-128"/>
              </a:rPr>
              <a:t>信頼される自分</a:t>
            </a:r>
          </a:p>
        </p:txBody>
      </p:sp>
      <p:sp>
        <p:nvSpPr>
          <p:cNvPr id="52" name="スマイル 51"/>
          <p:cNvSpPr/>
          <p:nvPr/>
        </p:nvSpPr>
        <p:spPr>
          <a:xfrm>
            <a:off x="5802081" y="3230759"/>
            <a:ext cx="396543" cy="390999"/>
          </a:xfrm>
          <a:prstGeom prst="smileyFac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6067801" y="3255237"/>
            <a:ext cx="859809" cy="338554"/>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到達</a:t>
            </a:r>
          </a:p>
        </p:txBody>
      </p:sp>
      <p:sp>
        <p:nvSpPr>
          <p:cNvPr id="49" name="TextBox 27"/>
          <p:cNvSpPr txBox="1"/>
          <p:nvPr/>
        </p:nvSpPr>
        <p:spPr>
          <a:xfrm>
            <a:off x="452283" y="1605753"/>
            <a:ext cx="8189844" cy="1384995"/>
          </a:xfrm>
          <a:prstGeom prst="rect">
            <a:avLst/>
          </a:prstGeom>
        </p:spPr>
        <p:txBody>
          <a:bodyPr wrap="square" lIns="0" tIns="0" rIns="0" bIns="0" rtlCol="0" anchor="t">
            <a:spAutoFit/>
          </a:bodyPr>
          <a:lstStyle/>
          <a:p>
            <a:pPr>
              <a:lnSpc>
                <a:spcPct val="150000"/>
              </a:lnSpc>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責任感 ➡ 任されたことをやり抜き、信頼を得る力</a:t>
            </a:r>
            <a:endPar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小さなことを最後までやり抜く姿勢が、大きな信頼へとつながります。</a:t>
            </a:r>
            <a:endPar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階段を登り切った先に「信頼される自分」があります。</a:t>
            </a:r>
          </a:p>
        </p:txBody>
      </p:sp>
      <p:sp>
        <p:nvSpPr>
          <p:cNvPr id="63" name="TextBox 23"/>
          <p:cNvSpPr txBox="1"/>
          <p:nvPr/>
        </p:nvSpPr>
        <p:spPr>
          <a:xfrm>
            <a:off x="280499" y="898807"/>
            <a:ext cx="8603974" cy="412036"/>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信頼につながる責任感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64" name="TextBox 23"/>
          <p:cNvSpPr txBox="1"/>
          <p:nvPr/>
        </p:nvSpPr>
        <p:spPr>
          <a:xfrm>
            <a:off x="396358" y="391566"/>
            <a:ext cx="7711981" cy="500137"/>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まとめ③　最後までやり抜く力</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40" name="角丸四角形 39"/>
          <p:cNvSpPr/>
          <p:nvPr/>
        </p:nvSpPr>
        <p:spPr>
          <a:xfrm>
            <a:off x="2374452" y="5047609"/>
            <a:ext cx="1387960" cy="684233"/>
          </a:xfrm>
          <a:prstGeom prst="roundRect">
            <a:avLst/>
          </a:prstGeom>
          <a:solidFill>
            <a:srgbClr val="4C6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学ぶ姿勢</a:t>
            </a:r>
          </a:p>
        </p:txBody>
      </p:sp>
    </p:spTree>
    <p:extLst>
      <p:ext uri="{BB962C8B-B14F-4D97-AF65-F5344CB8AC3E}">
        <p14:creationId xmlns:p14="http://schemas.microsoft.com/office/powerpoint/2010/main" val="37792334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8"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55</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
        <p:nvSpPr>
          <p:cNvPr id="37" name="曲折矢印 36"/>
          <p:cNvSpPr/>
          <p:nvPr/>
        </p:nvSpPr>
        <p:spPr>
          <a:xfrm>
            <a:off x="1578255" y="5477728"/>
            <a:ext cx="764028" cy="371478"/>
          </a:xfrm>
          <a:prstGeom prst="bentArrow">
            <a:avLst>
              <a:gd name="adj1" fmla="val 34717"/>
              <a:gd name="adj2" fmla="val 33097"/>
              <a:gd name="adj3" fmla="val 25000"/>
              <a:gd name="adj4" fmla="val 43750"/>
            </a:avLst>
          </a:prstGeom>
          <a:solidFill>
            <a:srgbClr val="4C6968"/>
          </a:solidFill>
          <a:ln>
            <a:solidFill>
              <a:srgbClr val="4C6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角丸四角形 37"/>
          <p:cNvSpPr/>
          <p:nvPr/>
        </p:nvSpPr>
        <p:spPr>
          <a:xfrm>
            <a:off x="884275" y="5791112"/>
            <a:ext cx="1387960" cy="684233"/>
          </a:xfrm>
          <a:prstGeom prst="roundRect">
            <a:avLst/>
          </a:prstGeom>
          <a:solidFill>
            <a:srgbClr val="4C6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挨拶・</a:t>
            </a:r>
            <a:br>
              <a:rPr lang="en-US" altLang="ja-JP" b="1" dirty="0"/>
            </a:br>
            <a:r>
              <a:rPr lang="ja-JP" altLang="en-US" b="1" dirty="0"/>
              <a:t>時間管理</a:t>
            </a:r>
            <a:endParaRPr kumimoji="1" lang="ja-JP" altLang="en-US" b="1" dirty="0">
              <a:latin typeface="BIZ UDPゴシック" panose="020B0400000000000000" pitchFamily="50" charset="-128"/>
              <a:ea typeface="BIZ UDPゴシック" panose="020B0400000000000000" pitchFamily="50" charset="-128"/>
            </a:endParaRPr>
          </a:p>
        </p:txBody>
      </p:sp>
      <p:sp>
        <p:nvSpPr>
          <p:cNvPr id="45" name="角丸四角形 44"/>
          <p:cNvSpPr/>
          <p:nvPr/>
        </p:nvSpPr>
        <p:spPr>
          <a:xfrm>
            <a:off x="6846801" y="3693342"/>
            <a:ext cx="1387960" cy="684233"/>
          </a:xfrm>
          <a:prstGeom prst="roundRect">
            <a:avLst/>
          </a:prstGeom>
          <a:solidFill>
            <a:srgbClr val="4C6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責任感</a:t>
            </a:r>
          </a:p>
        </p:txBody>
      </p:sp>
      <p:sp>
        <p:nvSpPr>
          <p:cNvPr id="77" name="曲折矢印 76"/>
          <p:cNvSpPr/>
          <p:nvPr/>
        </p:nvSpPr>
        <p:spPr>
          <a:xfrm>
            <a:off x="3061193" y="4960783"/>
            <a:ext cx="764028" cy="371478"/>
          </a:xfrm>
          <a:prstGeom prst="bentArrow">
            <a:avLst>
              <a:gd name="adj1" fmla="val 34717"/>
              <a:gd name="adj2" fmla="val 33097"/>
              <a:gd name="adj3" fmla="val 25000"/>
              <a:gd name="adj4" fmla="val 43750"/>
            </a:avLst>
          </a:prstGeom>
          <a:solidFill>
            <a:srgbClr val="4C6968"/>
          </a:solidFill>
          <a:ln>
            <a:solidFill>
              <a:srgbClr val="4C6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8" name="曲折矢印 77"/>
          <p:cNvSpPr/>
          <p:nvPr/>
        </p:nvSpPr>
        <p:spPr>
          <a:xfrm>
            <a:off x="4547205" y="4466653"/>
            <a:ext cx="764028" cy="371478"/>
          </a:xfrm>
          <a:prstGeom prst="bentArrow">
            <a:avLst>
              <a:gd name="adj1" fmla="val 34717"/>
              <a:gd name="adj2" fmla="val 33097"/>
              <a:gd name="adj3" fmla="val 25000"/>
              <a:gd name="adj4" fmla="val 43750"/>
            </a:avLst>
          </a:prstGeom>
          <a:solidFill>
            <a:srgbClr val="4C6968"/>
          </a:solid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9" name="曲折矢印 88"/>
          <p:cNvSpPr/>
          <p:nvPr/>
        </p:nvSpPr>
        <p:spPr>
          <a:xfrm>
            <a:off x="6037381" y="3924005"/>
            <a:ext cx="764028" cy="371478"/>
          </a:xfrm>
          <a:prstGeom prst="bentArrow">
            <a:avLst>
              <a:gd name="adj1" fmla="val 34717"/>
              <a:gd name="adj2" fmla="val 33097"/>
              <a:gd name="adj3" fmla="val 25000"/>
              <a:gd name="adj4" fmla="val 43750"/>
            </a:avLst>
          </a:prstGeom>
          <a:solidFill>
            <a:srgbClr val="4C6968"/>
          </a:solid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2" name="角丸四角形 41"/>
          <p:cNvSpPr/>
          <p:nvPr/>
        </p:nvSpPr>
        <p:spPr>
          <a:xfrm>
            <a:off x="3872164" y="4785929"/>
            <a:ext cx="1387960" cy="684233"/>
          </a:xfrm>
          <a:prstGeom prst="roundRect">
            <a:avLst/>
          </a:prstGeom>
          <a:solidFill>
            <a:srgbClr val="4C6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協働・コミュニケーション</a:t>
            </a:r>
          </a:p>
        </p:txBody>
      </p:sp>
      <p:sp>
        <p:nvSpPr>
          <p:cNvPr id="44" name="角丸四角形 43"/>
          <p:cNvSpPr/>
          <p:nvPr/>
        </p:nvSpPr>
        <p:spPr>
          <a:xfrm>
            <a:off x="5362341" y="4248942"/>
            <a:ext cx="1387960" cy="684233"/>
          </a:xfrm>
          <a:prstGeom prst="roundRect">
            <a:avLst/>
          </a:prstGeom>
          <a:solidFill>
            <a:srgbClr val="4C6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感謝と</a:t>
            </a:r>
            <a:br>
              <a:rPr kumimoji="1" lang="en-US" altLang="ja-JP" b="1" dirty="0">
                <a:latin typeface="BIZ UDPゴシック" panose="020B0400000000000000" pitchFamily="50" charset="-128"/>
                <a:ea typeface="BIZ UDPゴシック" panose="020B0400000000000000" pitchFamily="50" charset="-128"/>
              </a:rPr>
            </a:br>
            <a:r>
              <a:rPr kumimoji="1" lang="ja-JP" altLang="en-US" b="1" dirty="0">
                <a:latin typeface="BIZ UDPゴシック" panose="020B0400000000000000" pitchFamily="50" charset="-128"/>
                <a:ea typeface="BIZ UDPゴシック" panose="020B0400000000000000" pitchFamily="50" charset="-128"/>
              </a:rPr>
              <a:t>謙虚さ</a:t>
            </a:r>
          </a:p>
        </p:txBody>
      </p:sp>
      <p:sp>
        <p:nvSpPr>
          <p:cNvPr id="47" name="テキスト ボックス 46"/>
          <p:cNvSpPr txBox="1"/>
          <p:nvPr/>
        </p:nvSpPr>
        <p:spPr>
          <a:xfrm>
            <a:off x="6380816" y="3281508"/>
            <a:ext cx="2377998" cy="369332"/>
          </a:xfrm>
          <a:prstGeom prst="rect">
            <a:avLst/>
          </a:prstGeom>
          <a:noFill/>
        </p:spPr>
        <p:txBody>
          <a:bodyPr wrap="square" rtlCol="0">
            <a:spAutoFit/>
          </a:bodyPr>
          <a:lstStyle/>
          <a:p>
            <a:pPr algn="ctr"/>
            <a:r>
              <a:rPr kumimoji="1" lang="ja-JP" altLang="en-US" b="1" dirty="0">
                <a:solidFill>
                  <a:srgbClr val="C00000"/>
                </a:solidFill>
                <a:latin typeface="BIZ UDPゴシック" panose="020B0400000000000000" pitchFamily="50" charset="-128"/>
                <a:ea typeface="BIZ UDPゴシック" panose="020B0400000000000000" pitchFamily="50" charset="-128"/>
              </a:rPr>
              <a:t>信頼される自分</a:t>
            </a:r>
          </a:p>
        </p:txBody>
      </p:sp>
      <p:sp>
        <p:nvSpPr>
          <p:cNvPr id="65" name="テキスト ボックス 64"/>
          <p:cNvSpPr txBox="1"/>
          <p:nvPr/>
        </p:nvSpPr>
        <p:spPr>
          <a:xfrm>
            <a:off x="3808835" y="3831390"/>
            <a:ext cx="2377998" cy="369332"/>
          </a:xfrm>
          <a:prstGeom prst="rect">
            <a:avLst/>
          </a:prstGeom>
          <a:noFill/>
        </p:spPr>
        <p:txBody>
          <a:bodyPr wrap="square" rtlCol="0">
            <a:spAutoFit/>
          </a:bodyPr>
          <a:lstStyle/>
          <a:p>
            <a:pPr algn="ctr"/>
            <a:r>
              <a:rPr kumimoji="1" lang="ja-JP" altLang="en-US" b="1" dirty="0">
                <a:solidFill>
                  <a:srgbClr val="C00000"/>
                </a:solidFill>
                <a:latin typeface="BIZ UDPゴシック" panose="020B0400000000000000" pitchFamily="50" charset="-128"/>
                <a:ea typeface="BIZ UDPゴシック" panose="020B0400000000000000" pitchFamily="50" charset="-128"/>
              </a:rPr>
              <a:t>人間関係の構築</a:t>
            </a:r>
          </a:p>
        </p:txBody>
      </p:sp>
      <p:sp>
        <p:nvSpPr>
          <p:cNvPr id="66" name="テキスト ボックス 65"/>
          <p:cNvSpPr txBox="1"/>
          <p:nvPr/>
        </p:nvSpPr>
        <p:spPr>
          <a:xfrm>
            <a:off x="1449853" y="4799935"/>
            <a:ext cx="1715565" cy="369332"/>
          </a:xfrm>
          <a:prstGeom prst="rect">
            <a:avLst/>
          </a:prstGeom>
          <a:noFill/>
        </p:spPr>
        <p:txBody>
          <a:bodyPr wrap="square" rtlCol="0">
            <a:spAutoFit/>
          </a:bodyPr>
          <a:lstStyle/>
          <a:p>
            <a:pPr algn="ctr"/>
            <a:r>
              <a:rPr kumimoji="1" lang="ja-JP" altLang="en-US" b="1" dirty="0">
                <a:solidFill>
                  <a:srgbClr val="C00000"/>
                </a:solidFill>
                <a:latin typeface="BIZ UDPゴシック" panose="020B0400000000000000" pitchFamily="50" charset="-128"/>
                <a:ea typeface="BIZ UDPゴシック" panose="020B0400000000000000" pitchFamily="50" charset="-128"/>
              </a:rPr>
              <a:t>信頼の土台</a:t>
            </a:r>
          </a:p>
        </p:txBody>
      </p:sp>
      <p:sp>
        <p:nvSpPr>
          <p:cNvPr id="67" name="TextBox 27"/>
          <p:cNvSpPr txBox="1"/>
          <p:nvPr/>
        </p:nvSpPr>
        <p:spPr>
          <a:xfrm>
            <a:off x="518745" y="1633010"/>
            <a:ext cx="8189844" cy="1661993"/>
          </a:xfrm>
          <a:prstGeom prst="rect">
            <a:avLst/>
          </a:prstGeom>
        </p:spPr>
        <p:txBody>
          <a:bodyPr wrap="square" lIns="0" tIns="0" rIns="0" bIns="0" rtlCol="0" anchor="t">
            <a:spAutoFit/>
          </a:bodyPr>
          <a:lstStyle/>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これまで学んだすべては「信頼される人」になるためのステップです。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最初は小さな行動から始まります。その積み重ねが信頼につながります。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自分はどこまでできているかを振り返り、次に意識したいことを考えましょう。</a:t>
            </a: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日常での小さな実践が、未来の大きな成長につながります。</a:t>
            </a:r>
          </a:p>
        </p:txBody>
      </p:sp>
      <p:sp>
        <p:nvSpPr>
          <p:cNvPr id="68" name="TextBox 23"/>
          <p:cNvSpPr txBox="1"/>
          <p:nvPr/>
        </p:nvSpPr>
        <p:spPr>
          <a:xfrm>
            <a:off x="172487" y="873396"/>
            <a:ext cx="8603974" cy="412036"/>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社会で信頼される第一歩へ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69" name="TextBox 23"/>
          <p:cNvSpPr txBox="1"/>
          <p:nvPr/>
        </p:nvSpPr>
        <p:spPr>
          <a:xfrm>
            <a:off x="288346" y="366155"/>
            <a:ext cx="7711981" cy="500137"/>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まとめ④　未来の自分へのスタートライン</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pic>
        <p:nvPicPr>
          <p:cNvPr id="73" name="図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1896" y="5223138"/>
            <a:ext cx="1601261" cy="1080000"/>
          </a:xfrm>
          <a:prstGeom prst="rect">
            <a:avLst/>
          </a:prstGeom>
        </p:spPr>
      </p:pic>
      <p:pic>
        <p:nvPicPr>
          <p:cNvPr id="74" name="図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7485" y="5223138"/>
            <a:ext cx="1565490" cy="1080000"/>
          </a:xfrm>
          <a:prstGeom prst="rect">
            <a:avLst/>
          </a:prstGeom>
        </p:spPr>
      </p:pic>
      <p:sp>
        <p:nvSpPr>
          <p:cNvPr id="40" name="角丸四角形 39"/>
          <p:cNvSpPr/>
          <p:nvPr/>
        </p:nvSpPr>
        <p:spPr>
          <a:xfrm>
            <a:off x="2374452" y="5274130"/>
            <a:ext cx="1387960" cy="684233"/>
          </a:xfrm>
          <a:prstGeom prst="roundRect">
            <a:avLst/>
          </a:prstGeom>
          <a:solidFill>
            <a:srgbClr val="4C6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学ぶ姿勢</a:t>
            </a:r>
          </a:p>
        </p:txBody>
      </p:sp>
    </p:spTree>
    <p:extLst>
      <p:ext uri="{BB962C8B-B14F-4D97-AF65-F5344CB8AC3E}">
        <p14:creationId xmlns:p14="http://schemas.microsoft.com/office/powerpoint/2010/main" val="2079515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17"/>
          <p:cNvSpPr txBox="1"/>
          <p:nvPr/>
        </p:nvSpPr>
        <p:spPr>
          <a:xfrm>
            <a:off x="895963" y="5975518"/>
            <a:ext cx="7373048" cy="369332"/>
          </a:xfrm>
          <a:prstGeom prst="rect">
            <a:avLst/>
          </a:prstGeom>
        </p:spPr>
        <p:txBody>
          <a:bodyPr wrap="square" lIns="0" tIns="0" rIns="0" bIns="0" rtlCol="0" anchor="t">
            <a:spAutoFit/>
          </a:bodyPr>
          <a:lstStyle/>
          <a:p>
            <a:pPr>
              <a:spcBef>
                <a:spcPts val="600"/>
              </a:spcBef>
            </a:pPr>
            <a:r>
              <a:rPr kumimoji="1" lang="ja-JP" altLang="en-US" sz="1200" dirty="0">
                <a:latin typeface="BIZ UDPゴシック" panose="020B0400000000000000" pitchFamily="50" charset="-128"/>
                <a:ea typeface="BIZ UDPゴシック" panose="020B0400000000000000" pitchFamily="50" charset="-128"/>
              </a:rPr>
              <a:t>本教材は、文部科学省の教育政策推進事業委託費による委託事業として、学校法人ＫＢＣ学園　ＫＢＣ高等学院が実施した令和</a:t>
            </a:r>
            <a:r>
              <a:rPr kumimoji="1" lang="en-US" altLang="ja-JP" sz="1200" dirty="0">
                <a:latin typeface="BIZ UDPゴシック" panose="020B0400000000000000" pitchFamily="50" charset="-128"/>
                <a:ea typeface="BIZ UDPゴシック" panose="020B0400000000000000" pitchFamily="50" charset="-128"/>
              </a:rPr>
              <a:t>7</a:t>
            </a:r>
            <a:r>
              <a:rPr kumimoji="1" lang="ja-JP" altLang="en-US" sz="1200" dirty="0">
                <a:latin typeface="BIZ UDPゴシック" panose="020B0400000000000000" pitchFamily="50" charset="-128"/>
                <a:ea typeface="BIZ UDPゴシック" panose="020B0400000000000000" pitchFamily="50" charset="-128"/>
              </a:rPr>
              <a:t>年度「高等専修学校における多様な学びを保障する先導的研究事業」の成果物です。</a:t>
            </a:r>
          </a:p>
        </p:txBody>
      </p:sp>
      <p:sp>
        <p:nvSpPr>
          <p:cNvPr id="51" name="AutoShape 22"/>
          <p:cNvSpPr/>
          <p:nvPr/>
        </p:nvSpPr>
        <p:spPr>
          <a:xfrm flipV="1">
            <a:off x="172487" y="4880273"/>
            <a:ext cx="8820000" cy="0"/>
          </a:xfrm>
          <a:prstGeom prst="line">
            <a:avLst/>
          </a:prstGeom>
          <a:ln w="38100" cap="flat">
            <a:solidFill>
              <a:srgbClr val="999F9F"/>
            </a:solidFill>
            <a:prstDash val="solid"/>
            <a:headEnd type="none" w="sm" len="sm"/>
            <a:tailEnd type="none" w="sm" len="sm"/>
          </a:ln>
        </p:spPr>
      </p:sp>
      <p:sp>
        <p:nvSpPr>
          <p:cNvPr id="63" name="TextBox 23"/>
          <p:cNvSpPr txBox="1"/>
          <p:nvPr/>
        </p:nvSpPr>
        <p:spPr>
          <a:xfrm>
            <a:off x="411025" y="4281708"/>
            <a:ext cx="7026853" cy="404663"/>
          </a:xfrm>
          <a:prstGeom prst="rect">
            <a:avLst/>
          </a:prstGeom>
        </p:spPr>
        <p:txBody>
          <a:bodyPr wrap="square" lIns="0" tIns="0" rIns="0" bIns="0" rtlCol="0" anchor="t">
            <a:spAutoFit/>
          </a:bodyPr>
          <a:lstStyle/>
          <a:p>
            <a:pPr>
              <a:lnSpc>
                <a:spcPts val="3920"/>
              </a:lnSpc>
              <a:spcBef>
                <a:spcPct val="0"/>
              </a:spcBef>
            </a:pPr>
            <a:r>
              <a:rPr lang="ja-JP" altLang="en-US" sz="1600" b="1" dirty="0">
                <a:latin typeface="BIZ UDPゴシック" panose="020B0400000000000000" pitchFamily="50" charset="-128"/>
                <a:ea typeface="BIZ UDPゴシック" panose="020B0400000000000000" pitchFamily="50" charset="-128"/>
                <a:cs typeface="Source Han Sans JP Medium"/>
                <a:sym typeface="Source Han Sans JP Medium"/>
              </a:rPr>
              <a:t>高等専修学校におけるインターンシップ体験教育プログラム</a:t>
            </a:r>
            <a:endParaRPr lang="en-US" altLang="ja-JP" sz="16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64" name="TextBox 23"/>
          <p:cNvSpPr txBox="1"/>
          <p:nvPr/>
        </p:nvSpPr>
        <p:spPr>
          <a:xfrm>
            <a:off x="411025" y="4822168"/>
            <a:ext cx="1431026" cy="500137"/>
          </a:xfrm>
          <a:prstGeom prst="rect">
            <a:avLst/>
          </a:prstGeom>
        </p:spPr>
        <p:txBody>
          <a:bodyPr wrap="square" lIns="0" tIns="0" rIns="0" bIns="0" rtlCol="0" anchor="t">
            <a:spAutoFit/>
          </a:bodyPr>
          <a:lstStyle/>
          <a:p>
            <a:pPr>
              <a:lnSpc>
                <a:spcPts val="3920"/>
              </a:lnSpc>
              <a:spcBef>
                <a:spcPct val="0"/>
              </a:spcBef>
            </a:pPr>
            <a:r>
              <a:rPr lang="ja-JP" altLang="en-US" sz="1400" b="1" dirty="0">
                <a:latin typeface="BIZ UDPゴシック" panose="020B0400000000000000" pitchFamily="50" charset="-128"/>
                <a:ea typeface="BIZ UDPゴシック" panose="020B0400000000000000" pitchFamily="50" charset="-128"/>
                <a:cs typeface="Source Han Sans JP Medium"/>
                <a:sym typeface="Source Han Sans JP Medium"/>
              </a:rPr>
              <a:t>令和</a:t>
            </a:r>
            <a:r>
              <a:rPr lang="en-US" altLang="ja-JP" sz="1400" b="1" dirty="0">
                <a:latin typeface="BIZ UDPゴシック" panose="020B0400000000000000" pitchFamily="50" charset="-128"/>
                <a:ea typeface="BIZ UDPゴシック" panose="020B0400000000000000" pitchFamily="50" charset="-128"/>
                <a:cs typeface="Source Han Sans JP Medium"/>
                <a:sym typeface="Source Han Sans JP Medium"/>
              </a:rPr>
              <a:t>8</a:t>
            </a:r>
            <a:r>
              <a:rPr lang="ja-JP" altLang="en-US" sz="1400" b="1" dirty="0">
                <a:latin typeface="BIZ UDPゴシック" panose="020B0400000000000000" pitchFamily="50" charset="-128"/>
                <a:ea typeface="BIZ UDPゴシック" panose="020B0400000000000000" pitchFamily="50" charset="-128"/>
                <a:cs typeface="Source Han Sans JP Medium"/>
                <a:sym typeface="Source Han Sans JP Medium"/>
              </a:rPr>
              <a:t>年</a:t>
            </a:r>
            <a:r>
              <a:rPr lang="en-US" altLang="ja-JP" sz="1400" b="1" dirty="0">
                <a:latin typeface="BIZ UDPゴシック" panose="020B0400000000000000" pitchFamily="50" charset="-128"/>
                <a:ea typeface="BIZ UDPゴシック" panose="020B0400000000000000" pitchFamily="50" charset="-128"/>
                <a:cs typeface="Source Han Sans JP Medium"/>
                <a:sym typeface="Source Han Sans JP Medium"/>
              </a:rPr>
              <a:t>2</a:t>
            </a:r>
            <a:r>
              <a:rPr lang="ja-JP" altLang="en-US" sz="1400" b="1" dirty="0">
                <a:latin typeface="BIZ UDPゴシック" panose="020B0400000000000000" pitchFamily="50" charset="-128"/>
                <a:ea typeface="BIZ UDPゴシック" panose="020B0400000000000000" pitchFamily="50" charset="-128"/>
                <a:cs typeface="Source Han Sans JP Medium"/>
                <a:sym typeface="Source Han Sans JP Medium"/>
              </a:rPr>
              <a:t>月</a:t>
            </a:r>
            <a:endParaRPr lang="en-US" altLang="ja-JP" sz="14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70" name="AutoShape 22"/>
          <p:cNvSpPr/>
          <p:nvPr/>
        </p:nvSpPr>
        <p:spPr>
          <a:xfrm flipV="1">
            <a:off x="172487" y="4245428"/>
            <a:ext cx="8820000" cy="0"/>
          </a:xfrm>
          <a:prstGeom prst="line">
            <a:avLst/>
          </a:prstGeom>
          <a:ln w="38100" cap="flat">
            <a:solidFill>
              <a:srgbClr val="999F9F"/>
            </a:solidFill>
            <a:prstDash val="solid"/>
            <a:headEnd type="none" w="sm" len="sm"/>
            <a:tailEnd type="none" w="sm" len="sm"/>
          </a:ln>
        </p:spPr>
      </p:sp>
    </p:spTree>
    <p:extLst>
      <p:ext uri="{BB962C8B-B14F-4D97-AF65-F5344CB8AC3E}">
        <p14:creationId xmlns:p14="http://schemas.microsoft.com/office/powerpoint/2010/main" val="1797720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6"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47" name="TextBox 23"/>
          <p:cNvSpPr txBox="1"/>
          <p:nvPr/>
        </p:nvSpPr>
        <p:spPr>
          <a:xfrm>
            <a:off x="1172492" y="381415"/>
            <a:ext cx="7520935" cy="4194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初対面の人に自分から挨拶できていますか？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0" name="TextBox 23"/>
          <p:cNvSpPr txBox="1"/>
          <p:nvPr/>
        </p:nvSpPr>
        <p:spPr>
          <a:xfrm>
            <a:off x="280499" y="898807"/>
            <a:ext cx="8603974" cy="500137"/>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うまく話すより“伝えようとする気持ち”が大切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1" name="TextBox 27"/>
          <p:cNvSpPr txBox="1"/>
          <p:nvPr/>
        </p:nvSpPr>
        <p:spPr>
          <a:xfrm>
            <a:off x="503583" y="2105238"/>
            <a:ext cx="8189844" cy="2831544"/>
          </a:xfrm>
          <a:prstGeom prst="rect">
            <a:avLst/>
          </a:prstGeom>
        </p:spPr>
        <p:txBody>
          <a:bodyPr wrap="square" lIns="0" tIns="0" rIns="0" bIns="0" rtlCol="0" anchor="t">
            <a:spAutoFit/>
          </a:bodyPr>
          <a:lstStyle/>
          <a:p>
            <a:pPr>
              <a:lnSpc>
                <a:spcPct val="150000"/>
              </a:lnSpc>
              <a:spcBef>
                <a:spcPts val="1200"/>
              </a:spcBef>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自己紹介の場面などでは、緊張しても大丈夫。</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1200"/>
              </a:spcBef>
            </a:pPr>
            <a:r>
              <a:rPr lang="ja-JP" altLang="en-US"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大事なのは“伝えようという気持ち”です。</a:t>
            </a:r>
            <a:endParaRPr lang="en-US" altLang="ja-JP" sz="24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1200"/>
              </a:spcBef>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最初はうまくできなくても構いません。</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1200"/>
              </a:spcBef>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一言でも自分から声をかけようとする姿勢が大切です。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1200"/>
              </a:spcBef>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少しずつ“自分から挨拶する”ことを目標にしていきましょう。</a:t>
            </a:r>
          </a:p>
        </p:txBody>
      </p:sp>
      <p:sp>
        <p:nvSpPr>
          <p:cNvPr id="52" name="TextBox 23"/>
          <p:cNvSpPr txBox="1"/>
          <p:nvPr/>
        </p:nvSpPr>
        <p:spPr>
          <a:xfrm>
            <a:off x="280499" y="431633"/>
            <a:ext cx="991709" cy="500137"/>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1-1</a:t>
            </a:r>
          </a:p>
        </p:txBody>
      </p:sp>
      <p:sp>
        <p:nvSpPr>
          <p:cNvPr id="3" name="スライド番号プレースホルダー 2"/>
          <p:cNvSpPr>
            <a:spLocks noGrp="1"/>
          </p:cNvSpPr>
          <p:nvPr>
            <p:ph type="sldNum" sz="quarter" idx="12"/>
          </p:nvPr>
        </p:nvSpPr>
        <p:spPr/>
        <p:txBody>
          <a:bodyPr/>
          <a:lstStyle/>
          <a:p>
            <a:fld id="{D455B298-B733-4663-B995-911C2D7CD4EB}" type="slidenum">
              <a:rPr kumimoji="1" lang="ja-JP" altLang="en-US" smtClean="0"/>
              <a:t>5</a:t>
            </a:fld>
            <a:endParaRPr kumimoji="1" lang="ja-JP" altLang="en-US"/>
          </a:p>
        </p:txBody>
      </p:sp>
      <p:grpSp>
        <p:nvGrpSpPr>
          <p:cNvPr id="48" name="Group 3"/>
          <p:cNvGrpSpPr/>
          <p:nvPr/>
        </p:nvGrpSpPr>
        <p:grpSpPr>
          <a:xfrm>
            <a:off x="172487" y="6615128"/>
            <a:ext cx="8820000" cy="95250"/>
            <a:chOff x="0" y="0"/>
            <a:chExt cx="22021800" cy="190500"/>
          </a:xfrm>
        </p:grpSpPr>
        <p:grpSp>
          <p:nvGrpSpPr>
            <p:cNvPr id="49" name="Group 4"/>
            <p:cNvGrpSpPr/>
            <p:nvPr/>
          </p:nvGrpSpPr>
          <p:grpSpPr>
            <a:xfrm>
              <a:off x="0" y="0"/>
              <a:ext cx="7340600" cy="190500"/>
              <a:chOff x="0" y="0"/>
              <a:chExt cx="1449995" cy="37630"/>
            </a:xfrm>
          </p:grpSpPr>
          <p:sp>
            <p:nvSpPr>
              <p:cNvPr id="59"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0"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3" name="Group 7"/>
            <p:cNvGrpSpPr/>
            <p:nvPr/>
          </p:nvGrpSpPr>
          <p:grpSpPr>
            <a:xfrm>
              <a:off x="7340600" y="0"/>
              <a:ext cx="7340600" cy="190500"/>
              <a:chOff x="0" y="0"/>
              <a:chExt cx="1449995" cy="37630"/>
            </a:xfrm>
          </p:grpSpPr>
          <p:sp>
            <p:nvSpPr>
              <p:cNvPr id="57"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8"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10"/>
            <p:cNvGrpSpPr/>
            <p:nvPr/>
          </p:nvGrpSpPr>
          <p:grpSpPr>
            <a:xfrm>
              <a:off x="14681200" y="0"/>
              <a:ext cx="7340600" cy="190500"/>
              <a:chOff x="0" y="0"/>
              <a:chExt cx="1449995" cy="37630"/>
            </a:xfrm>
          </p:grpSpPr>
          <p:sp>
            <p:nvSpPr>
              <p:cNvPr id="55"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6"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pic>
        <p:nvPicPr>
          <p:cNvPr id="36" name="図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7950" y="4775651"/>
            <a:ext cx="2173612" cy="1499532"/>
          </a:xfrm>
          <a:prstGeom prst="rect">
            <a:avLst/>
          </a:prstGeom>
        </p:spPr>
      </p:pic>
    </p:spTree>
    <p:extLst>
      <p:ext uri="{BB962C8B-B14F-4D97-AF65-F5344CB8AC3E}">
        <p14:creationId xmlns:p14="http://schemas.microsoft.com/office/powerpoint/2010/main" val="1292963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7" name="TextBox 23"/>
          <p:cNvSpPr txBox="1"/>
          <p:nvPr/>
        </p:nvSpPr>
        <p:spPr>
          <a:xfrm>
            <a:off x="1172492" y="381415"/>
            <a:ext cx="7520935" cy="419474"/>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初対面の人に自分から挨拶できていますか？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1" name="TextBox 27"/>
          <p:cNvSpPr txBox="1"/>
          <p:nvPr/>
        </p:nvSpPr>
        <p:spPr>
          <a:xfrm>
            <a:off x="503583" y="1887003"/>
            <a:ext cx="8189844" cy="2215991"/>
          </a:xfrm>
          <a:prstGeom prst="rect">
            <a:avLst/>
          </a:prstGeom>
        </p:spPr>
        <p:txBody>
          <a:bodyPr wrap="square" lIns="0" tIns="0" rIns="0" bIns="0" rtlCol="0" anchor="t">
            <a:spAutoFit/>
          </a:bodyPr>
          <a:lstStyle/>
          <a:p>
            <a:pPr>
              <a:lnSpc>
                <a:spcPct val="200000"/>
              </a:lnSpc>
            </a:pP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挨拶の声が相手にしっかり届くように意識できている？</a:t>
            </a:r>
          </a:p>
          <a:p>
            <a:pPr>
              <a:lnSpc>
                <a:spcPct val="200000"/>
              </a:lnSpc>
            </a:pP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目を見て、落ち着いた表情で伝えている？</a:t>
            </a:r>
          </a:p>
          <a:p>
            <a:pPr>
              <a:lnSpc>
                <a:spcPct val="200000"/>
              </a:lnSpc>
            </a:pP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名前を伝えるとき、はっきりと言えている？</a:t>
            </a:r>
          </a:p>
          <a:p>
            <a:pPr>
              <a:lnSpc>
                <a:spcPct val="200000"/>
              </a:lnSpc>
            </a:pP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「話しやすそうだな」と思ってもらえる雰囲気をつくれている？</a:t>
            </a:r>
          </a:p>
        </p:txBody>
      </p:sp>
      <p:sp>
        <p:nvSpPr>
          <p:cNvPr id="52" name="TextBox 23"/>
          <p:cNvSpPr txBox="1"/>
          <p:nvPr/>
        </p:nvSpPr>
        <p:spPr>
          <a:xfrm>
            <a:off x="280499" y="431633"/>
            <a:ext cx="991709" cy="500137"/>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1-1</a:t>
            </a:r>
          </a:p>
        </p:txBody>
      </p:sp>
      <p:sp>
        <p:nvSpPr>
          <p:cNvPr id="48" name="TextBox 27"/>
          <p:cNvSpPr txBox="1"/>
          <p:nvPr/>
        </p:nvSpPr>
        <p:spPr>
          <a:xfrm>
            <a:off x="487564" y="4713607"/>
            <a:ext cx="8189844" cy="1246495"/>
          </a:xfrm>
          <a:prstGeom prst="rect">
            <a:avLst/>
          </a:prstGeom>
        </p:spPr>
        <p:txBody>
          <a:bodyPr wrap="square" lIns="0" tIns="0" rIns="0" bIns="0" rtlCol="0" anchor="t">
            <a:spAutoFit/>
          </a:bodyPr>
          <a:lstStyle/>
          <a:p>
            <a:pPr>
              <a:lnSpc>
                <a:spcPct val="150000"/>
              </a:lnSpc>
            </a:pPr>
            <a:r>
              <a:rPr lang="ja-JP" altLang="en-US" b="1"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ワンポイントアドバイス</a:t>
            </a:r>
            <a:endParaRPr lang="en-US" altLang="ja-JP" b="1"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うまく話すよりも、相手に“伝えようとする気持ち”を持つことが大事です。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少しずつ、心のこもった自分らしい挨拶の仕方を見つけていきましょう。</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51" y="4678967"/>
            <a:ext cx="288472" cy="432000"/>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7244" y="2184850"/>
            <a:ext cx="1197887" cy="1167649"/>
          </a:xfrm>
          <a:prstGeom prst="rect">
            <a:avLst/>
          </a:prstGeom>
        </p:spPr>
      </p:pic>
      <p:sp>
        <p:nvSpPr>
          <p:cNvPr id="53"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54" name="TextBox 23"/>
          <p:cNvSpPr txBox="1"/>
          <p:nvPr/>
        </p:nvSpPr>
        <p:spPr>
          <a:xfrm>
            <a:off x="280499" y="898807"/>
            <a:ext cx="8603974" cy="500137"/>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挨拶のチェックポイント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3" name="スライド番号プレースホルダー 2"/>
          <p:cNvSpPr>
            <a:spLocks noGrp="1"/>
          </p:cNvSpPr>
          <p:nvPr>
            <p:ph type="sldNum" sz="quarter" idx="12"/>
          </p:nvPr>
        </p:nvSpPr>
        <p:spPr/>
        <p:txBody>
          <a:bodyPr/>
          <a:lstStyle/>
          <a:p>
            <a:fld id="{D455B298-B733-4663-B995-911C2D7CD4EB}" type="slidenum">
              <a:rPr kumimoji="1" lang="ja-JP" altLang="en-US" smtClean="0"/>
              <a:t>6</a:t>
            </a:fld>
            <a:endParaRPr kumimoji="1" lang="ja-JP" altLang="en-US"/>
          </a:p>
        </p:txBody>
      </p:sp>
      <p:grpSp>
        <p:nvGrpSpPr>
          <p:cNvPr id="46" name="Group 3"/>
          <p:cNvGrpSpPr/>
          <p:nvPr/>
        </p:nvGrpSpPr>
        <p:grpSpPr>
          <a:xfrm>
            <a:off x="172487" y="6615128"/>
            <a:ext cx="8820000" cy="95250"/>
            <a:chOff x="0" y="0"/>
            <a:chExt cx="22021800" cy="190500"/>
          </a:xfrm>
        </p:grpSpPr>
        <p:grpSp>
          <p:nvGrpSpPr>
            <p:cNvPr id="49" name="Group 4"/>
            <p:cNvGrpSpPr/>
            <p:nvPr/>
          </p:nvGrpSpPr>
          <p:grpSpPr>
            <a:xfrm>
              <a:off x="0" y="0"/>
              <a:ext cx="7340600" cy="190500"/>
              <a:chOff x="0" y="0"/>
              <a:chExt cx="1449995" cy="37630"/>
            </a:xfrm>
          </p:grpSpPr>
          <p:sp>
            <p:nvSpPr>
              <p:cNvPr id="60"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1"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0" name="Group 7"/>
            <p:cNvGrpSpPr/>
            <p:nvPr/>
          </p:nvGrpSpPr>
          <p:grpSpPr>
            <a:xfrm>
              <a:off x="7340600" y="0"/>
              <a:ext cx="7340600" cy="190500"/>
              <a:chOff x="0" y="0"/>
              <a:chExt cx="1449995" cy="37630"/>
            </a:xfrm>
          </p:grpSpPr>
          <p:sp>
            <p:nvSpPr>
              <p:cNvPr id="58"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9"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5" name="Group 10"/>
            <p:cNvGrpSpPr/>
            <p:nvPr/>
          </p:nvGrpSpPr>
          <p:grpSpPr>
            <a:xfrm>
              <a:off x="14681200" y="0"/>
              <a:ext cx="7340600" cy="190500"/>
              <a:chOff x="0" y="0"/>
              <a:chExt cx="1449995" cy="37630"/>
            </a:xfrm>
          </p:grpSpPr>
          <p:sp>
            <p:nvSpPr>
              <p:cNvPr id="56"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Tree>
    <p:extLst>
      <p:ext uri="{BB962C8B-B14F-4D97-AF65-F5344CB8AC3E}">
        <p14:creationId xmlns:p14="http://schemas.microsoft.com/office/powerpoint/2010/main" val="3172129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7" name="TextBox 23"/>
          <p:cNvSpPr txBox="1"/>
          <p:nvPr/>
        </p:nvSpPr>
        <p:spPr>
          <a:xfrm>
            <a:off x="1212248" y="381415"/>
            <a:ext cx="7520935" cy="500137"/>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時間、ぎりぎりになっていませんか？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1" name="TextBox 27"/>
          <p:cNvSpPr txBox="1"/>
          <p:nvPr/>
        </p:nvSpPr>
        <p:spPr>
          <a:xfrm>
            <a:off x="477079" y="1602732"/>
            <a:ext cx="8189844" cy="4678204"/>
          </a:xfrm>
          <a:prstGeom prst="rect">
            <a:avLst/>
          </a:prstGeom>
        </p:spPr>
        <p:txBody>
          <a:bodyPr wrap="square" lIns="0" tIns="0" rIns="0" bIns="0" rtlCol="0" anchor="t">
            <a:spAutoFit/>
          </a:bodyPr>
          <a:lstStyle/>
          <a:p>
            <a:pPr>
              <a:lnSpc>
                <a:spcPct val="150000"/>
              </a:lnSpc>
            </a:pPr>
            <a:r>
              <a:rPr lang="ja-JP" altLang="en-US" sz="26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“時間を守る”という行動は、その人への信頼感を</a:t>
            </a:r>
            <a:br>
              <a:rPr lang="en-US" altLang="ja-JP" sz="26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br>
            <a:r>
              <a:rPr lang="ja-JP" altLang="en-US" sz="26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生み出します。</a:t>
            </a:r>
            <a:endParaRPr lang="en-US" altLang="ja-JP" sz="26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特に、インターンシップのような場面では、「早めに来て準備ができている」ことが、周囲に安心感を与えるポイントになります。時間に余裕があると、気持ちにもゆとりが生まれ、落ち着いて行動している印象にもつながりま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1200"/>
              </a:spcBef>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5</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分前に準備」「</a:t>
            </a:r>
            <a: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10</a:t>
            </a: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分前に到着」を意識するだけでも、周囲からの見え方は大きく変わります。そのうえで、自分自身も落ち着いて行動でき、忘れ物や焦りを</a:t>
            </a:r>
            <a:br>
              <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b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防ぐなど、良いスタートを切るための備えにもなります。</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早めの行動は、信頼される印象づくりにも、自分の安心にもつながる</a:t>
            </a:r>
            <a:endParaRPr lang="en-US" altLang="ja-JP"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pPr>
            <a:r>
              <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一石二鳥の習慣です。</a:t>
            </a:r>
          </a:p>
        </p:txBody>
      </p:sp>
      <p:sp>
        <p:nvSpPr>
          <p:cNvPr id="52" name="TextBox 23"/>
          <p:cNvSpPr txBox="1"/>
          <p:nvPr/>
        </p:nvSpPr>
        <p:spPr>
          <a:xfrm>
            <a:off x="280499" y="43163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1-2</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0889" y="4810540"/>
            <a:ext cx="835306" cy="1507527"/>
          </a:xfrm>
          <a:prstGeom prst="rect">
            <a:avLst/>
          </a:prstGeom>
        </p:spPr>
      </p:pic>
      <p:sp>
        <p:nvSpPr>
          <p:cNvPr id="48"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49" name="TextBox 23"/>
          <p:cNvSpPr txBox="1"/>
          <p:nvPr/>
        </p:nvSpPr>
        <p:spPr>
          <a:xfrm>
            <a:off x="280499" y="898807"/>
            <a:ext cx="8603974" cy="419474"/>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a:t>
            </a:r>
            <a:r>
              <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rPr>
              <a:t>10</a:t>
            </a: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分前行動は準備力と信頼感のあらわれ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2" name="スライド番号プレースホルダー 1"/>
          <p:cNvSpPr>
            <a:spLocks noGrp="1"/>
          </p:cNvSpPr>
          <p:nvPr>
            <p:ph type="sldNum" sz="quarter" idx="12"/>
          </p:nvPr>
        </p:nvSpPr>
        <p:spPr/>
        <p:txBody>
          <a:bodyPr/>
          <a:lstStyle/>
          <a:p>
            <a:fld id="{D455B298-B733-4663-B995-911C2D7CD4EB}" type="slidenum">
              <a:rPr kumimoji="1" lang="ja-JP" altLang="en-US" smtClean="0"/>
              <a:t>7</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59"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0"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3" name="Group 7"/>
            <p:cNvGrpSpPr/>
            <p:nvPr/>
          </p:nvGrpSpPr>
          <p:grpSpPr>
            <a:xfrm>
              <a:off x="7340600" y="0"/>
              <a:ext cx="7340600" cy="190500"/>
              <a:chOff x="0" y="0"/>
              <a:chExt cx="1449995" cy="37630"/>
            </a:xfrm>
          </p:grpSpPr>
          <p:sp>
            <p:nvSpPr>
              <p:cNvPr id="57"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8"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10"/>
            <p:cNvGrpSpPr/>
            <p:nvPr/>
          </p:nvGrpSpPr>
          <p:grpSpPr>
            <a:xfrm>
              <a:off x="14681200" y="0"/>
              <a:ext cx="7340600" cy="190500"/>
              <a:chOff x="0" y="0"/>
              <a:chExt cx="1449995" cy="37630"/>
            </a:xfrm>
          </p:grpSpPr>
          <p:sp>
            <p:nvSpPr>
              <p:cNvPr id="55"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6"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Tree>
    <p:extLst>
      <p:ext uri="{BB962C8B-B14F-4D97-AF65-F5344CB8AC3E}">
        <p14:creationId xmlns:p14="http://schemas.microsoft.com/office/powerpoint/2010/main" val="2463741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172487" y="227562"/>
            <a:ext cx="8820000" cy="95250"/>
            <a:chOff x="0" y="0"/>
            <a:chExt cx="22021800" cy="190500"/>
          </a:xfrm>
        </p:grpSpPr>
        <p:grpSp>
          <p:nvGrpSpPr>
            <p:cNvPr id="27" name="Group 4"/>
            <p:cNvGrpSpPr/>
            <p:nvPr/>
          </p:nvGrpSpPr>
          <p:grpSpPr>
            <a:xfrm>
              <a:off x="0" y="0"/>
              <a:ext cx="7340600" cy="190500"/>
              <a:chOff x="0" y="0"/>
              <a:chExt cx="1449995" cy="37630"/>
            </a:xfrm>
          </p:grpSpPr>
          <p:sp>
            <p:nvSpPr>
              <p:cNvPr id="34"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8" name="Group 7"/>
            <p:cNvGrpSpPr/>
            <p:nvPr/>
          </p:nvGrpSpPr>
          <p:grpSpPr>
            <a:xfrm>
              <a:off x="7340600" y="0"/>
              <a:ext cx="7340600" cy="190500"/>
              <a:chOff x="0" y="0"/>
              <a:chExt cx="1449995" cy="37630"/>
            </a:xfrm>
          </p:grpSpPr>
          <p:sp>
            <p:nvSpPr>
              <p:cNvPr id="32"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3"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29" name="Group 10"/>
            <p:cNvGrpSpPr/>
            <p:nvPr/>
          </p:nvGrpSpPr>
          <p:grpSpPr>
            <a:xfrm>
              <a:off x="14681200" y="0"/>
              <a:ext cx="7340600" cy="190500"/>
              <a:chOff x="0" y="0"/>
              <a:chExt cx="1449995" cy="37630"/>
            </a:xfrm>
          </p:grpSpPr>
          <p:sp>
            <p:nvSpPr>
              <p:cNvPr id="30"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1"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dirty="0"/>
              </a:p>
            </p:txBody>
          </p:sp>
        </p:grpSp>
      </p:grpSp>
      <p:sp>
        <p:nvSpPr>
          <p:cNvPr id="47" name="TextBox 23"/>
          <p:cNvSpPr txBox="1"/>
          <p:nvPr/>
        </p:nvSpPr>
        <p:spPr>
          <a:xfrm>
            <a:off x="1212248" y="381415"/>
            <a:ext cx="7520935" cy="500137"/>
          </a:xfrm>
          <a:prstGeom prst="rect">
            <a:avLst/>
          </a:prstGeom>
        </p:spPr>
        <p:txBody>
          <a:bodyPr wrap="square" lIns="0" tIns="0" rIns="0" bIns="0" rtlCol="0" anchor="t">
            <a:spAutoFit/>
          </a:bodyPr>
          <a:lstStyle/>
          <a:p>
            <a:pPr>
              <a:lnSpc>
                <a:spcPts val="3920"/>
              </a:lnSpc>
              <a:spcBef>
                <a:spcPct val="0"/>
              </a:spcBef>
            </a:pPr>
            <a:r>
              <a:rPr lang="ja-JP" altLang="en-US"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時間、ぎりぎりになっていませんか？</a:t>
            </a:r>
            <a:endParaRPr lang="en-US" altLang="ja-JP" sz="24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51" name="TextBox 27"/>
          <p:cNvSpPr txBox="1"/>
          <p:nvPr/>
        </p:nvSpPr>
        <p:spPr>
          <a:xfrm>
            <a:off x="325506" y="1931866"/>
            <a:ext cx="8189844" cy="1354217"/>
          </a:xfrm>
          <a:prstGeom prst="rect">
            <a:avLst/>
          </a:prstGeom>
        </p:spPr>
        <p:txBody>
          <a:bodyPr wrap="square" lIns="0" tIns="0" rIns="0" bIns="0" rtlCol="0" anchor="t">
            <a:spAutoFit/>
          </a:bodyPr>
          <a:lstStyle/>
          <a:p>
            <a:pPr>
              <a:lnSpc>
                <a:spcPct val="150000"/>
              </a:lnSpc>
            </a:pP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ステップ①</a:t>
            </a: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「何時に出るか」ではなく、「何時に着きたいか」から逆算する</a:t>
            </a:r>
          </a:p>
          <a:p>
            <a:pPr>
              <a:lnSpc>
                <a:spcPct val="150000"/>
              </a:lnSpc>
              <a:spcBef>
                <a:spcPts val="600"/>
              </a:spcBef>
            </a:pPr>
            <a:r>
              <a:rPr lang="ja-JP" altLang="en-US" sz="16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「○時に家を出る」ではなく、「○時に着いていたい」から考えるようにする。</a:t>
            </a:r>
            <a:endParaRPr lang="en-US" altLang="ja-JP" sz="16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600"/>
              </a:spcBef>
            </a:pPr>
            <a:r>
              <a:rPr lang="ja-JP" altLang="en-US" sz="16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例えば、</a:t>
            </a:r>
            <a:r>
              <a:rPr lang="en-US" altLang="ja-JP" sz="16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8:30</a:t>
            </a:r>
            <a:r>
              <a:rPr lang="ja-JP" altLang="en-US" sz="16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集合なら「</a:t>
            </a:r>
            <a:r>
              <a:rPr lang="en-US" altLang="ja-JP" sz="16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8:20</a:t>
            </a:r>
            <a:r>
              <a:rPr lang="ja-JP" altLang="en-US" sz="1600" dirty="0" err="1">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に到</a:t>
            </a:r>
            <a:r>
              <a:rPr lang="ja-JP" altLang="en-US" sz="16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着」が目標。そのために何時に出るか逆算して動く。</a:t>
            </a:r>
          </a:p>
        </p:txBody>
      </p:sp>
      <p:sp>
        <p:nvSpPr>
          <p:cNvPr id="52" name="TextBox 23"/>
          <p:cNvSpPr txBox="1"/>
          <p:nvPr/>
        </p:nvSpPr>
        <p:spPr>
          <a:xfrm>
            <a:off x="280499" y="431633"/>
            <a:ext cx="991709" cy="434286"/>
          </a:xfrm>
          <a:prstGeom prst="rect">
            <a:avLst/>
          </a:prstGeom>
        </p:spPr>
        <p:txBody>
          <a:bodyPr wrap="square" lIns="0" tIns="0" rIns="0" bIns="0" rtlCol="0" anchor="t">
            <a:spAutoFit/>
          </a:bodyPr>
          <a:lstStyle/>
          <a:p>
            <a:pPr>
              <a:lnSpc>
                <a:spcPts val="3920"/>
              </a:lnSpc>
              <a:spcBef>
                <a:spcPct val="0"/>
              </a:spcBef>
            </a:pPr>
            <a:r>
              <a:rPr lang="en-US" altLang="ja-JP" sz="3200" b="1" dirty="0">
                <a:solidFill>
                  <a:srgbClr val="6C8C8B"/>
                </a:solidFill>
                <a:latin typeface="BIZ UDPゴシック" panose="020B0400000000000000" pitchFamily="50" charset="-128"/>
                <a:ea typeface="BIZ UDPゴシック" panose="020B0400000000000000" pitchFamily="50" charset="-128"/>
                <a:cs typeface="Source Han Sans JP Medium"/>
                <a:sym typeface="Source Han Sans JP Medium"/>
              </a:rPr>
              <a:t>1-2</a:t>
            </a:r>
          </a:p>
        </p:txBody>
      </p:sp>
      <p:sp>
        <p:nvSpPr>
          <p:cNvPr id="48" name="AutoShape 22"/>
          <p:cNvSpPr/>
          <p:nvPr/>
        </p:nvSpPr>
        <p:spPr>
          <a:xfrm flipV="1">
            <a:off x="172487" y="1465893"/>
            <a:ext cx="8820000" cy="0"/>
          </a:xfrm>
          <a:prstGeom prst="line">
            <a:avLst/>
          </a:prstGeom>
          <a:ln w="38100" cap="flat">
            <a:solidFill>
              <a:srgbClr val="999F9F"/>
            </a:solidFill>
            <a:prstDash val="solid"/>
            <a:headEnd type="none" w="sm" len="sm"/>
            <a:tailEnd type="none" w="sm" len="sm"/>
          </a:ln>
        </p:spPr>
      </p:sp>
      <p:sp>
        <p:nvSpPr>
          <p:cNvPr id="49" name="TextBox 23"/>
          <p:cNvSpPr txBox="1"/>
          <p:nvPr/>
        </p:nvSpPr>
        <p:spPr>
          <a:xfrm>
            <a:off x="280499" y="898807"/>
            <a:ext cx="8603974" cy="419474"/>
          </a:xfrm>
          <a:prstGeom prst="rect">
            <a:avLst/>
          </a:prstGeom>
        </p:spPr>
        <p:txBody>
          <a:bodyPr wrap="square" lIns="0" tIns="0" rIns="0" bIns="0" rtlCol="0" anchor="t">
            <a:spAutoFit/>
          </a:bodyPr>
          <a:lstStyle/>
          <a:p>
            <a:pPr algn="ctr">
              <a:lnSpc>
                <a:spcPts val="3920"/>
              </a:lnSpc>
              <a:spcBef>
                <a:spcPct val="0"/>
              </a:spcBef>
            </a:pP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 </a:t>
            </a:r>
            <a:r>
              <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rPr>
              <a:t>10</a:t>
            </a: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分前行動ができるようになるための</a:t>
            </a:r>
            <a:r>
              <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rPr>
              <a:t>4</a:t>
            </a:r>
            <a:r>
              <a:rPr lang="ja-JP" altLang="en-US" sz="2000" b="1" dirty="0">
                <a:latin typeface="BIZ UDPゴシック" panose="020B0400000000000000" pitchFamily="50" charset="-128"/>
                <a:ea typeface="BIZ UDPゴシック" panose="020B0400000000000000" pitchFamily="50" charset="-128"/>
                <a:cs typeface="Source Han Sans JP Medium"/>
                <a:sym typeface="Source Han Sans JP Medium"/>
              </a:rPr>
              <a:t>ステップ ❖</a:t>
            </a:r>
            <a:endParaRPr lang="en-US" altLang="ja-JP" sz="2000" b="1" dirty="0">
              <a:latin typeface="BIZ UDPゴシック" panose="020B0400000000000000" pitchFamily="50" charset="-128"/>
              <a:ea typeface="BIZ UDPゴシック" panose="020B0400000000000000" pitchFamily="50" charset="-128"/>
              <a:cs typeface="Source Han Sans JP Medium"/>
              <a:sym typeface="Source Han Sans JP Medium"/>
            </a:endParaRPr>
          </a:p>
        </p:txBody>
      </p:sp>
      <p:sp>
        <p:nvSpPr>
          <p:cNvPr id="3" name="スライド番号プレースホルダー 2"/>
          <p:cNvSpPr>
            <a:spLocks noGrp="1"/>
          </p:cNvSpPr>
          <p:nvPr>
            <p:ph type="sldNum" sz="quarter" idx="12"/>
          </p:nvPr>
        </p:nvSpPr>
        <p:spPr/>
        <p:txBody>
          <a:bodyPr/>
          <a:lstStyle/>
          <a:p>
            <a:fld id="{D455B298-B733-4663-B995-911C2D7CD4EB}" type="slidenum">
              <a:rPr kumimoji="1" lang="ja-JP" altLang="en-US" smtClean="0"/>
              <a:t>8</a:t>
            </a:fld>
            <a:endParaRPr kumimoji="1" lang="ja-JP" altLang="en-US"/>
          </a:p>
        </p:txBody>
      </p:sp>
      <p:grpSp>
        <p:nvGrpSpPr>
          <p:cNvPr id="46" name="Group 3"/>
          <p:cNvGrpSpPr/>
          <p:nvPr/>
        </p:nvGrpSpPr>
        <p:grpSpPr>
          <a:xfrm>
            <a:off x="172487" y="6615128"/>
            <a:ext cx="8820000" cy="95250"/>
            <a:chOff x="0" y="0"/>
            <a:chExt cx="22021800" cy="190500"/>
          </a:xfrm>
        </p:grpSpPr>
        <p:grpSp>
          <p:nvGrpSpPr>
            <p:cNvPr id="50" name="Group 4"/>
            <p:cNvGrpSpPr/>
            <p:nvPr/>
          </p:nvGrpSpPr>
          <p:grpSpPr>
            <a:xfrm>
              <a:off x="0" y="0"/>
              <a:ext cx="7340600" cy="190500"/>
              <a:chOff x="0" y="0"/>
              <a:chExt cx="1449995" cy="37630"/>
            </a:xfrm>
          </p:grpSpPr>
          <p:sp>
            <p:nvSpPr>
              <p:cNvPr id="59" name="Freeform 5"/>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0" name="TextBox 6"/>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3" name="Group 7"/>
            <p:cNvGrpSpPr/>
            <p:nvPr/>
          </p:nvGrpSpPr>
          <p:grpSpPr>
            <a:xfrm>
              <a:off x="7340600" y="0"/>
              <a:ext cx="7340600" cy="190500"/>
              <a:chOff x="0" y="0"/>
              <a:chExt cx="1449995" cy="37630"/>
            </a:xfrm>
          </p:grpSpPr>
          <p:sp>
            <p:nvSpPr>
              <p:cNvPr id="57" name="Freeform 8"/>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8" name="TextBox 9"/>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nvGrpSpPr>
            <p:cNvPr id="54" name="Group 10"/>
            <p:cNvGrpSpPr/>
            <p:nvPr/>
          </p:nvGrpSpPr>
          <p:grpSpPr>
            <a:xfrm>
              <a:off x="14681200" y="0"/>
              <a:ext cx="7340600" cy="190500"/>
              <a:chOff x="0" y="0"/>
              <a:chExt cx="1449995" cy="37630"/>
            </a:xfrm>
          </p:grpSpPr>
          <p:sp>
            <p:nvSpPr>
              <p:cNvPr id="55" name="Freeform 11"/>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6" name="TextBox 12"/>
              <p:cNvSpPr txBox="1"/>
              <p:nvPr/>
            </p:nvSpPr>
            <p:spPr>
              <a:xfrm>
                <a:off x="0" y="-38100"/>
                <a:ext cx="1449995" cy="75730"/>
              </a:xfrm>
              <a:prstGeom prst="rect">
                <a:avLst/>
              </a:prstGeom>
            </p:spPr>
            <p:txBody>
              <a:bodyPr lIns="33867" tIns="33867" rIns="33867" bIns="33867" rtlCol="0" anchor="ctr"/>
              <a:lstStyle/>
              <a:p>
                <a:pPr algn="ctr">
                  <a:lnSpc>
                    <a:spcPts val="1960"/>
                  </a:lnSpc>
                </a:pPr>
                <a:endParaRPr sz="800"/>
              </a:p>
            </p:txBody>
          </p:sp>
        </p:grpSp>
      </p:grpSp>
      <p:sp>
        <p:nvSpPr>
          <p:cNvPr id="36" name="TextBox 27"/>
          <p:cNvSpPr txBox="1"/>
          <p:nvPr/>
        </p:nvSpPr>
        <p:spPr>
          <a:xfrm>
            <a:off x="325506" y="3759961"/>
            <a:ext cx="8189844" cy="1354217"/>
          </a:xfrm>
          <a:prstGeom prst="rect">
            <a:avLst/>
          </a:prstGeom>
        </p:spPr>
        <p:txBody>
          <a:bodyPr wrap="square" lIns="0" tIns="0" rIns="0" bIns="0" rtlCol="0" anchor="t">
            <a:spAutoFit/>
          </a:bodyPr>
          <a:lstStyle/>
          <a:p>
            <a:pPr>
              <a:lnSpc>
                <a:spcPct val="150000"/>
              </a:lnSpc>
              <a:spcBef>
                <a:spcPts val="1200"/>
              </a:spcBef>
            </a:pP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ステップ②</a:t>
            </a:r>
            <a:r>
              <a:rPr lang="en-US" altLang="ja-JP"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a:t>
            </a:r>
            <a:r>
              <a:rPr lang="ja-JP" altLang="en-US" sz="20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前日の夜に持ち物・服装準備、ルート確認を済ませておく</a:t>
            </a:r>
          </a:p>
          <a:p>
            <a:pPr>
              <a:lnSpc>
                <a:spcPct val="150000"/>
              </a:lnSpc>
              <a:spcBef>
                <a:spcPts val="600"/>
              </a:spcBef>
            </a:pPr>
            <a:r>
              <a:rPr lang="ja-JP" altLang="en-US" sz="16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朝のバタバタを防ぐ最大のコツは、前日にすべて準備しておくこと。</a:t>
            </a:r>
            <a:endParaRPr lang="en-US" altLang="ja-JP" sz="16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a:p>
            <a:pPr>
              <a:lnSpc>
                <a:spcPct val="150000"/>
              </a:lnSpc>
              <a:spcBef>
                <a:spcPts val="600"/>
              </a:spcBef>
            </a:pPr>
            <a:r>
              <a:rPr lang="ja-JP" altLang="en-US" sz="1600"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rPr>
              <a:t>　　荷物の確認、服の準備、地図や電車時間のチェックなどを前日のうちに済ませよう。</a:t>
            </a:r>
            <a:endParaRPr lang="ja-JP" altLang="en-US" dirty="0">
              <a:solidFill>
                <a:srgbClr val="292B2B"/>
              </a:solidFill>
              <a:latin typeface="BIZ UDPゴシック" panose="020B0400000000000000" pitchFamily="50" charset="-128"/>
              <a:ea typeface="BIZ UDPゴシック" panose="020B0400000000000000" pitchFamily="50" charset="-128"/>
              <a:cs typeface="Source Han Sans JP"/>
              <a:sym typeface="Source Han Sans JP"/>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7950" y="5195729"/>
            <a:ext cx="2078365" cy="1196784"/>
          </a:xfrm>
          <a:prstGeom prst="rect">
            <a:avLst/>
          </a:prstGeom>
        </p:spPr>
      </p:pic>
    </p:spTree>
    <p:extLst>
      <p:ext uri="{BB962C8B-B14F-4D97-AF65-F5344CB8AC3E}">
        <p14:creationId xmlns:p14="http://schemas.microsoft.com/office/powerpoint/2010/main" val="45056246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2893</TotalTime>
  <Words>9982</Words>
  <Application>Microsoft Office PowerPoint</Application>
  <PresentationFormat>画面に合わせる (4:3)</PresentationFormat>
  <Paragraphs>889</Paragraphs>
  <Slides>57</Slides>
  <Notes>57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57</vt:i4>
      </vt:variant>
    </vt:vector>
  </HeadingPairs>
  <TitlesOfParts>
    <vt:vector size="63" baseType="lpstr">
      <vt:lpstr>BIZ UDPゴシック</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nakatae</dc:creator>
  <cp:lastModifiedBy>多恵 中村</cp:lastModifiedBy>
  <cp:revision>125</cp:revision>
  <cp:lastPrinted>2026-01-20T05:23:46Z</cp:lastPrinted>
  <dcterms:created xsi:type="dcterms:W3CDTF">2025-06-18T04:44:46Z</dcterms:created>
  <dcterms:modified xsi:type="dcterms:W3CDTF">2026-01-20T08:12:57Z</dcterms:modified>
</cp:coreProperties>
</file>